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5"/>
  </p:notesMasterIdLst>
  <p:handoutMasterIdLst>
    <p:handoutMasterId r:id="rId26"/>
  </p:handoutMasterIdLst>
  <p:sldIdLst>
    <p:sldId id="256" r:id="rId2"/>
    <p:sldId id="300" r:id="rId3"/>
    <p:sldId id="318" r:id="rId4"/>
    <p:sldId id="301" r:id="rId5"/>
    <p:sldId id="310" r:id="rId6"/>
    <p:sldId id="319" r:id="rId7"/>
    <p:sldId id="324" r:id="rId8"/>
    <p:sldId id="325" r:id="rId9"/>
    <p:sldId id="322" r:id="rId10"/>
    <p:sldId id="264" r:id="rId11"/>
    <p:sldId id="326" r:id="rId12"/>
    <p:sldId id="313" r:id="rId13"/>
    <p:sldId id="314" r:id="rId14"/>
    <p:sldId id="309" r:id="rId15"/>
    <p:sldId id="304" r:id="rId16"/>
    <p:sldId id="315" r:id="rId17"/>
    <p:sldId id="329" r:id="rId18"/>
    <p:sldId id="330" r:id="rId19"/>
    <p:sldId id="327" r:id="rId20"/>
    <p:sldId id="328" r:id="rId21"/>
    <p:sldId id="317" r:id="rId22"/>
    <p:sldId id="323" r:id="rId23"/>
    <p:sldId id="289" r:id="rId24"/>
  </p:sldIdLst>
  <p:sldSz cx="9144000" cy="6858000" type="screen4x3"/>
  <p:notesSz cx="6669088" cy="9928225"/>
  <p:defaultTextStyle>
    <a:defPPr>
      <a:defRPr lang="de-CH"/>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876" autoAdjust="0"/>
  </p:normalViewPr>
  <p:slideViewPr>
    <p:cSldViewPr>
      <p:cViewPr varScale="1">
        <p:scale>
          <a:sx n="66" d="100"/>
          <a:sy n="66" d="100"/>
        </p:scale>
        <p:origin x="-150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890665" cy="496412"/>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sz="quarter" idx="1"/>
          </p:nvPr>
        </p:nvSpPr>
        <p:spPr>
          <a:xfrm>
            <a:off x="3776866" y="0"/>
            <a:ext cx="2890665" cy="496412"/>
          </a:xfrm>
          <a:prstGeom prst="rect">
            <a:avLst/>
          </a:prstGeom>
        </p:spPr>
        <p:txBody>
          <a:bodyPr vert="horz" lIns="91440" tIns="45720" rIns="91440" bIns="45720" rtlCol="0"/>
          <a:lstStyle>
            <a:lvl1pPr algn="r">
              <a:defRPr sz="1200"/>
            </a:lvl1pPr>
          </a:lstStyle>
          <a:p>
            <a:fld id="{D4ACE8CF-F8AB-4A32-9B92-05A6BE238B57}" type="datetimeFigureOut">
              <a:rPr lang="en-US" smtClean="0"/>
              <a:t>12/17/2012</a:t>
            </a:fld>
            <a:endParaRPr lang="en-US"/>
          </a:p>
        </p:txBody>
      </p:sp>
      <p:sp>
        <p:nvSpPr>
          <p:cNvPr id="4" name="Segnaposto piè di pagina 3"/>
          <p:cNvSpPr>
            <a:spLocks noGrp="1"/>
          </p:cNvSpPr>
          <p:nvPr>
            <p:ph type="ftr" sz="quarter" idx="2"/>
          </p:nvPr>
        </p:nvSpPr>
        <p:spPr>
          <a:xfrm>
            <a:off x="0" y="9430218"/>
            <a:ext cx="2890665" cy="496412"/>
          </a:xfrm>
          <a:prstGeom prst="rect">
            <a:avLst/>
          </a:prstGeom>
        </p:spPr>
        <p:txBody>
          <a:bodyPr vert="horz" lIns="91440" tIns="45720" rIns="91440" bIns="45720" rtlCol="0" anchor="b"/>
          <a:lstStyle>
            <a:lvl1pPr algn="l">
              <a:defRPr sz="1200"/>
            </a:lvl1pPr>
          </a:lstStyle>
          <a:p>
            <a:endParaRPr lang="en-US"/>
          </a:p>
        </p:txBody>
      </p:sp>
      <p:sp>
        <p:nvSpPr>
          <p:cNvPr id="5" name="Segnaposto numero diapositiva 4"/>
          <p:cNvSpPr>
            <a:spLocks noGrp="1"/>
          </p:cNvSpPr>
          <p:nvPr>
            <p:ph type="sldNum" sz="quarter" idx="3"/>
          </p:nvPr>
        </p:nvSpPr>
        <p:spPr>
          <a:xfrm>
            <a:off x="3776866" y="9430218"/>
            <a:ext cx="2890665" cy="496412"/>
          </a:xfrm>
          <a:prstGeom prst="rect">
            <a:avLst/>
          </a:prstGeom>
        </p:spPr>
        <p:txBody>
          <a:bodyPr vert="horz" lIns="91440" tIns="45720" rIns="91440" bIns="45720" rtlCol="0" anchor="b"/>
          <a:lstStyle>
            <a:lvl1pPr algn="r">
              <a:defRPr sz="1200"/>
            </a:lvl1pPr>
          </a:lstStyle>
          <a:p>
            <a:fld id="{1CBD599A-1416-4A5E-89D7-4D97D8FDF940}" type="slidenum">
              <a:rPr lang="en-US" smtClean="0"/>
              <a:t>‹#›</a:t>
            </a:fld>
            <a:endParaRPr lang="en-US"/>
          </a:p>
        </p:txBody>
      </p:sp>
    </p:spTree>
    <p:extLst>
      <p:ext uri="{BB962C8B-B14F-4D97-AF65-F5344CB8AC3E}">
        <p14:creationId xmlns:p14="http://schemas.microsoft.com/office/powerpoint/2010/main" val="82051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665" cy="496412"/>
          </a:xfrm>
          <a:prstGeom prst="rect">
            <a:avLst/>
          </a:prstGeom>
        </p:spPr>
        <p:txBody>
          <a:bodyPr vert="horz" lIns="91440" tIns="45720" rIns="91440" bIns="45720" rtlCol="0"/>
          <a:lstStyle>
            <a:lvl1pPr algn="l">
              <a:defRPr sz="1200" dirty="0"/>
            </a:lvl1pPr>
          </a:lstStyle>
          <a:p>
            <a:pPr>
              <a:defRPr/>
            </a:pPr>
            <a:endParaRPr lang="en-US"/>
          </a:p>
        </p:txBody>
      </p:sp>
      <p:sp>
        <p:nvSpPr>
          <p:cNvPr id="3" name="Date Placeholder 2"/>
          <p:cNvSpPr>
            <a:spLocks noGrp="1"/>
          </p:cNvSpPr>
          <p:nvPr>
            <p:ph type="dt" idx="1"/>
          </p:nvPr>
        </p:nvSpPr>
        <p:spPr>
          <a:xfrm>
            <a:off x="3776866" y="0"/>
            <a:ext cx="2890665" cy="496412"/>
          </a:xfrm>
          <a:prstGeom prst="rect">
            <a:avLst/>
          </a:prstGeom>
        </p:spPr>
        <p:txBody>
          <a:bodyPr vert="horz" lIns="91440" tIns="45720" rIns="91440" bIns="45720" rtlCol="0"/>
          <a:lstStyle>
            <a:lvl1pPr algn="r">
              <a:defRPr sz="1200"/>
            </a:lvl1pPr>
          </a:lstStyle>
          <a:p>
            <a:pPr>
              <a:defRPr/>
            </a:pPr>
            <a:fld id="{980FC2FA-E9A6-40CC-96C2-CA6D00134414}" type="datetimeFigureOut">
              <a:rPr lang="en-US"/>
              <a:pPr>
                <a:defRPr/>
              </a:pPr>
              <a:t>12/17/2012</a:t>
            </a:fld>
            <a:endParaRPr lang="en-US" dirty="0"/>
          </a:p>
        </p:txBody>
      </p:sp>
      <p:sp>
        <p:nvSpPr>
          <p:cNvPr id="4" name="Slide Image Placeholder 3"/>
          <p:cNvSpPr>
            <a:spLocks noGrp="1" noRot="1" noChangeAspect="1"/>
          </p:cNvSpPr>
          <p:nvPr>
            <p:ph type="sldImg" idx="2"/>
          </p:nvPr>
        </p:nvSpPr>
        <p:spPr>
          <a:xfrm>
            <a:off x="854075" y="746125"/>
            <a:ext cx="4960938" cy="37211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66598" y="4716705"/>
            <a:ext cx="5335893" cy="4467701"/>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30218"/>
            <a:ext cx="2890665" cy="496412"/>
          </a:xfrm>
          <a:prstGeom prst="rect">
            <a:avLst/>
          </a:prstGeom>
        </p:spPr>
        <p:txBody>
          <a:bodyPr vert="horz" lIns="91440" tIns="45720" rIns="91440" bIns="45720" rtlCol="0" anchor="b"/>
          <a:lstStyle>
            <a:lvl1pPr algn="l">
              <a:defRPr sz="1200" dirty="0"/>
            </a:lvl1pPr>
          </a:lstStyle>
          <a:p>
            <a:pPr>
              <a:defRPr/>
            </a:pPr>
            <a:endParaRPr lang="en-US"/>
          </a:p>
        </p:txBody>
      </p:sp>
      <p:sp>
        <p:nvSpPr>
          <p:cNvPr id="7" name="Slide Number Placeholder 6"/>
          <p:cNvSpPr>
            <a:spLocks noGrp="1"/>
          </p:cNvSpPr>
          <p:nvPr>
            <p:ph type="sldNum" sz="quarter" idx="5"/>
          </p:nvPr>
        </p:nvSpPr>
        <p:spPr>
          <a:xfrm>
            <a:off x="3776866" y="9430218"/>
            <a:ext cx="2890665" cy="496412"/>
          </a:xfrm>
          <a:prstGeom prst="rect">
            <a:avLst/>
          </a:prstGeom>
        </p:spPr>
        <p:txBody>
          <a:bodyPr vert="horz" lIns="91440" tIns="45720" rIns="91440" bIns="45720" rtlCol="0" anchor="b"/>
          <a:lstStyle>
            <a:lvl1pPr algn="r">
              <a:defRPr sz="1200"/>
            </a:lvl1pPr>
          </a:lstStyle>
          <a:p>
            <a:pPr>
              <a:defRPr/>
            </a:pPr>
            <a:fld id="{3CF07E80-F50C-445C-A9EE-BB1F3E07962C}" type="slidenum">
              <a:rPr lang="en-US"/>
              <a:pPr>
                <a:defRPr/>
              </a:pPr>
              <a:t>‹#›</a:t>
            </a:fld>
            <a:endParaRPr lang="en-US" dirty="0"/>
          </a:p>
        </p:txBody>
      </p:sp>
    </p:spTree>
    <p:extLst>
      <p:ext uri="{BB962C8B-B14F-4D97-AF65-F5344CB8AC3E}">
        <p14:creationId xmlns:p14="http://schemas.microsoft.com/office/powerpoint/2010/main" val="27626481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en-US"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endParaRPr lang="en-US"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endParaRPr lang="en-US"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endParaRPr lang="en-US"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endParaRPr lang="en-US"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endParaRPr lang="en-US"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endParaRPr lang="en-US"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endParaRPr lang="en-US"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endParaRPr lang="en-US"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endParaRPr lang="en-US"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endParaRPr lang="en-US"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endParaRPr lang="en-US" sz="2400">
                  <a:latin typeface="Times New Roman" pitchFamily="18" charset="0"/>
                </a:endParaRPr>
              </a:p>
            </p:txBody>
          </p:sp>
        </p:grpSp>
      </p:grpSp>
      <p:sp>
        <p:nvSpPr>
          <p:cNvPr id="5139"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de-CH" noProof="0" smtClean="0"/>
              <a:t>Click to edit Master title style</a:t>
            </a:r>
          </a:p>
        </p:txBody>
      </p:sp>
      <p:sp>
        <p:nvSpPr>
          <p:cNvPr id="5140"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pPr lvl="0"/>
            <a:r>
              <a:rPr lang="de-CH" noProof="0" smtClean="0"/>
              <a:t>Click to edit Master subtitle style</a:t>
            </a:r>
          </a:p>
        </p:txBody>
      </p:sp>
      <p:sp>
        <p:nvSpPr>
          <p:cNvPr id="18" name="Rectangle 16"/>
          <p:cNvSpPr>
            <a:spLocks noGrp="1" noChangeArrowheads="1"/>
          </p:cNvSpPr>
          <p:nvPr>
            <p:ph type="dt" sz="half" idx="10"/>
          </p:nvPr>
        </p:nvSpPr>
        <p:spPr>
          <a:xfrm>
            <a:off x="457200" y="6248400"/>
            <a:ext cx="2133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de-CH"/>
          </a:p>
        </p:txBody>
      </p:sp>
      <p:sp>
        <p:nvSpPr>
          <p:cNvPr id="19" name="Rectangle 17"/>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de-CH"/>
          </a:p>
        </p:txBody>
      </p:sp>
      <p:sp>
        <p:nvSpPr>
          <p:cNvPr id="20" name="Rectangle 18"/>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fld id="{5F46B35D-523E-4196-9392-38C7DBEC58D7}" type="slidenum">
              <a:rPr lang="de-CH"/>
              <a:pPr>
                <a:defRPr/>
              </a:pPr>
              <a:t>‹#›</a:t>
            </a:fld>
            <a:endParaRPr lang="de-CH"/>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de-CH"/>
          </a:p>
        </p:txBody>
      </p:sp>
      <p:sp>
        <p:nvSpPr>
          <p:cNvPr id="5" name="Rectangle 3"/>
          <p:cNvSpPr>
            <a:spLocks noGrp="1" noChangeArrowheads="1"/>
          </p:cNvSpPr>
          <p:nvPr>
            <p:ph type="sldNum" sz="quarter" idx="11"/>
          </p:nvPr>
        </p:nvSpPr>
        <p:spPr>
          <a:ln/>
        </p:spPr>
        <p:txBody>
          <a:bodyPr/>
          <a:lstStyle>
            <a:lvl1pPr>
              <a:defRPr/>
            </a:lvl1pPr>
          </a:lstStyle>
          <a:p>
            <a:pPr>
              <a:defRPr/>
            </a:pPr>
            <a:fld id="{83C0D0D0-D0A5-4EF8-B128-62FBD85288EA}" type="slidenum">
              <a:rPr lang="de-CH"/>
              <a:pPr>
                <a:defRPr/>
              </a:pPr>
              <a:t>‹#›</a:t>
            </a:fld>
            <a:endParaRPr lang="de-CH"/>
          </a:p>
        </p:txBody>
      </p:sp>
      <p:sp>
        <p:nvSpPr>
          <p:cNvPr id="6" name="Rectangle 16"/>
          <p:cNvSpPr>
            <a:spLocks noGrp="1" noChangeArrowheads="1"/>
          </p:cNvSpPr>
          <p:nvPr>
            <p:ph type="dt" sz="half" idx="12"/>
          </p:nvPr>
        </p:nvSpPr>
        <p:spPr>
          <a:ln/>
        </p:spPr>
        <p:txBody>
          <a:bodyPr/>
          <a:lstStyle>
            <a:lvl1pPr>
              <a:defRPr/>
            </a:lvl1pPr>
          </a:lstStyle>
          <a:p>
            <a:pPr>
              <a:defRPr/>
            </a:pPr>
            <a:endParaRPr lang="de-C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de-CH"/>
          </a:p>
        </p:txBody>
      </p:sp>
      <p:sp>
        <p:nvSpPr>
          <p:cNvPr id="5" name="Rectangle 3"/>
          <p:cNvSpPr>
            <a:spLocks noGrp="1" noChangeArrowheads="1"/>
          </p:cNvSpPr>
          <p:nvPr>
            <p:ph type="sldNum" sz="quarter" idx="11"/>
          </p:nvPr>
        </p:nvSpPr>
        <p:spPr>
          <a:ln/>
        </p:spPr>
        <p:txBody>
          <a:bodyPr/>
          <a:lstStyle>
            <a:lvl1pPr>
              <a:defRPr/>
            </a:lvl1pPr>
          </a:lstStyle>
          <a:p>
            <a:pPr>
              <a:defRPr/>
            </a:pPr>
            <a:fld id="{3271C10F-EF60-46D0-8E2B-E847AA81C1C2}" type="slidenum">
              <a:rPr lang="de-CH"/>
              <a:pPr>
                <a:defRPr/>
              </a:pPr>
              <a:t>‹#›</a:t>
            </a:fld>
            <a:endParaRPr lang="de-CH"/>
          </a:p>
        </p:txBody>
      </p:sp>
      <p:sp>
        <p:nvSpPr>
          <p:cNvPr id="6" name="Rectangle 16"/>
          <p:cNvSpPr>
            <a:spLocks noGrp="1" noChangeArrowheads="1"/>
          </p:cNvSpPr>
          <p:nvPr>
            <p:ph type="dt" sz="half" idx="12"/>
          </p:nvPr>
        </p:nvSpPr>
        <p:spPr>
          <a:ln/>
        </p:spPr>
        <p:txBody>
          <a:bodyPr/>
          <a:lstStyle>
            <a:lvl1pPr>
              <a:defRPr/>
            </a:lvl1pPr>
          </a:lstStyle>
          <a:p>
            <a:pPr>
              <a:defRPr/>
            </a:pPr>
            <a:endParaRPr lang="de-CH"/>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de-CH"/>
          </a:p>
        </p:txBody>
      </p:sp>
      <p:sp>
        <p:nvSpPr>
          <p:cNvPr id="5" name="Rectangle 3"/>
          <p:cNvSpPr>
            <a:spLocks noGrp="1" noChangeArrowheads="1"/>
          </p:cNvSpPr>
          <p:nvPr>
            <p:ph type="sldNum" sz="quarter" idx="11"/>
          </p:nvPr>
        </p:nvSpPr>
        <p:spPr>
          <a:ln/>
        </p:spPr>
        <p:txBody>
          <a:bodyPr/>
          <a:lstStyle>
            <a:lvl1pPr>
              <a:defRPr/>
            </a:lvl1pPr>
          </a:lstStyle>
          <a:p>
            <a:pPr>
              <a:defRPr/>
            </a:pPr>
            <a:fld id="{91A88FE1-19CE-4E8D-ACAE-35A35BF021F3}" type="slidenum">
              <a:rPr lang="de-CH"/>
              <a:pPr>
                <a:defRPr/>
              </a:pPr>
              <a:t>‹#›</a:t>
            </a:fld>
            <a:endParaRPr lang="de-CH"/>
          </a:p>
        </p:txBody>
      </p:sp>
      <p:sp>
        <p:nvSpPr>
          <p:cNvPr id="6" name="Rectangle 16"/>
          <p:cNvSpPr>
            <a:spLocks noGrp="1" noChangeArrowheads="1"/>
          </p:cNvSpPr>
          <p:nvPr>
            <p:ph type="dt" sz="half" idx="12"/>
          </p:nvPr>
        </p:nvSpPr>
        <p:spPr>
          <a:ln/>
        </p:spPr>
        <p:txBody>
          <a:bodyPr/>
          <a:lstStyle>
            <a:lvl1pPr>
              <a:defRPr/>
            </a:lvl1pPr>
          </a:lstStyle>
          <a:p>
            <a:pPr>
              <a:defRPr/>
            </a:pPr>
            <a:endParaRPr lang="de-CH"/>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981200"/>
            <a:ext cx="8229600" cy="3886200"/>
          </a:xfrm>
        </p:spPr>
        <p:txBody>
          <a:bodyPr/>
          <a:lstStyle/>
          <a:p>
            <a:pPr lvl="0"/>
            <a:endParaRPr lang="en-US" noProof="0" dirty="0"/>
          </a:p>
        </p:txBody>
      </p:sp>
      <p:sp>
        <p:nvSpPr>
          <p:cNvPr id="4" name="Rectangle 2"/>
          <p:cNvSpPr>
            <a:spLocks noGrp="1" noChangeArrowheads="1"/>
          </p:cNvSpPr>
          <p:nvPr>
            <p:ph type="ftr" sz="quarter" idx="10"/>
          </p:nvPr>
        </p:nvSpPr>
        <p:spPr>
          <a:ln/>
        </p:spPr>
        <p:txBody>
          <a:bodyPr/>
          <a:lstStyle>
            <a:lvl1pPr>
              <a:defRPr/>
            </a:lvl1pPr>
          </a:lstStyle>
          <a:p>
            <a:pPr>
              <a:defRPr/>
            </a:pPr>
            <a:endParaRPr lang="de-CH"/>
          </a:p>
        </p:txBody>
      </p:sp>
      <p:sp>
        <p:nvSpPr>
          <p:cNvPr id="5" name="Rectangle 3"/>
          <p:cNvSpPr>
            <a:spLocks noGrp="1" noChangeArrowheads="1"/>
          </p:cNvSpPr>
          <p:nvPr>
            <p:ph type="sldNum" sz="quarter" idx="11"/>
          </p:nvPr>
        </p:nvSpPr>
        <p:spPr>
          <a:ln/>
        </p:spPr>
        <p:txBody>
          <a:bodyPr/>
          <a:lstStyle>
            <a:lvl1pPr>
              <a:defRPr/>
            </a:lvl1pPr>
          </a:lstStyle>
          <a:p>
            <a:pPr>
              <a:defRPr/>
            </a:pPr>
            <a:fld id="{A8A18B32-3A1C-491D-A6F4-E5426FECF546}" type="slidenum">
              <a:rPr lang="de-CH"/>
              <a:pPr>
                <a:defRPr/>
              </a:pPr>
              <a:t>‹#›</a:t>
            </a:fld>
            <a:endParaRPr lang="de-CH"/>
          </a:p>
        </p:txBody>
      </p:sp>
      <p:sp>
        <p:nvSpPr>
          <p:cNvPr id="6" name="Rectangle 16"/>
          <p:cNvSpPr>
            <a:spLocks noGrp="1" noChangeArrowheads="1"/>
          </p:cNvSpPr>
          <p:nvPr>
            <p:ph type="dt" sz="half" idx="12"/>
          </p:nvPr>
        </p:nvSpPr>
        <p:spPr>
          <a:ln/>
        </p:spPr>
        <p:txBody>
          <a:bodyPr/>
          <a:lstStyle>
            <a:lvl1pPr>
              <a:defRPr/>
            </a:lvl1pPr>
          </a:lstStyle>
          <a:p>
            <a:pPr>
              <a:defRPr/>
            </a:pPr>
            <a:endParaRPr lang="de-C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de-CH"/>
          </a:p>
        </p:txBody>
      </p:sp>
      <p:sp>
        <p:nvSpPr>
          <p:cNvPr id="5" name="Rectangle 3"/>
          <p:cNvSpPr>
            <a:spLocks noGrp="1" noChangeArrowheads="1"/>
          </p:cNvSpPr>
          <p:nvPr>
            <p:ph type="sldNum" sz="quarter" idx="11"/>
          </p:nvPr>
        </p:nvSpPr>
        <p:spPr>
          <a:ln/>
        </p:spPr>
        <p:txBody>
          <a:bodyPr/>
          <a:lstStyle>
            <a:lvl1pPr>
              <a:defRPr/>
            </a:lvl1pPr>
          </a:lstStyle>
          <a:p>
            <a:pPr>
              <a:defRPr/>
            </a:pPr>
            <a:fld id="{73DCD988-18E6-4A36-9562-50F1378D9DA2}" type="slidenum">
              <a:rPr lang="de-CH"/>
              <a:pPr>
                <a:defRPr/>
              </a:pPr>
              <a:t>‹#›</a:t>
            </a:fld>
            <a:endParaRPr lang="de-CH"/>
          </a:p>
        </p:txBody>
      </p:sp>
      <p:sp>
        <p:nvSpPr>
          <p:cNvPr id="6" name="Rectangle 16"/>
          <p:cNvSpPr>
            <a:spLocks noGrp="1" noChangeArrowheads="1"/>
          </p:cNvSpPr>
          <p:nvPr>
            <p:ph type="dt" sz="half" idx="12"/>
          </p:nvPr>
        </p:nvSpPr>
        <p:spPr>
          <a:ln/>
        </p:spPr>
        <p:txBody>
          <a:bodyPr/>
          <a:lstStyle>
            <a:lvl1pPr>
              <a:defRPr/>
            </a:lvl1pPr>
          </a:lstStyle>
          <a:p>
            <a:pPr>
              <a:defRPr/>
            </a:pPr>
            <a:endParaRPr lang="de-C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de-CH"/>
          </a:p>
        </p:txBody>
      </p:sp>
      <p:sp>
        <p:nvSpPr>
          <p:cNvPr id="5" name="Rectangle 3"/>
          <p:cNvSpPr>
            <a:spLocks noGrp="1" noChangeArrowheads="1"/>
          </p:cNvSpPr>
          <p:nvPr>
            <p:ph type="sldNum" sz="quarter" idx="11"/>
          </p:nvPr>
        </p:nvSpPr>
        <p:spPr>
          <a:ln/>
        </p:spPr>
        <p:txBody>
          <a:bodyPr/>
          <a:lstStyle>
            <a:lvl1pPr>
              <a:defRPr/>
            </a:lvl1pPr>
          </a:lstStyle>
          <a:p>
            <a:pPr>
              <a:defRPr/>
            </a:pPr>
            <a:fld id="{65F9A242-208E-42E4-8D06-0925061AC28A}" type="slidenum">
              <a:rPr lang="de-CH"/>
              <a:pPr>
                <a:defRPr/>
              </a:pPr>
              <a:t>‹#›</a:t>
            </a:fld>
            <a:endParaRPr lang="de-CH"/>
          </a:p>
        </p:txBody>
      </p:sp>
      <p:sp>
        <p:nvSpPr>
          <p:cNvPr id="6" name="Rectangle 16"/>
          <p:cNvSpPr>
            <a:spLocks noGrp="1" noChangeArrowheads="1"/>
          </p:cNvSpPr>
          <p:nvPr>
            <p:ph type="dt" sz="half" idx="12"/>
          </p:nvPr>
        </p:nvSpPr>
        <p:spPr>
          <a:ln/>
        </p:spPr>
        <p:txBody>
          <a:bodyPr/>
          <a:lstStyle>
            <a:lvl1pPr>
              <a:defRPr/>
            </a:lvl1pPr>
          </a:lstStyle>
          <a:p>
            <a:pPr>
              <a:defRPr/>
            </a:pPr>
            <a:endParaRPr lang="de-C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de-CH"/>
          </a:p>
        </p:txBody>
      </p:sp>
      <p:sp>
        <p:nvSpPr>
          <p:cNvPr id="6" name="Rectangle 3"/>
          <p:cNvSpPr>
            <a:spLocks noGrp="1" noChangeArrowheads="1"/>
          </p:cNvSpPr>
          <p:nvPr>
            <p:ph type="sldNum" sz="quarter" idx="11"/>
          </p:nvPr>
        </p:nvSpPr>
        <p:spPr>
          <a:ln/>
        </p:spPr>
        <p:txBody>
          <a:bodyPr/>
          <a:lstStyle>
            <a:lvl1pPr>
              <a:defRPr/>
            </a:lvl1pPr>
          </a:lstStyle>
          <a:p>
            <a:pPr>
              <a:defRPr/>
            </a:pPr>
            <a:fld id="{1F5E974F-2FB0-4C38-A4E8-9A6DF07C9DAB}" type="slidenum">
              <a:rPr lang="de-CH"/>
              <a:pPr>
                <a:defRPr/>
              </a:pPr>
              <a:t>‹#›</a:t>
            </a:fld>
            <a:endParaRPr lang="de-CH"/>
          </a:p>
        </p:txBody>
      </p:sp>
      <p:sp>
        <p:nvSpPr>
          <p:cNvPr id="7" name="Rectangle 16"/>
          <p:cNvSpPr>
            <a:spLocks noGrp="1" noChangeArrowheads="1"/>
          </p:cNvSpPr>
          <p:nvPr>
            <p:ph type="dt" sz="half" idx="12"/>
          </p:nvPr>
        </p:nvSpPr>
        <p:spPr>
          <a:ln/>
        </p:spPr>
        <p:txBody>
          <a:bodyPr/>
          <a:lstStyle>
            <a:lvl1pPr>
              <a:defRPr/>
            </a:lvl1pPr>
          </a:lstStyle>
          <a:p>
            <a:pPr>
              <a:defRPr/>
            </a:pPr>
            <a:endParaRPr lang="de-C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ftr" sz="quarter" idx="10"/>
          </p:nvPr>
        </p:nvSpPr>
        <p:spPr>
          <a:ln/>
        </p:spPr>
        <p:txBody>
          <a:bodyPr/>
          <a:lstStyle>
            <a:lvl1pPr>
              <a:defRPr/>
            </a:lvl1pPr>
          </a:lstStyle>
          <a:p>
            <a:pPr>
              <a:defRPr/>
            </a:pPr>
            <a:endParaRPr lang="de-CH"/>
          </a:p>
        </p:txBody>
      </p:sp>
      <p:sp>
        <p:nvSpPr>
          <p:cNvPr id="8" name="Rectangle 3"/>
          <p:cNvSpPr>
            <a:spLocks noGrp="1" noChangeArrowheads="1"/>
          </p:cNvSpPr>
          <p:nvPr>
            <p:ph type="sldNum" sz="quarter" idx="11"/>
          </p:nvPr>
        </p:nvSpPr>
        <p:spPr>
          <a:ln/>
        </p:spPr>
        <p:txBody>
          <a:bodyPr/>
          <a:lstStyle>
            <a:lvl1pPr>
              <a:defRPr/>
            </a:lvl1pPr>
          </a:lstStyle>
          <a:p>
            <a:pPr>
              <a:defRPr/>
            </a:pPr>
            <a:fld id="{DB947562-35F4-47F1-9894-99A30EF59BFB}" type="slidenum">
              <a:rPr lang="de-CH"/>
              <a:pPr>
                <a:defRPr/>
              </a:pPr>
              <a:t>‹#›</a:t>
            </a:fld>
            <a:endParaRPr lang="de-CH"/>
          </a:p>
        </p:txBody>
      </p:sp>
      <p:sp>
        <p:nvSpPr>
          <p:cNvPr id="9" name="Rectangle 16"/>
          <p:cNvSpPr>
            <a:spLocks noGrp="1" noChangeArrowheads="1"/>
          </p:cNvSpPr>
          <p:nvPr>
            <p:ph type="dt" sz="half" idx="12"/>
          </p:nvPr>
        </p:nvSpPr>
        <p:spPr>
          <a:ln/>
        </p:spPr>
        <p:txBody>
          <a:bodyPr/>
          <a:lstStyle>
            <a:lvl1pPr>
              <a:defRPr/>
            </a:lvl1pPr>
          </a:lstStyle>
          <a:p>
            <a:pPr>
              <a:defRPr/>
            </a:pPr>
            <a:endParaRPr lang="de-C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ftr" sz="quarter" idx="10"/>
          </p:nvPr>
        </p:nvSpPr>
        <p:spPr>
          <a:ln/>
        </p:spPr>
        <p:txBody>
          <a:bodyPr/>
          <a:lstStyle>
            <a:lvl1pPr>
              <a:defRPr/>
            </a:lvl1pPr>
          </a:lstStyle>
          <a:p>
            <a:pPr>
              <a:defRPr/>
            </a:pPr>
            <a:endParaRPr lang="de-CH"/>
          </a:p>
        </p:txBody>
      </p:sp>
      <p:sp>
        <p:nvSpPr>
          <p:cNvPr id="4" name="Rectangle 3"/>
          <p:cNvSpPr>
            <a:spLocks noGrp="1" noChangeArrowheads="1"/>
          </p:cNvSpPr>
          <p:nvPr>
            <p:ph type="sldNum" sz="quarter" idx="11"/>
          </p:nvPr>
        </p:nvSpPr>
        <p:spPr>
          <a:ln/>
        </p:spPr>
        <p:txBody>
          <a:bodyPr/>
          <a:lstStyle>
            <a:lvl1pPr>
              <a:defRPr/>
            </a:lvl1pPr>
          </a:lstStyle>
          <a:p>
            <a:pPr>
              <a:defRPr/>
            </a:pPr>
            <a:fld id="{333A1642-F292-4AEE-84DA-901369038F45}" type="slidenum">
              <a:rPr lang="de-CH"/>
              <a:pPr>
                <a:defRPr/>
              </a:pPr>
              <a:t>‹#›</a:t>
            </a:fld>
            <a:endParaRPr lang="de-CH"/>
          </a:p>
        </p:txBody>
      </p:sp>
      <p:sp>
        <p:nvSpPr>
          <p:cNvPr id="5" name="Rectangle 16"/>
          <p:cNvSpPr>
            <a:spLocks noGrp="1" noChangeArrowheads="1"/>
          </p:cNvSpPr>
          <p:nvPr>
            <p:ph type="dt" sz="half" idx="12"/>
          </p:nvPr>
        </p:nvSpPr>
        <p:spPr>
          <a:ln/>
        </p:spPr>
        <p:txBody>
          <a:bodyPr/>
          <a:lstStyle>
            <a:lvl1pPr>
              <a:defRPr/>
            </a:lvl1pPr>
          </a:lstStyle>
          <a:p>
            <a:pPr>
              <a:defRPr/>
            </a:pPr>
            <a:endParaRPr lang="de-C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de-CH"/>
          </a:p>
        </p:txBody>
      </p:sp>
      <p:sp>
        <p:nvSpPr>
          <p:cNvPr id="3" name="Rectangle 3"/>
          <p:cNvSpPr>
            <a:spLocks noGrp="1" noChangeArrowheads="1"/>
          </p:cNvSpPr>
          <p:nvPr>
            <p:ph type="sldNum" sz="quarter" idx="11"/>
          </p:nvPr>
        </p:nvSpPr>
        <p:spPr>
          <a:ln/>
        </p:spPr>
        <p:txBody>
          <a:bodyPr/>
          <a:lstStyle>
            <a:lvl1pPr>
              <a:defRPr/>
            </a:lvl1pPr>
          </a:lstStyle>
          <a:p>
            <a:pPr>
              <a:defRPr/>
            </a:pPr>
            <a:fld id="{C2D4D841-1C3D-441F-B640-D6F924B00F50}" type="slidenum">
              <a:rPr lang="de-CH"/>
              <a:pPr>
                <a:defRPr/>
              </a:pPr>
              <a:t>‹#›</a:t>
            </a:fld>
            <a:endParaRPr lang="de-CH"/>
          </a:p>
        </p:txBody>
      </p:sp>
      <p:sp>
        <p:nvSpPr>
          <p:cNvPr id="4" name="Rectangle 16"/>
          <p:cNvSpPr>
            <a:spLocks noGrp="1" noChangeArrowheads="1"/>
          </p:cNvSpPr>
          <p:nvPr>
            <p:ph type="dt" sz="half" idx="12"/>
          </p:nvPr>
        </p:nvSpPr>
        <p:spPr>
          <a:ln/>
        </p:spPr>
        <p:txBody>
          <a:bodyPr/>
          <a:lstStyle>
            <a:lvl1pPr>
              <a:defRPr/>
            </a:lvl1pPr>
          </a:lstStyle>
          <a:p>
            <a:pPr>
              <a:defRPr/>
            </a:pPr>
            <a:endParaRPr lang="de-C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de-CH"/>
          </a:p>
        </p:txBody>
      </p:sp>
      <p:sp>
        <p:nvSpPr>
          <p:cNvPr id="6" name="Rectangle 3"/>
          <p:cNvSpPr>
            <a:spLocks noGrp="1" noChangeArrowheads="1"/>
          </p:cNvSpPr>
          <p:nvPr>
            <p:ph type="sldNum" sz="quarter" idx="11"/>
          </p:nvPr>
        </p:nvSpPr>
        <p:spPr>
          <a:ln/>
        </p:spPr>
        <p:txBody>
          <a:bodyPr/>
          <a:lstStyle>
            <a:lvl1pPr>
              <a:defRPr/>
            </a:lvl1pPr>
          </a:lstStyle>
          <a:p>
            <a:pPr>
              <a:defRPr/>
            </a:pPr>
            <a:fld id="{639E0056-9AEE-47EF-A969-211950D05F48}" type="slidenum">
              <a:rPr lang="de-CH"/>
              <a:pPr>
                <a:defRPr/>
              </a:pPr>
              <a:t>‹#›</a:t>
            </a:fld>
            <a:endParaRPr lang="de-CH"/>
          </a:p>
        </p:txBody>
      </p:sp>
      <p:sp>
        <p:nvSpPr>
          <p:cNvPr id="7" name="Rectangle 16"/>
          <p:cNvSpPr>
            <a:spLocks noGrp="1" noChangeArrowheads="1"/>
          </p:cNvSpPr>
          <p:nvPr>
            <p:ph type="dt" sz="half" idx="12"/>
          </p:nvPr>
        </p:nvSpPr>
        <p:spPr>
          <a:ln/>
        </p:spPr>
        <p:txBody>
          <a:bodyPr/>
          <a:lstStyle>
            <a:lvl1pPr>
              <a:defRPr/>
            </a:lvl1pPr>
          </a:lstStyle>
          <a:p>
            <a:pPr>
              <a:defRPr/>
            </a:pPr>
            <a:endParaRPr lang="de-C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de-CH"/>
          </a:p>
        </p:txBody>
      </p:sp>
      <p:sp>
        <p:nvSpPr>
          <p:cNvPr id="6" name="Rectangle 3"/>
          <p:cNvSpPr>
            <a:spLocks noGrp="1" noChangeArrowheads="1"/>
          </p:cNvSpPr>
          <p:nvPr>
            <p:ph type="sldNum" sz="quarter" idx="11"/>
          </p:nvPr>
        </p:nvSpPr>
        <p:spPr>
          <a:ln/>
        </p:spPr>
        <p:txBody>
          <a:bodyPr/>
          <a:lstStyle>
            <a:lvl1pPr>
              <a:defRPr/>
            </a:lvl1pPr>
          </a:lstStyle>
          <a:p>
            <a:pPr>
              <a:defRPr/>
            </a:pPr>
            <a:fld id="{FDF48F8B-E2D7-4B06-9C2F-41C950C4D50C}" type="slidenum">
              <a:rPr lang="de-CH"/>
              <a:pPr>
                <a:defRPr/>
              </a:pPr>
              <a:t>‹#›</a:t>
            </a:fld>
            <a:endParaRPr lang="de-CH"/>
          </a:p>
        </p:txBody>
      </p:sp>
      <p:sp>
        <p:nvSpPr>
          <p:cNvPr id="7" name="Rectangle 16"/>
          <p:cNvSpPr>
            <a:spLocks noGrp="1" noChangeArrowheads="1"/>
          </p:cNvSpPr>
          <p:nvPr>
            <p:ph type="dt" sz="half" idx="12"/>
          </p:nvPr>
        </p:nvSpPr>
        <p:spPr>
          <a:ln/>
        </p:spPr>
        <p:txBody>
          <a:bodyPr/>
          <a:lstStyle>
            <a:lvl1pPr>
              <a:defRPr/>
            </a:lvl1pPr>
          </a:lstStyle>
          <a:p>
            <a:pPr>
              <a:defRPr/>
            </a:pPr>
            <a:endParaRPr lang="de-C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vl1pPr>
          </a:lstStyle>
          <a:p>
            <a:pPr>
              <a:defRPr/>
            </a:pPr>
            <a:endParaRPr lang="de-CH"/>
          </a:p>
        </p:txBody>
      </p:sp>
      <p:sp>
        <p:nvSpPr>
          <p:cNvPr id="4099" name="Rectangle 3"/>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pPr>
              <a:defRPr/>
            </a:pPr>
            <a:fld id="{A44B3A49-41B5-46D6-9F1E-697379C026B4}" type="slidenum">
              <a:rPr lang="de-CH"/>
              <a:pPr>
                <a:defRPr/>
              </a:pPr>
              <a:t>‹#›</a:t>
            </a:fld>
            <a:endParaRPr lang="de-CH"/>
          </a:p>
        </p:txBody>
      </p:sp>
      <p:grpSp>
        <p:nvGrpSpPr>
          <p:cNvPr id="1028" name="Group 4"/>
          <p:cNvGrpSpPr>
            <a:grpSpLocks/>
          </p:cNvGrpSpPr>
          <p:nvPr/>
        </p:nvGrpSpPr>
        <p:grpSpPr bwMode="auto">
          <a:xfrm>
            <a:off x="0" y="0"/>
            <a:ext cx="9144000" cy="546100"/>
            <a:chOff x="0" y="0"/>
            <a:chExt cx="5760" cy="344"/>
          </a:xfrm>
        </p:grpSpPr>
        <p:sp>
          <p:nvSpPr>
            <p:cNvPr id="1032"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en-US" sz="2400">
                <a:latin typeface="Times New Roman" pitchFamily="18" charset="0"/>
              </a:endParaRPr>
            </a:p>
          </p:txBody>
        </p:sp>
        <p:sp>
          <p:nvSpPr>
            <p:cNvPr id="1033"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endParaRPr lang="en-US" sz="2400">
                <a:latin typeface="Times New Roman" pitchFamily="18" charset="0"/>
              </a:endParaRPr>
            </a:p>
          </p:txBody>
        </p:sp>
        <p:sp>
          <p:nvSpPr>
            <p:cNvPr id="1034"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endParaRPr lang="en-US">
                <a:solidFill>
                  <a:schemeClr val="hlink"/>
                </a:solidFill>
              </a:endParaRPr>
            </a:p>
          </p:txBody>
        </p:sp>
        <p:sp>
          <p:nvSpPr>
            <p:cNvPr id="1035"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endParaRPr lang="en-US">
                <a:solidFill>
                  <a:schemeClr val="hlink"/>
                </a:solidFill>
              </a:endParaRPr>
            </a:p>
          </p:txBody>
        </p:sp>
        <p:sp>
          <p:nvSpPr>
            <p:cNvPr id="1036"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endParaRPr lang="en-US">
                <a:solidFill>
                  <a:schemeClr val="accent2"/>
                </a:solidFill>
              </a:endParaRPr>
            </a:p>
          </p:txBody>
        </p:sp>
        <p:sp>
          <p:nvSpPr>
            <p:cNvPr id="1037"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endParaRPr lang="en-US">
                <a:solidFill>
                  <a:schemeClr val="hlink"/>
                </a:solidFill>
              </a:endParaRPr>
            </a:p>
          </p:txBody>
        </p:sp>
        <p:sp>
          <p:nvSpPr>
            <p:cNvPr id="1038"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endParaRPr lang="en-US" sz="2400">
                <a:latin typeface="Times New Roman" pitchFamily="18" charset="0"/>
              </a:endParaRPr>
            </a:p>
          </p:txBody>
        </p:sp>
        <p:sp>
          <p:nvSpPr>
            <p:cNvPr id="1039"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endParaRPr lang="en-US">
                <a:solidFill>
                  <a:schemeClr val="accent2"/>
                </a:solidFill>
              </a:endParaRPr>
            </a:p>
          </p:txBody>
        </p:sp>
        <p:sp>
          <p:nvSpPr>
            <p:cNvPr id="1040"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endParaRPr lang="en-US">
                <a:solidFill>
                  <a:schemeClr val="accent2"/>
                </a:solidFill>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de-CH" smtClean="0"/>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CH" smtClean="0"/>
              <a:t>Click to edit Master text styles</a:t>
            </a:r>
          </a:p>
          <a:p>
            <a:pPr lvl="1"/>
            <a:r>
              <a:rPr lang="de-CH" smtClean="0"/>
              <a:t>Second level</a:t>
            </a:r>
          </a:p>
          <a:p>
            <a:pPr lvl="2"/>
            <a:r>
              <a:rPr lang="de-CH" smtClean="0"/>
              <a:t>Third level</a:t>
            </a:r>
          </a:p>
          <a:p>
            <a:pPr lvl="3"/>
            <a:r>
              <a:rPr lang="de-CH" smtClean="0"/>
              <a:t>Fourth level</a:t>
            </a:r>
          </a:p>
          <a:p>
            <a:pPr lvl="4"/>
            <a:r>
              <a:rPr lang="de-CH" smtClean="0"/>
              <a:t>Fifth level</a:t>
            </a:r>
          </a:p>
        </p:txBody>
      </p:sp>
      <p:sp>
        <p:nvSpPr>
          <p:cNvPr id="4112" name="Rectangle 16"/>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de-CH"/>
          </a:p>
        </p:txBody>
      </p:sp>
    </p:spTree>
  </p:cSld>
  <p:clrMap bg1="lt1" tx1="dk1" bg2="lt2" tx2="dk2" accent1="accent1" accent2="accent2" accent3="accent3" accent4="accent4" accent5="accent5" accent6="accent6" hlink="hlink" folHlink="folHlink"/>
  <p:sldLayoutIdLst>
    <p:sldLayoutId id="2147483738"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843213" y="1828800"/>
            <a:ext cx="6300787" cy="2209800"/>
          </a:xfrm>
        </p:spPr>
        <p:txBody>
          <a:bodyPr/>
          <a:lstStyle/>
          <a:p>
            <a:pPr eaLnBrk="1" hangingPunct="1"/>
            <a:r>
              <a:rPr lang="en-US" sz="3600" b="1" dirty="0" smtClean="0"/>
              <a:t>Risk Sharing within Firms: Worldwide Evidence</a:t>
            </a:r>
          </a:p>
        </p:txBody>
      </p:sp>
      <p:sp>
        <p:nvSpPr>
          <p:cNvPr id="3075" name="Rectangle 3"/>
          <p:cNvSpPr>
            <a:spLocks noGrp="1" noChangeArrowheads="1"/>
          </p:cNvSpPr>
          <p:nvPr>
            <p:ph type="subTitle" idx="1"/>
          </p:nvPr>
        </p:nvSpPr>
        <p:spPr>
          <a:xfrm>
            <a:off x="1835150" y="4221163"/>
            <a:ext cx="7083425" cy="2257425"/>
          </a:xfrm>
        </p:spPr>
        <p:txBody>
          <a:bodyPr/>
          <a:lstStyle/>
          <a:p>
            <a:pPr algn="ctr" eaLnBrk="1" hangingPunct="1"/>
            <a:endParaRPr lang="de-CH" sz="1800" dirty="0" smtClean="0"/>
          </a:p>
          <a:p>
            <a:pPr algn="ctr" eaLnBrk="1" hangingPunct="1"/>
            <a:r>
              <a:rPr lang="de-CH" sz="2800" dirty="0" smtClean="0"/>
              <a:t>Andrew Ellul</a:t>
            </a:r>
          </a:p>
          <a:p>
            <a:pPr algn="ctr" eaLnBrk="1" hangingPunct="1"/>
            <a:r>
              <a:rPr lang="de-CH" sz="2800" dirty="0" smtClean="0"/>
              <a:t>Marco Pagano</a:t>
            </a:r>
          </a:p>
          <a:p>
            <a:pPr algn="ctr" eaLnBrk="1" hangingPunct="1"/>
            <a:r>
              <a:rPr lang="de-CH" sz="2800" dirty="0" smtClean="0"/>
              <a:t>Fabiano Schivardi</a:t>
            </a:r>
          </a:p>
          <a:p>
            <a:pPr algn="ctr" eaLnBrk="1" hangingPunct="1"/>
            <a:endParaRPr lang="de-CH" sz="1800" dirty="0" smtClean="0"/>
          </a:p>
          <a:p>
            <a:pPr eaLnBrk="1" hangingPunct="1"/>
            <a:endParaRPr lang="de-CH" sz="22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457200"/>
            <a:ext cx="8229600" cy="955675"/>
          </a:xfrm>
        </p:spPr>
        <p:txBody>
          <a:bodyPr/>
          <a:lstStyle/>
          <a:p>
            <a:pPr eaLnBrk="1" hangingPunct="1"/>
            <a:r>
              <a:rPr lang="de-CH" sz="3800" b="1" dirty="0" smtClean="0"/>
              <a:t>Firm-level </a:t>
            </a:r>
            <a:r>
              <a:rPr lang="de-CH" sz="3800" b="1" dirty="0" err="1" smtClean="0"/>
              <a:t>data</a:t>
            </a:r>
            <a:endParaRPr lang="de-CH" sz="3800" b="1" dirty="0" smtClean="0"/>
          </a:p>
        </p:txBody>
      </p:sp>
      <p:sp>
        <p:nvSpPr>
          <p:cNvPr id="24579" name="Rectangle 3"/>
          <p:cNvSpPr>
            <a:spLocks noGrp="1" noChangeArrowheads="1"/>
          </p:cNvSpPr>
          <p:nvPr>
            <p:ph type="body" idx="1"/>
          </p:nvPr>
        </p:nvSpPr>
        <p:spPr>
          <a:xfrm>
            <a:off x="457200" y="1628775"/>
            <a:ext cx="8229600" cy="4824413"/>
          </a:xfrm>
        </p:spPr>
        <p:txBody>
          <a:bodyPr/>
          <a:lstStyle/>
          <a:p>
            <a:pPr eaLnBrk="1" hangingPunct="1">
              <a:lnSpc>
                <a:spcPct val="90000"/>
              </a:lnSpc>
              <a:defRPr/>
            </a:pPr>
            <a:r>
              <a:rPr lang="de-CH" sz="2200" dirty="0" smtClean="0"/>
              <a:t>Financial and accounting data from 38 countries for the period 1990-2010 obtained from Worldscope and Osiris</a:t>
            </a:r>
          </a:p>
          <a:p>
            <a:pPr eaLnBrk="1" hangingPunct="1">
              <a:lnSpc>
                <a:spcPct val="90000"/>
              </a:lnSpc>
              <a:defRPr/>
            </a:pPr>
            <a:endParaRPr lang="de-CH" sz="2200" dirty="0" smtClean="0"/>
          </a:p>
          <a:p>
            <a:pPr eaLnBrk="1" hangingPunct="1">
              <a:lnSpc>
                <a:spcPct val="90000"/>
              </a:lnSpc>
              <a:defRPr/>
            </a:pPr>
            <a:r>
              <a:rPr lang="de-CH" sz="2200" dirty="0" smtClean="0"/>
              <a:t>Use firms for which we find </a:t>
            </a:r>
            <a:r>
              <a:rPr lang="de-CH" sz="2200" dirty="0" smtClean="0">
                <a:solidFill>
                  <a:schemeClr val="bg2">
                    <a:lumMod val="60000"/>
                    <a:lumOff val="40000"/>
                  </a:schemeClr>
                </a:solidFill>
              </a:rPr>
              <a:t>employment data</a:t>
            </a:r>
            <a:r>
              <a:rPr lang="de-CH" sz="2200" dirty="0" smtClean="0"/>
              <a:t> from Worldscope and Osiris for at least 5 years: this screen reduces the number of firms to 6,040, giving us </a:t>
            </a:r>
            <a:r>
              <a:rPr lang="de-CH" sz="2200" dirty="0"/>
              <a:t>7</a:t>
            </a:r>
            <a:r>
              <a:rPr lang="de-CH" sz="2200" dirty="0" smtClean="0"/>
              <a:t>2,219 firm-year observations</a:t>
            </a:r>
          </a:p>
          <a:p>
            <a:pPr eaLnBrk="1" hangingPunct="1">
              <a:lnSpc>
                <a:spcPct val="90000"/>
              </a:lnSpc>
              <a:defRPr/>
            </a:pPr>
            <a:endParaRPr lang="de-CH" sz="2200" dirty="0" smtClean="0"/>
          </a:p>
          <a:p>
            <a:pPr eaLnBrk="1" hangingPunct="1">
              <a:lnSpc>
                <a:spcPct val="90000"/>
              </a:lnSpc>
              <a:defRPr/>
            </a:pPr>
            <a:r>
              <a:rPr lang="de-CH" sz="2200" dirty="0" smtClean="0">
                <a:solidFill>
                  <a:srgbClr val="1818FF"/>
                </a:solidFill>
              </a:rPr>
              <a:t>Wage data </a:t>
            </a:r>
            <a:r>
              <a:rPr lang="de-CH" sz="2200" dirty="0" smtClean="0"/>
              <a:t>is only available for 2,480 firms</a:t>
            </a:r>
          </a:p>
          <a:p>
            <a:pPr eaLnBrk="1" hangingPunct="1">
              <a:lnSpc>
                <a:spcPct val="90000"/>
              </a:lnSpc>
              <a:defRPr/>
            </a:pPr>
            <a:endParaRPr lang="de-CH" sz="2200" dirty="0" smtClean="0"/>
          </a:p>
          <a:p>
            <a:pPr eaLnBrk="1" hangingPunct="1">
              <a:lnSpc>
                <a:spcPct val="90000"/>
              </a:lnSpc>
              <a:defRPr/>
            </a:pPr>
            <a:r>
              <a:rPr lang="de-CH" sz="2200" dirty="0" smtClean="0">
                <a:solidFill>
                  <a:schemeClr val="bg2">
                    <a:lumMod val="60000"/>
                    <a:lumOff val="40000"/>
                  </a:schemeClr>
                </a:solidFill>
              </a:rPr>
              <a:t>Ownership data </a:t>
            </a:r>
            <a:r>
              <a:rPr lang="de-CH" sz="2200" dirty="0" smtClean="0"/>
              <a:t>from Ellul, Pagano and Panunzi (2010) on whether the family blockholder is the ultimate blockholder and the </a:t>
            </a:r>
            <a:r>
              <a:rPr lang="de-CH" sz="2200" dirty="0" err="1" smtClean="0"/>
              <a:t>ownership</a:t>
            </a:r>
            <a:r>
              <a:rPr lang="de-CH" sz="2200" dirty="0" smtClean="0"/>
              <a:t> stake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457200"/>
            <a:ext cx="8229600" cy="955675"/>
          </a:xfrm>
        </p:spPr>
        <p:txBody>
          <a:bodyPr/>
          <a:lstStyle/>
          <a:p>
            <a:pPr eaLnBrk="1" hangingPunct="1"/>
            <a:r>
              <a:rPr lang="en-US" sz="3800" b="1" dirty="0" smtClean="0"/>
              <a:t>Firm-level variables</a:t>
            </a:r>
          </a:p>
        </p:txBody>
      </p:sp>
      <p:sp>
        <p:nvSpPr>
          <p:cNvPr id="26627" name="Rectangle 3"/>
          <p:cNvSpPr>
            <a:spLocks noGrp="1" noChangeArrowheads="1"/>
          </p:cNvSpPr>
          <p:nvPr>
            <p:ph type="body" idx="1"/>
          </p:nvPr>
        </p:nvSpPr>
        <p:spPr>
          <a:xfrm>
            <a:off x="457200" y="1700213"/>
            <a:ext cx="8229600" cy="4608512"/>
          </a:xfrm>
        </p:spPr>
        <p:txBody>
          <a:bodyPr/>
          <a:lstStyle/>
          <a:p>
            <a:pPr eaLnBrk="1" hangingPunct="1">
              <a:lnSpc>
                <a:spcPct val="90000"/>
              </a:lnSpc>
              <a:defRPr/>
            </a:pPr>
            <a:r>
              <a:rPr lang="de-CH" sz="2200" dirty="0" smtClean="0"/>
              <a:t>Two different dependent variables in the employment specifications: </a:t>
            </a:r>
            <a:r>
              <a:rPr lang="de-CH" sz="2200" dirty="0" smtClean="0">
                <a:solidFill>
                  <a:schemeClr val="bg2">
                    <a:lumMod val="60000"/>
                    <a:lumOff val="40000"/>
                  </a:schemeClr>
                </a:solidFill>
              </a:rPr>
              <a:t>log of total empolyment</a:t>
            </a:r>
            <a:r>
              <a:rPr lang="de-CH" sz="2200" dirty="0" smtClean="0"/>
              <a:t>, and </a:t>
            </a:r>
            <a:r>
              <a:rPr lang="de-CH" sz="2200" dirty="0" smtClean="0">
                <a:solidFill>
                  <a:schemeClr val="bg2">
                    <a:lumMod val="60000"/>
                    <a:lumOff val="40000"/>
                  </a:schemeClr>
                </a:solidFill>
              </a:rPr>
              <a:t>delta of log of total employment</a:t>
            </a:r>
          </a:p>
          <a:p>
            <a:pPr eaLnBrk="1" hangingPunct="1">
              <a:lnSpc>
                <a:spcPct val="90000"/>
              </a:lnSpc>
              <a:defRPr/>
            </a:pPr>
            <a:r>
              <a:rPr lang="de-CH" sz="2200" dirty="0" smtClean="0"/>
              <a:t>In the wage specification:</a:t>
            </a:r>
            <a:r>
              <a:rPr lang="de-CH" sz="2200" dirty="0" smtClean="0">
                <a:solidFill>
                  <a:schemeClr val="bg2">
                    <a:lumMod val="60000"/>
                    <a:lumOff val="40000"/>
                  </a:schemeClr>
                </a:solidFill>
              </a:rPr>
              <a:t> log of average wage</a:t>
            </a:r>
          </a:p>
          <a:p>
            <a:pPr eaLnBrk="1" hangingPunct="1">
              <a:lnSpc>
                <a:spcPct val="90000"/>
              </a:lnSpc>
              <a:defRPr/>
            </a:pPr>
            <a:endParaRPr lang="de-CH" sz="2200" dirty="0" smtClean="0"/>
          </a:p>
          <a:p>
            <a:pPr eaLnBrk="1" hangingPunct="1">
              <a:lnSpc>
                <a:spcPct val="90000"/>
              </a:lnSpc>
              <a:defRPr/>
            </a:pPr>
            <a:r>
              <a:rPr lang="de-CH" sz="2200" dirty="0" err="1" smtClean="0"/>
              <a:t>Control</a:t>
            </a:r>
            <a:r>
              <a:rPr lang="de-CH" sz="2200" dirty="0" smtClean="0"/>
              <a:t> variables:</a:t>
            </a:r>
          </a:p>
          <a:p>
            <a:pPr lvl="1" eaLnBrk="1" hangingPunct="1">
              <a:lnSpc>
                <a:spcPct val="90000"/>
              </a:lnSpc>
              <a:defRPr/>
            </a:pPr>
            <a:r>
              <a:rPr lang="de-CH" sz="2000" dirty="0" smtClean="0"/>
              <a:t>Size (log of total assets)</a:t>
            </a:r>
          </a:p>
          <a:p>
            <a:pPr lvl="1" eaLnBrk="1" hangingPunct="1">
              <a:lnSpc>
                <a:spcPct val="90000"/>
              </a:lnSpc>
              <a:defRPr/>
            </a:pPr>
            <a:r>
              <a:rPr lang="de-CH" sz="2000" dirty="0" smtClean="0"/>
              <a:t>Age (since incorporation or since IPO)</a:t>
            </a:r>
          </a:p>
          <a:p>
            <a:pPr lvl="1" eaLnBrk="1" hangingPunct="1">
              <a:lnSpc>
                <a:spcPct val="90000"/>
              </a:lnSpc>
              <a:defRPr/>
            </a:pPr>
            <a:r>
              <a:rPr lang="en-US" sz="2000" dirty="0" smtClean="0"/>
              <a:t>Risk (standard deviation of weekly returns)</a:t>
            </a:r>
            <a:endParaRPr lang="de-CH" sz="2000" dirty="0" smtClean="0"/>
          </a:p>
          <a:p>
            <a:pPr lvl="1" eaLnBrk="1" hangingPunct="1">
              <a:lnSpc>
                <a:spcPct val="90000"/>
              </a:lnSpc>
              <a:defRPr/>
            </a:pPr>
            <a:r>
              <a:rPr lang="de-CH" sz="2000" dirty="0" smtClean="0"/>
              <a:t>Asset Tangibility</a:t>
            </a:r>
          </a:p>
          <a:p>
            <a:pPr lvl="1" eaLnBrk="1" hangingPunct="1">
              <a:lnSpc>
                <a:spcPct val="90000"/>
              </a:lnSpc>
              <a:defRPr/>
            </a:pPr>
            <a:r>
              <a:rPr lang="de-CH" sz="2000" dirty="0" smtClean="0"/>
              <a:t>Tobin Q</a:t>
            </a:r>
          </a:p>
          <a:p>
            <a:pPr lvl="1" eaLnBrk="1" hangingPunct="1">
              <a:lnSpc>
                <a:spcPct val="90000"/>
              </a:lnSpc>
              <a:defRPr/>
            </a:pPr>
            <a:r>
              <a:rPr lang="de-CH" sz="2000" dirty="0" smtClean="0"/>
              <a:t>Return on Assets</a:t>
            </a:r>
          </a:p>
          <a:p>
            <a:pPr lvl="1" eaLnBrk="1" hangingPunct="1">
              <a:lnSpc>
                <a:spcPct val="90000"/>
              </a:lnSpc>
              <a:defRPr/>
            </a:pPr>
            <a:r>
              <a:rPr lang="de-CH" sz="2000" dirty="0" smtClean="0"/>
              <a:t>For wage specification: Productivity </a:t>
            </a:r>
            <a:r>
              <a:rPr lang="de-CH" sz="1600" dirty="0" smtClean="0"/>
              <a:t>(</a:t>
            </a:r>
            <a:r>
              <a:rPr lang="en-US" sz="1600" dirty="0" smtClean="0"/>
              <a:t>ratio of value added, i.e., total sales less non-labor costs of inputs, to the number of employees)</a:t>
            </a:r>
          </a:p>
          <a:p>
            <a:pPr lvl="1" eaLnBrk="1" hangingPunct="1">
              <a:lnSpc>
                <a:spcPct val="90000"/>
              </a:lnSpc>
              <a:defRPr/>
            </a:pPr>
            <a:endParaRPr lang="de-CH" sz="2000" dirty="0" smtClean="0"/>
          </a:p>
          <a:p>
            <a:pPr eaLnBrk="1" hangingPunct="1">
              <a:lnSpc>
                <a:spcPct val="90000"/>
              </a:lnSpc>
              <a:defRPr/>
            </a:pPr>
            <a:endParaRPr lang="de-CH" sz="2200" dirty="0" smtClean="0"/>
          </a:p>
          <a:p>
            <a:pPr eaLnBrk="1" hangingPunct="1">
              <a:lnSpc>
                <a:spcPct val="90000"/>
              </a:lnSpc>
              <a:defRPr/>
            </a:pPr>
            <a:endParaRPr lang="en-US" sz="2200" dirty="0" smtClean="0"/>
          </a:p>
        </p:txBody>
      </p:sp>
    </p:spTree>
    <p:extLst>
      <p:ext uri="{BB962C8B-B14F-4D97-AF65-F5344CB8AC3E}">
        <p14:creationId xmlns:p14="http://schemas.microsoft.com/office/powerpoint/2010/main" val="41417549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457200"/>
            <a:ext cx="8362950" cy="1171575"/>
          </a:xfrm>
        </p:spPr>
        <p:txBody>
          <a:bodyPr/>
          <a:lstStyle/>
          <a:p>
            <a:pPr eaLnBrk="1" hangingPunct="1"/>
            <a:r>
              <a:rPr lang="en-US" sz="3800" b="1" dirty="0" smtClean="0"/>
              <a:t>Sample description: geographical dispersion</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927632"/>
            <a:ext cx="8280920" cy="45257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457200"/>
            <a:ext cx="8362950" cy="1171575"/>
          </a:xfrm>
        </p:spPr>
        <p:txBody>
          <a:bodyPr/>
          <a:lstStyle/>
          <a:p>
            <a:pPr eaLnBrk="1" hangingPunct="1"/>
            <a:r>
              <a:rPr lang="en-US" sz="3800" b="1" dirty="0" smtClean="0"/>
              <a:t>Sample description: industrial  dispersion</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1" y="1772816"/>
            <a:ext cx="7992888"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457200"/>
            <a:ext cx="8229600" cy="955675"/>
          </a:xfrm>
        </p:spPr>
        <p:txBody>
          <a:bodyPr/>
          <a:lstStyle/>
          <a:p>
            <a:pPr eaLnBrk="1" hangingPunct="1"/>
            <a:r>
              <a:rPr lang="en-US" sz="3800" b="1" dirty="0" smtClean="0"/>
              <a:t>Industry and country-level  data</a:t>
            </a:r>
          </a:p>
        </p:txBody>
      </p:sp>
      <p:sp>
        <p:nvSpPr>
          <p:cNvPr id="24579" name="Rectangle 3"/>
          <p:cNvSpPr>
            <a:spLocks noGrp="1" noChangeArrowheads="1"/>
          </p:cNvSpPr>
          <p:nvPr>
            <p:ph type="body" idx="1"/>
          </p:nvPr>
        </p:nvSpPr>
        <p:spPr>
          <a:xfrm>
            <a:off x="457200" y="1628775"/>
            <a:ext cx="8435280" cy="4824413"/>
          </a:xfrm>
        </p:spPr>
        <p:txBody>
          <a:bodyPr/>
          <a:lstStyle/>
          <a:p>
            <a:pPr eaLnBrk="1" hangingPunct="1">
              <a:lnSpc>
                <a:spcPct val="90000"/>
              </a:lnSpc>
              <a:defRPr/>
            </a:pPr>
            <a:r>
              <a:rPr lang="en-US" sz="2200" dirty="0" smtClean="0"/>
              <a:t>Measures of workers’ protection (demand side) at country level:</a:t>
            </a:r>
          </a:p>
          <a:p>
            <a:pPr lvl="1" eaLnBrk="1" hangingPunct="1">
              <a:lnSpc>
                <a:spcPct val="90000"/>
              </a:lnSpc>
              <a:defRPr/>
            </a:pPr>
            <a:r>
              <a:rPr lang="en-US" sz="1800" dirty="0" smtClean="0">
                <a:solidFill>
                  <a:srgbClr val="1818FF"/>
                </a:solidFill>
              </a:rPr>
              <a:t>unemployment insurance (security)</a:t>
            </a:r>
          </a:p>
          <a:p>
            <a:pPr lvl="1" eaLnBrk="1" hangingPunct="1">
              <a:lnSpc>
                <a:spcPct val="90000"/>
              </a:lnSpc>
              <a:defRPr/>
            </a:pPr>
            <a:r>
              <a:rPr lang="en-US" sz="1800" dirty="0" smtClean="0">
                <a:solidFill>
                  <a:srgbClr val="1818FF"/>
                </a:solidFill>
              </a:rPr>
              <a:t>Employment Protection Legislation (EPL)</a:t>
            </a:r>
          </a:p>
          <a:p>
            <a:pPr lvl="1" eaLnBrk="1" hangingPunct="1">
              <a:lnSpc>
                <a:spcPct val="90000"/>
              </a:lnSpc>
              <a:defRPr/>
            </a:pPr>
            <a:r>
              <a:rPr lang="en-US" sz="1800" dirty="0" smtClean="0">
                <a:solidFill>
                  <a:srgbClr val="1818FF"/>
                </a:solidFill>
              </a:rPr>
              <a:t>union density</a:t>
            </a:r>
          </a:p>
          <a:p>
            <a:pPr eaLnBrk="1" hangingPunct="1">
              <a:lnSpc>
                <a:spcPct val="90000"/>
              </a:lnSpc>
              <a:defRPr/>
            </a:pPr>
            <a:endParaRPr lang="en-US" sz="2200" dirty="0" smtClean="0"/>
          </a:p>
          <a:p>
            <a:pPr eaLnBrk="1" hangingPunct="1">
              <a:lnSpc>
                <a:spcPct val="90000"/>
              </a:lnSpc>
              <a:defRPr/>
            </a:pPr>
            <a:r>
              <a:rPr lang="en-US" sz="2200" dirty="0" smtClean="0"/>
              <a:t>Measures of financial development</a:t>
            </a:r>
          </a:p>
          <a:p>
            <a:pPr eaLnBrk="1" hangingPunct="1">
              <a:lnSpc>
                <a:spcPct val="90000"/>
              </a:lnSpc>
              <a:buFont typeface="Wingdings" pitchFamily="2" charset="2"/>
              <a:buNone/>
              <a:defRPr/>
            </a:pPr>
            <a:endParaRPr lang="en-US" sz="2200" dirty="0" smtClean="0"/>
          </a:p>
          <a:p>
            <a:pPr eaLnBrk="1" hangingPunct="1">
              <a:lnSpc>
                <a:spcPct val="90000"/>
              </a:lnSpc>
              <a:defRPr/>
            </a:pPr>
            <a:r>
              <a:rPr lang="en-US" sz="2200" dirty="0" smtClean="0"/>
              <a:t>For each industry in each country we obtain:</a:t>
            </a:r>
          </a:p>
          <a:p>
            <a:pPr lvl="1" eaLnBrk="1" hangingPunct="1">
              <a:lnSpc>
                <a:spcPct val="90000"/>
              </a:lnSpc>
              <a:defRPr/>
            </a:pPr>
            <a:r>
              <a:rPr lang="en-US" sz="1800" dirty="0" smtClean="0">
                <a:solidFill>
                  <a:schemeClr val="bg2">
                    <a:lumMod val="60000"/>
                    <a:lumOff val="40000"/>
                  </a:schemeClr>
                </a:solidFill>
              </a:rPr>
              <a:t>value added </a:t>
            </a:r>
            <a:r>
              <a:rPr lang="en-US" sz="1800" dirty="0" smtClean="0"/>
              <a:t>(except that of firm </a:t>
            </a:r>
            <a:r>
              <a:rPr lang="en-US" sz="1800" dirty="0" err="1" smtClean="0"/>
              <a:t>i</a:t>
            </a:r>
            <a:r>
              <a:rPr lang="en-US" sz="1800" dirty="0" smtClean="0"/>
              <a:t>) </a:t>
            </a:r>
          </a:p>
          <a:p>
            <a:pPr lvl="1" eaLnBrk="1" hangingPunct="1">
              <a:lnSpc>
                <a:spcPct val="90000"/>
              </a:lnSpc>
              <a:defRPr/>
            </a:pPr>
            <a:r>
              <a:rPr lang="en-US" sz="1800" dirty="0" smtClean="0">
                <a:solidFill>
                  <a:schemeClr val="bg2">
                    <a:lumMod val="60000"/>
                    <a:lumOff val="40000"/>
                  </a:schemeClr>
                </a:solidFill>
              </a:rPr>
              <a:t>sales </a:t>
            </a:r>
            <a:r>
              <a:rPr lang="en-US" sz="1800" dirty="0" smtClean="0"/>
              <a:t>(except that of firm </a:t>
            </a:r>
            <a:r>
              <a:rPr lang="en-US" sz="1800" dirty="0" err="1" smtClean="0"/>
              <a:t>i</a:t>
            </a:r>
            <a:r>
              <a:rPr lang="en-US" sz="1800" dirty="0" smtClean="0"/>
              <a:t>)</a:t>
            </a:r>
          </a:p>
          <a:p>
            <a:pPr eaLnBrk="1" hangingPunct="1">
              <a:lnSpc>
                <a:spcPct val="90000"/>
              </a:lnSpc>
              <a:defRPr/>
            </a:pPr>
            <a:endParaRPr lang="en-US" sz="2200" dirty="0" smtClean="0"/>
          </a:p>
          <a:p>
            <a:pPr eaLnBrk="1" hangingPunct="1">
              <a:lnSpc>
                <a:spcPct val="90000"/>
              </a:lnSpc>
              <a:defRPr/>
            </a:pPr>
            <a:r>
              <a:rPr lang="en-US" sz="2200" dirty="0" smtClean="0"/>
              <a:t>Industry-level data will be used to provide us with one type of shock</a:t>
            </a:r>
            <a:endParaRPr lang="en-US" sz="16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title"/>
          </p:nvPr>
        </p:nvSpPr>
        <p:spPr>
          <a:xfrm>
            <a:off x="323529" y="457200"/>
            <a:ext cx="8640960" cy="1100138"/>
          </a:xfrm>
        </p:spPr>
        <p:txBody>
          <a:bodyPr/>
          <a:lstStyle/>
          <a:p>
            <a:r>
              <a:rPr lang="en-US" sz="3800" b="1" dirty="0"/>
              <a:t>Employment insurance: Family firms</a:t>
            </a:r>
            <a:endParaRPr lang="en-US" sz="3800" b="1" dirty="0" smtClean="0">
              <a:solidFill>
                <a:srgbClr val="3333CC"/>
              </a:solidFill>
            </a:endParaRPr>
          </a:p>
        </p:txBody>
      </p:sp>
      <p:graphicFrame>
        <p:nvGraphicFramePr>
          <p:cNvPr id="65841" name="Group 305"/>
          <p:cNvGraphicFramePr>
            <a:graphicFrameLocks noGrp="1"/>
          </p:cNvGraphicFramePr>
          <p:nvPr>
            <p:ph type="tbl" idx="1"/>
            <p:extLst>
              <p:ext uri="{D42A27DB-BD31-4B8C-83A1-F6EECF244321}">
                <p14:modId xmlns:p14="http://schemas.microsoft.com/office/powerpoint/2010/main" val="2634997073"/>
              </p:ext>
            </p:extLst>
          </p:nvPr>
        </p:nvGraphicFramePr>
        <p:xfrm>
          <a:off x="395288" y="1700213"/>
          <a:ext cx="8507412" cy="4825680"/>
        </p:xfrm>
        <a:graphic>
          <a:graphicData uri="http://schemas.openxmlformats.org/drawingml/2006/table">
            <a:tbl>
              <a:tblPr/>
              <a:tblGrid>
                <a:gridCol w="2551112"/>
                <a:gridCol w="1163638"/>
                <a:gridCol w="1306512"/>
                <a:gridCol w="1233488"/>
                <a:gridCol w="1173162"/>
                <a:gridCol w="1079500"/>
              </a:tblGrid>
              <a:tr h="351623">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endParaRPr kumimoji="0" lang="en-US" sz="1600" b="0" i="0" u="none" strike="noStrike" cap="none" normalizeH="0" baseline="0" dirty="0" smtClean="0">
                        <a:ln>
                          <a:noFill/>
                        </a:ln>
                        <a:solidFill>
                          <a:schemeClr val="tx1"/>
                        </a:solidFill>
                        <a:effectLst/>
                        <a:latin typeface="+mj-lt"/>
                      </a:endParaRPr>
                    </a:p>
                  </a:txBody>
                  <a:tcPr marT="45726" marB="45726"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mj-lt"/>
                        </a:rPr>
                        <a:t>(1)</a:t>
                      </a:r>
                    </a:p>
                  </a:txBody>
                  <a:tcPr marT="45726" marB="4572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mj-lt"/>
                        </a:rPr>
                        <a:t>(2)</a:t>
                      </a:r>
                    </a:p>
                  </a:txBody>
                  <a:tcPr marT="45726" marB="4572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mj-lt"/>
                        </a:rPr>
                        <a:t>(3)</a:t>
                      </a:r>
                    </a:p>
                  </a:txBody>
                  <a:tcPr marT="45726" marB="4572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mj-lt"/>
                        </a:rPr>
                        <a:t>(4)</a:t>
                      </a:r>
                    </a:p>
                  </a:txBody>
                  <a:tcPr marT="45726" marB="4572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mj-lt"/>
                        </a:rPr>
                        <a:t>(5)</a:t>
                      </a:r>
                    </a:p>
                  </a:txBody>
                  <a:tcPr marT="45726" marB="45726"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4360">
                <a:tc>
                  <a:txBody>
                    <a:bodyPr/>
                    <a:lstStyle/>
                    <a:p>
                      <a:pPr marL="0" marR="0" eaLnBrk="0" fontAlgn="base" hangingPunct="0">
                        <a:spcBef>
                          <a:spcPts val="385"/>
                        </a:spcBef>
                        <a:spcAft>
                          <a:spcPts val="0"/>
                        </a:spcAft>
                      </a:pPr>
                      <a:r>
                        <a:rPr lang="el-GR" sz="1600" b="1" kern="1200" dirty="0">
                          <a:solidFill>
                            <a:srgbClr val="0070C0"/>
                          </a:solidFill>
                          <a:effectLst/>
                          <a:latin typeface="+mj-lt"/>
                          <a:ea typeface="Times New Roman"/>
                        </a:rPr>
                        <a:t>Δ </a:t>
                      </a:r>
                      <a:r>
                        <a:rPr lang="en-US" sz="1600" b="1" kern="1200" dirty="0">
                          <a:solidFill>
                            <a:srgbClr val="0070C0"/>
                          </a:solidFill>
                          <a:effectLst/>
                          <a:latin typeface="+mj-lt"/>
                          <a:ea typeface="Times New Roman"/>
                        </a:rPr>
                        <a:t>Industry Sales</a:t>
                      </a:r>
                      <a:endParaRPr lang="en-US" sz="1600" dirty="0">
                        <a:effectLst/>
                        <a:latin typeface="+mj-lt"/>
                        <a:ea typeface="Times New Roman"/>
                      </a:endParaRPr>
                    </a:p>
                  </a:txBody>
                  <a:tcPr marL="68580" marR="68580" marT="0" marB="0">
                    <a:lnL cap="flat">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b="1" kern="1200" dirty="0">
                          <a:solidFill>
                            <a:srgbClr val="0070C0"/>
                          </a:solidFill>
                          <a:effectLst/>
                          <a:latin typeface="+mj-lt"/>
                          <a:ea typeface="Times New Roman"/>
                        </a:rPr>
                        <a:t>0.122***</a:t>
                      </a:r>
                      <a:endParaRPr lang="en-US" sz="1600" dirty="0">
                        <a:effectLst/>
                        <a:latin typeface="+mj-lt"/>
                        <a:ea typeface="Times New Roman"/>
                      </a:endParaRPr>
                    </a:p>
                    <a:p>
                      <a:pPr marL="0" marR="0" algn="ctr" eaLnBrk="0" fontAlgn="base" hangingPunct="0">
                        <a:spcBef>
                          <a:spcPts val="335"/>
                        </a:spcBef>
                        <a:spcAft>
                          <a:spcPts val="0"/>
                        </a:spcAft>
                      </a:pPr>
                      <a:r>
                        <a:rPr lang="en-US" sz="1600" b="1" kern="1200" dirty="0">
                          <a:solidFill>
                            <a:srgbClr val="0070C0"/>
                          </a:solidFill>
                          <a:effectLst/>
                          <a:latin typeface="+mj-lt"/>
                          <a:ea typeface="Times New Roman"/>
                        </a:rPr>
                        <a:t>(2.85)</a:t>
                      </a:r>
                      <a:endParaRPr lang="en-US" sz="1600" dirty="0">
                        <a:effectLst/>
                        <a:latin typeface="+mj-lt"/>
                        <a:ea typeface="Times New Roman"/>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b="1" kern="1200">
                          <a:solidFill>
                            <a:srgbClr val="0070C0"/>
                          </a:solidFill>
                          <a:effectLst/>
                          <a:latin typeface="+mj-lt"/>
                          <a:ea typeface="Times New Roman"/>
                        </a:rPr>
                        <a:t>0.129***</a:t>
                      </a:r>
                      <a:endParaRPr lang="en-US" sz="1600">
                        <a:effectLst/>
                        <a:latin typeface="+mj-lt"/>
                        <a:ea typeface="Times New Roman"/>
                      </a:endParaRPr>
                    </a:p>
                    <a:p>
                      <a:pPr marL="0" marR="0" algn="ctr" eaLnBrk="0" fontAlgn="base" hangingPunct="0">
                        <a:spcBef>
                          <a:spcPts val="335"/>
                        </a:spcBef>
                        <a:spcAft>
                          <a:spcPts val="0"/>
                        </a:spcAft>
                      </a:pPr>
                      <a:r>
                        <a:rPr lang="en-US" sz="1600" b="1" kern="1200">
                          <a:solidFill>
                            <a:srgbClr val="0070C0"/>
                          </a:solidFill>
                          <a:effectLst/>
                          <a:latin typeface="+mj-lt"/>
                          <a:ea typeface="Times New Roman"/>
                        </a:rPr>
                        <a:t>(2.77)</a:t>
                      </a:r>
                      <a:endParaRPr lang="en-US" sz="1600">
                        <a:effectLst/>
                        <a:latin typeface="+mj-lt"/>
                        <a:ea typeface="Times New Roman"/>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b="1" kern="1200" dirty="0">
                          <a:solidFill>
                            <a:srgbClr val="0070C0"/>
                          </a:solidFill>
                          <a:effectLst/>
                          <a:latin typeface="+mj-lt"/>
                          <a:ea typeface="Times New Roman"/>
                        </a:rPr>
                        <a:t>0.138**</a:t>
                      </a:r>
                      <a:endParaRPr lang="en-US" sz="1600" dirty="0">
                        <a:effectLst/>
                        <a:latin typeface="+mj-lt"/>
                        <a:ea typeface="Times New Roman"/>
                      </a:endParaRPr>
                    </a:p>
                    <a:p>
                      <a:pPr marL="0" marR="0" algn="ctr" eaLnBrk="0" fontAlgn="base" hangingPunct="0">
                        <a:spcBef>
                          <a:spcPts val="335"/>
                        </a:spcBef>
                        <a:spcAft>
                          <a:spcPts val="0"/>
                        </a:spcAft>
                      </a:pPr>
                      <a:r>
                        <a:rPr lang="en-US" sz="1600" b="1" kern="1200" dirty="0">
                          <a:solidFill>
                            <a:srgbClr val="0070C0"/>
                          </a:solidFill>
                          <a:effectLst/>
                          <a:latin typeface="+mj-lt"/>
                          <a:ea typeface="Times New Roman"/>
                        </a:rPr>
                        <a:t>(2.60)</a:t>
                      </a:r>
                      <a:endParaRPr lang="en-US" sz="1600" dirty="0">
                        <a:effectLst/>
                        <a:latin typeface="+mj-lt"/>
                        <a:ea typeface="Times New Roman"/>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b="1" kern="1200">
                          <a:solidFill>
                            <a:srgbClr val="0070C0"/>
                          </a:solidFill>
                          <a:effectLst/>
                          <a:latin typeface="+mj-lt"/>
                          <a:ea typeface="Times New Roman"/>
                        </a:rPr>
                        <a:t>0.131**</a:t>
                      </a:r>
                      <a:endParaRPr lang="en-US" sz="1600">
                        <a:effectLst/>
                        <a:latin typeface="+mj-lt"/>
                        <a:ea typeface="Times New Roman"/>
                      </a:endParaRPr>
                    </a:p>
                    <a:p>
                      <a:pPr marL="0" marR="0" algn="ctr" eaLnBrk="0" fontAlgn="base" hangingPunct="0">
                        <a:spcBef>
                          <a:spcPts val="335"/>
                        </a:spcBef>
                        <a:spcAft>
                          <a:spcPts val="0"/>
                        </a:spcAft>
                      </a:pPr>
                      <a:r>
                        <a:rPr lang="en-US" sz="1600" b="1" kern="1200">
                          <a:solidFill>
                            <a:srgbClr val="0070C0"/>
                          </a:solidFill>
                          <a:effectLst/>
                          <a:latin typeface="+mj-lt"/>
                          <a:ea typeface="Times New Roman"/>
                        </a:rPr>
                        <a:t>(2.51)</a:t>
                      </a:r>
                      <a:endParaRPr lang="en-US" sz="1600">
                        <a:effectLst/>
                        <a:latin typeface="+mj-lt"/>
                        <a:ea typeface="Times New Roman"/>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b="1" kern="1200" dirty="0">
                          <a:solidFill>
                            <a:srgbClr val="0070C0"/>
                          </a:solidFill>
                          <a:effectLst/>
                          <a:latin typeface="+mj-lt"/>
                          <a:ea typeface="Times New Roman"/>
                        </a:rPr>
                        <a:t>0.127***</a:t>
                      </a:r>
                      <a:endParaRPr lang="en-US" sz="1600" dirty="0">
                        <a:effectLst/>
                        <a:latin typeface="+mj-lt"/>
                        <a:ea typeface="Times New Roman"/>
                      </a:endParaRPr>
                    </a:p>
                    <a:p>
                      <a:pPr marL="0" marR="0" algn="ctr" eaLnBrk="0" fontAlgn="base" hangingPunct="0">
                        <a:spcBef>
                          <a:spcPts val="335"/>
                        </a:spcBef>
                        <a:spcAft>
                          <a:spcPts val="0"/>
                        </a:spcAft>
                      </a:pPr>
                      <a:r>
                        <a:rPr lang="en-US" sz="1600" b="1" kern="1200" dirty="0">
                          <a:solidFill>
                            <a:srgbClr val="0070C0"/>
                          </a:solidFill>
                          <a:effectLst/>
                          <a:latin typeface="+mj-lt"/>
                          <a:ea typeface="Times New Roman"/>
                        </a:rPr>
                        <a:t>(2.60)</a:t>
                      </a:r>
                      <a:endParaRPr lang="en-US" sz="1600" dirty="0">
                        <a:effectLst/>
                        <a:latin typeface="+mj-lt"/>
                        <a:ea typeface="Times New Roman"/>
                      </a:endParaRPr>
                    </a:p>
                  </a:txBody>
                  <a:tcPr marL="68580" marR="68580" marT="0" marB="0">
                    <a:lnL>
                      <a:noFill/>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494772">
                <a:tc>
                  <a:txBody>
                    <a:bodyPr/>
                    <a:lstStyle/>
                    <a:p>
                      <a:pPr marL="0" marR="0" eaLnBrk="0" fontAlgn="base" hangingPunct="0">
                        <a:spcBef>
                          <a:spcPts val="385"/>
                        </a:spcBef>
                        <a:spcAft>
                          <a:spcPts val="0"/>
                        </a:spcAft>
                      </a:pPr>
                      <a:r>
                        <a:rPr lang="en-US" sz="1600" kern="1200">
                          <a:effectLst/>
                          <a:latin typeface="+mj-lt"/>
                          <a:ea typeface="Times New Roman"/>
                        </a:rPr>
                        <a:t>Family Firms</a:t>
                      </a:r>
                      <a:endParaRPr lang="en-US" sz="1600">
                        <a:effectLst/>
                        <a:latin typeface="+mj-lt"/>
                        <a:ea typeface="Times New Roman"/>
                      </a:endParaRPr>
                    </a:p>
                  </a:txBody>
                  <a:tcPr marL="68580" marR="68580" marT="0" marB="0">
                    <a:lnL cap="flat">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0.0026</a:t>
                      </a:r>
                      <a:endParaRPr lang="en-US" sz="1600">
                        <a:effectLst/>
                        <a:latin typeface="+mj-lt"/>
                        <a:ea typeface="Times New Roman"/>
                      </a:endParaRPr>
                    </a:p>
                    <a:p>
                      <a:pPr marL="0" marR="0" algn="ctr" eaLnBrk="0" fontAlgn="base" hangingPunct="0">
                        <a:spcBef>
                          <a:spcPts val="335"/>
                        </a:spcBef>
                        <a:spcAft>
                          <a:spcPts val="0"/>
                        </a:spcAft>
                      </a:pPr>
                      <a:r>
                        <a:rPr lang="en-US" sz="1600" kern="1200">
                          <a:effectLst/>
                          <a:latin typeface="+mj-lt"/>
                          <a:ea typeface="Times New Roman"/>
                        </a:rPr>
                        <a:t>(0.90)</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dirty="0">
                          <a:effectLst/>
                          <a:latin typeface="+mj-lt"/>
                          <a:ea typeface="Times New Roman"/>
                        </a:rPr>
                        <a:t>0.0031</a:t>
                      </a:r>
                      <a:endParaRPr lang="en-US" sz="1600" dirty="0">
                        <a:effectLst/>
                        <a:latin typeface="+mj-lt"/>
                        <a:ea typeface="Times New Roman"/>
                      </a:endParaRPr>
                    </a:p>
                    <a:p>
                      <a:pPr marL="0" marR="0" algn="ctr" eaLnBrk="0" fontAlgn="base" hangingPunct="0">
                        <a:spcBef>
                          <a:spcPts val="335"/>
                        </a:spcBef>
                        <a:spcAft>
                          <a:spcPts val="0"/>
                        </a:spcAft>
                      </a:pPr>
                      <a:r>
                        <a:rPr lang="en-US" sz="1600" kern="1200" dirty="0">
                          <a:effectLst/>
                          <a:latin typeface="+mj-lt"/>
                          <a:ea typeface="Times New Roman"/>
                        </a:rPr>
                        <a:t>(0.91)</a:t>
                      </a:r>
                      <a:endParaRPr lang="en-US" sz="1600" dirty="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dirty="0">
                          <a:effectLst/>
                          <a:latin typeface="+mj-lt"/>
                          <a:ea typeface="Times New Roman"/>
                        </a:rPr>
                        <a:t>0.0028</a:t>
                      </a:r>
                      <a:endParaRPr lang="en-US" sz="1600" dirty="0">
                        <a:effectLst/>
                        <a:latin typeface="+mj-lt"/>
                        <a:ea typeface="Times New Roman"/>
                      </a:endParaRPr>
                    </a:p>
                    <a:p>
                      <a:pPr marL="0" marR="0" algn="ctr" eaLnBrk="0" fontAlgn="base" hangingPunct="0">
                        <a:spcBef>
                          <a:spcPts val="335"/>
                        </a:spcBef>
                        <a:spcAft>
                          <a:spcPts val="0"/>
                        </a:spcAft>
                      </a:pPr>
                      <a:r>
                        <a:rPr lang="en-US" sz="1600" kern="1200" dirty="0">
                          <a:effectLst/>
                          <a:latin typeface="+mj-lt"/>
                          <a:ea typeface="Times New Roman"/>
                        </a:rPr>
                        <a:t>(0.87)</a:t>
                      </a:r>
                      <a:endParaRPr lang="en-US" sz="1600" dirty="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dirty="0">
                          <a:effectLst/>
                          <a:latin typeface="+mj-lt"/>
                          <a:ea typeface="Times New Roman"/>
                        </a:rPr>
                        <a:t>0.0027</a:t>
                      </a:r>
                      <a:endParaRPr lang="en-US" sz="1600" dirty="0">
                        <a:effectLst/>
                        <a:latin typeface="+mj-lt"/>
                        <a:ea typeface="Times New Roman"/>
                      </a:endParaRPr>
                    </a:p>
                    <a:p>
                      <a:pPr marL="0" marR="0" algn="ctr" eaLnBrk="0" fontAlgn="base" hangingPunct="0">
                        <a:spcBef>
                          <a:spcPts val="335"/>
                        </a:spcBef>
                        <a:spcAft>
                          <a:spcPts val="0"/>
                        </a:spcAft>
                      </a:pPr>
                      <a:r>
                        <a:rPr lang="en-US" sz="1600" kern="1200" dirty="0">
                          <a:effectLst/>
                          <a:latin typeface="+mj-lt"/>
                          <a:ea typeface="Times New Roman"/>
                        </a:rPr>
                        <a:t>(0.81)</a:t>
                      </a:r>
                      <a:endParaRPr lang="en-US" sz="1600" dirty="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dirty="0">
                          <a:effectLst/>
                          <a:latin typeface="+mj-lt"/>
                          <a:ea typeface="Times New Roman"/>
                        </a:rPr>
                        <a:t>0.0031</a:t>
                      </a:r>
                      <a:endParaRPr lang="en-US" sz="1600" dirty="0">
                        <a:effectLst/>
                        <a:latin typeface="+mj-lt"/>
                        <a:ea typeface="Times New Roman"/>
                      </a:endParaRPr>
                    </a:p>
                    <a:p>
                      <a:pPr marL="0" marR="0" algn="ctr" eaLnBrk="0" fontAlgn="base" hangingPunct="0">
                        <a:spcBef>
                          <a:spcPts val="335"/>
                        </a:spcBef>
                        <a:spcAft>
                          <a:spcPts val="0"/>
                        </a:spcAft>
                      </a:pPr>
                      <a:r>
                        <a:rPr lang="en-US" sz="1600" kern="1200" dirty="0">
                          <a:effectLst/>
                          <a:latin typeface="+mj-lt"/>
                          <a:ea typeface="Times New Roman"/>
                        </a:rPr>
                        <a:t>(0.91)</a:t>
                      </a:r>
                      <a:endParaRPr lang="en-US" sz="1600" dirty="0">
                        <a:effectLst/>
                        <a:latin typeface="+mj-lt"/>
                        <a:ea typeface="Times New Roman"/>
                      </a:endParaRPr>
                    </a:p>
                  </a:txBody>
                  <a:tcPr marL="68580" marR="68580" marT="0" marB="0">
                    <a:lnL>
                      <a:noFill/>
                    </a:lnL>
                    <a:lnR cap="flat">
                      <a:noFill/>
                    </a:lnR>
                    <a:lnT>
                      <a:noFill/>
                    </a:lnT>
                    <a:lnB>
                      <a:noFill/>
                    </a:lnB>
                    <a:lnTlToBr>
                      <a:noFill/>
                    </a:lnTlToBr>
                    <a:lnBlToTr>
                      <a:noFill/>
                    </a:lnBlToTr>
                    <a:noFill/>
                  </a:tcPr>
                </a:tc>
              </a:tr>
              <a:tr h="504056">
                <a:tc>
                  <a:txBody>
                    <a:bodyPr/>
                    <a:lstStyle/>
                    <a:p>
                      <a:pPr marL="0" marR="0" eaLnBrk="0" fontAlgn="base" hangingPunct="0">
                        <a:spcBef>
                          <a:spcPts val="385"/>
                        </a:spcBef>
                        <a:spcAft>
                          <a:spcPts val="0"/>
                        </a:spcAft>
                      </a:pPr>
                      <a:r>
                        <a:rPr lang="el-GR" sz="1600" b="1" kern="1200">
                          <a:solidFill>
                            <a:srgbClr val="FF0000"/>
                          </a:solidFill>
                          <a:effectLst/>
                          <a:latin typeface="+mj-lt"/>
                          <a:ea typeface="Times New Roman"/>
                        </a:rPr>
                        <a:t>Δ </a:t>
                      </a:r>
                      <a:r>
                        <a:rPr lang="en-US" sz="1600" b="1" kern="1200">
                          <a:solidFill>
                            <a:srgbClr val="FF0000"/>
                          </a:solidFill>
                          <a:effectLst/>
                          <a:latin typeface="+mj-lt"/>
                          <a:ea typeface="Times New Roman"/>
                        </a:rPr>
                        <a:t>Industry Sales x Family Firms</a:t>
                      </a:r>
                      <a:endParaRPr lang="en-US" sz="1600">
                        <a:effectLst/>
                        <a:latin typeface="+mj-lt"/>
                        <a:ea typeface="Times New Roman"/>
                      </a:endParaRPr>
                    </a:p>
                  </a:txBody>
                  <a:tcPr marL="68580" marR="68580" marT="0" marB="0">
                    <a:lnL cap="flat">
                      <a:noFill/>
                    </a:lnL>
                    <a:lnR>
                      <a:noFill/>
                    </a:lnR>
                    <a:lnT>
                      <a:noFill/>
                    </a:lnT>
                    <a:lnB>
                      <a:noFill/>
                    </a:lnB>
                    <a:lnTlToBr>
                      <a:noFill/>
                    </a:lnTlToBr>
                    <a:lnBlToTr>
                      <a:noFill/>
                    </a:lnBlToTr>
                    <a:noFill/>
                  </a:tcPr>
                </a:tc>
                <a:tc>
                  <a:txBody>
                    <a:bodyPr/>
                    <a:lstStyle/>
                    <a:p>
                      <a:pPr marL="0" marR="0">
                        <a:lnSpc>
                          <a:spcPct val="115000"/>
                        </a:lnSpc>
                        <a:spcBef>
                          <a:spcPts val="0"/>
                        </a:spcBef>
                        <a:spcAft>
                          <a:spcPts val="0"/>
                        </a:spcAft>
                      </a:pPr>
                      <a:r>
                        <a:rPr lang="en-US" sz="1600" b="1">
                          <a:solidFill>
                            <a:srgbClr val="FF0000"/>
                          </a:solidFill>
                          <a:effectLst/>
                          <a:latin typeface="+mj-lt"/>
                          <a:ea typeface="Calibri"/>
                          <a:cs typeface="Times New Roman"/>
                        </a:rPr>
                        <a:t> </a:t>
                      </a:r>
                      <a:endParaRPr lang="en-US" sz="1600">
                        <a:effectLst/>
                        <a:latin typeface="+mj-lt"/>
                        <a:ea typeface="Calibri"/>
                        <a:cs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b="1" kern="1200">
                          <a:solidFill>
                            <a:srgbClr val="FF0000"/>
                          </a:solidFill>
                          <a:effectLst/>
                          <a:latin typeface="+mj-lt"/>
                          <a:ea typeface="Times New Roman"/>
                        </a:rPr>
                        <a:t>-0.137**</a:t>
                      </a:r>
                      <a:endParaRPr lang="en-US" sz="1600">
                        <a:effectLst/>
                        <a:latin typeface="+mj-lt"/>
                        <a:ea typeface="Times New Roman"/>
                      </a:endParaRPr>
                    </a:p>
                    <a:p>
                      <a:pPr marL="0" marR="0" algn="ctr" eaLnBrk="0" fontAlgn="base" hangingPunct="0">
                        <a:spcBef>
                          <a:spcPts val="335"/>
                        </a:spcBef>
                        <a:spcAft>
                          <a:spcPts val="0"/>
                        </a:spcAft>
                      </a:pPr>
                      <a:r>
                        <a:rPr lang="en-US" sz="1600" b="1" kern="1200">
                          <a:solidFill>
                            <a:srgbClr val="FF0000"/>
                          </a:solidFill>
                          <a:effectLst/>
                          <a:latin typeface="+mj-lt"/>
                          <a:ea typeface="Times New Roman"/>
                        </a:rPr>
                        <a:t>(-2.47)</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b="1" kern="1200">
                          <a:solidFill>
                            <a:srgbClr val="FF0000"/>
                          </a:solidFill>
                          <a:effectLst/>
                          <a:latin typeface="+mj-lt"/>
                          <a:ea typeface="Times New Roman"/>
                        </a:rPr>
                        <a:t>-0.141**</a:t>
                      </a:r>
                      <a:endParaRPr lang="en-US" sz="1600">
                        <a:effectLst/>
                        <a:latin typeface="+mj-lt"/>
                        <a:ea typeface="Times New Roman"/>
                      </a:endParaRPr>
                    </a:p>
                    <a:p>
                      <a:pPr marL="0" marR="0" algn="ctr" eaLnBrk="0" fontAlgn="base" hangingPunct="0">
                        <a:spcBef>
                          <a:spcPts val="335"/>
                        </a:spcBef>
                        <a:spcAft>
                          <a:spcPts val="0"/>
                        </a:spcAft>
                      </a:pPr>
                      <a:r>
                        <a:rPr lang="en-US" sz="1600" b="1" kern="1200">
                          <a:solidFill>
                            <a:srgbClr val="FF0000"/>
                          </a:solidFill>
                          <a:effectLst/>
                          <a:latin typeface="+mj-lt"/>
                          <a:ea typeface="Times New Roman"/>
                        </a:rPr>
                        <a:t>(-2.41)</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b="1" kern="1200">
                          <a:solidFill>
                            <a:srgbClr val="FF0000"/>
                          </a:solidFill>
                          <a:effectLst/>
                          <a:latin typeface="+mj-lt"/>
                          <a:ea typeface="Times New Roman"/>
                        </a:rPr>
                        <a:t>-0.138**</a:t>
                      </a:r>
                      <a:endParaRPr lang="en-US" sz="1600">
                        <a:effectLst/>
                        <a:latin typeface="+mj-lt"/>
                        <a:ea typeface="Times New Roman"/>
                      </a:endParaRPr>
                    </a:p>
                    <a:p>
                      <a:pPr marL="0" marR="0" algn="ctr" eaLnBrk="0" fontAlgn="base" hangingPunct="0">
                        <a:spcBef>
                          <a:spcPts val="335"/>
                        </a:spcBef>
                        <a:spcAft>
                          <a:spcPts val="0"/>
                        </a:spcAft>
                      </a:pPr>
                      <a:r>
                        <a:rPr lang="en-US" sz="1600" b="1" kern="1200">
                          <a:solidFill>
                            <a:srgbClr val="FF0000"/>
                          </a:solidFill>
                          <a:effectLst/>
                          <a:latin typeface="+mj-lt"/>
                          <a:ea typeface="Times New Roman"/>
                        </a:rPr>
                        <a:t>(-2.36)</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b="1" kern="1200" dirty="0">
                          <a:solidFill>
                            <a:srgbClr val="FF0000"/>
                          </a:solidFill>
                          <a:effectLst/>
                          <a:latin typeface="+mj-lt"/>
                          <a:ea typeface="Times New Roman"/>
                        </a:rPr>
                        <a:t>-0.122**</a:t>
                      </a:r>
                      <a:endParaRPr lang="en-US" sz="1600" dirty="0">
                        <a:effectLst/>
                        <a:latin typeface="+mj-lt"/>
                        <a:ea typeface="Times New Roman"/>
                      </a:endParaRPr>
                    </a:p>
                    <a:p>
                      <a:pPr marL="0" marR="0" algn="ctr" eaLnBrk="0" fontAlgn="base" hangingPunct="0">
                        <a:spcBef>
                          <a:spcPts val="335"/>
                        </a:spcBef>
                        <a:spcAft>
                          <a:spcPts val="0"/>
                        </a:spcAft>
                      </a:pPr>
                      <a:r>
                        <a:rPr lang="en-US" sz="1600" b="1" kern="1200" dirty="0">
                          <a:solidFill>
                            <a:srgbClr val="FF0000"/>
                          </a:solidFill>
                          <a:effectLst/>
                          <a:latin typeface="+mj-lt"/>
                          <a:ea typeface="Times New Roman"/>
                        </a:rPr>
                        <a:t>(-2.10)</a:t>
                      </a:r>
                      <a:endParaRPr lang="en-US" sz="1600" dirty="0">
                        <a:effectLst/>
                        <a:latin typeface="+mj-lt"/>
                        <a:ea typeface="Times New Roman"/>
                      </a:endParaRPr>
                    </a:p>
                  </a:txBody>
                  <a:tcPr marL="68580" marR="68580" marT="0" marB="0">
                    <a:lnL>
                      <a:noFill/>
                    </a:lnL>
                    <a:lnR cap="flat">
                      <a:noFill/>
                    </a:lnR>
                    <a:lnT>
                      <a:noFill/>
                    </a:lnT>
                    <a:lnB>
                      <a:noFill/>
                    </a:lnB>
                    <a:lnTlToBr>
                      <a:noFill/>
                    </a:lnTlToBr>
                    <a:lnBlToTr>
                      <a:noFill/>
                    </a:lnBlToTr>
                    <a:noFill/>
                  </a:tcPr>
                </a:tc>
              </a:tr>
              <a:tr h="613742">
                <a:tc>
                  <a:txBody>
                    <a:bodyPr/>
                    <a:lstStyle/>
                    <a:p>
                      <a:pPr marL="0" marR="0" eaLnBrk="0" fontAlgn="base" hangingPunct="0">
                        <a:spcBef>
                          <a:spcPts val="385"/>
                        </a:spcBef>
                        <a:spcAft>
                          <a:spcPts val="0"/>
                        </a:spcAft>
                      </a:pPr>
                      <a:r>
                        <a:rPr lang="el-GR" sz="1600" kern="1200">
                          <a:effectLst/>
                          <a:latin typeface="+mj-lt"/>
                          <a:ea typeface="Times New Roman"/>
                        </a:rPr>
                        <a:t>Δ </a:t>
                      </a:r>
                      <a:r>
                        <a:rPr lang="en-US" sz="1600" kern="1200">
                          <a:effectLst/>
                          <a:latin typeface="+mj-lt"/>
                          <a:ea typeface="Times New Roman"/>
                        </a:rPr>
                        <a:t>Industry Sales x Unemployment Security</a:t>
                      </a:r>
                      <a:endParaRPr lang="en-US" sz="1600">
                        <a:effectLst/>
                        <a:latin typeface="+mj-lt"/>
                        <a:ea typeface="Times New Roman"/>
                      </a:endParaRPr>
                    </a:p>
                  </a:txBody>
                  <a:tcPr marL="68580" marR="68580" marT="0" marB="0">
                    <a:lnL cap="flat">
                      <a:noFill/>
                    </a:lnL>
                    <a:lnR>
                      <a:noFill/>
                    </a:lnR>
                    <a:lnT>
                      <a:noFill/>
                    </a:lnT>
                    <a:lnB>
                      <a:noFill/>
                    </a:lnB>
                    <a:lnTlToBr>
                      <a:noFill/>
                    </a:lnTlToBr>
                    <a:lnBlToTr>
                      <a:noFill/>
                    </a:lnBlToTr>
                    <a:noFill/>
                  </a:tcPr>
                </a:tc>
                <a:tc>
                  <a:txBody>
                    <a:bodyPr/>
                    <a:lstStyle/>
                    <a:p>
                      <a:pPr marL="0" marR="0">
                        <a:lnSpc>
                          <a:spcPct val="115000"/>
                        </a:lnSpc>
                        <a:spcBef>
                          <a:spcPts val="0"/>
                        </a:spcBef>
                        <a:spcAft>
                          <a:spcPts val="0"/>
                        </a:spcAft>
                      </a:pPr>
                      <a:r>
                        <a:rPr lang="en-US" sz="1600">
                          <a:effectLst/>
                          <a:latin typeface="+mj-lt"/>
                          <a:ea typeface="Calibri"/>
                          <a:cs typeface="Times New Roman"/>
                        </a:rPr>
                        <a:t> </a:t>
                      </a:r>
                    </a:p>
                  </a:txBody>
                  <a:tcPr marL="68580" marR="68580" marT="0" marB="0">
                    <a:lnL>
                      <a:noFill/>
                    </a:lnL>
                    <a:lnR>
                      <a:noFill/>
                    </a:lnR>
                    <a:lnT>
                      <a:noFill/>
                    </a:lnT>
                    <a:lnB>
                      <a:noFill/>
                    </a:lnB>
                    <a:lnTlToBr>
                      <a:noFill/>
                    </a:lnTlToBr>
                    <a:lnBlToTr>
                      <a:noFill/>
                    </a:lnBlToTr>
                    <a:noFill/>
                  </a:tcPr>
                </a:tc>
                <a:tc>
                  <a:txBody>
                    <a:bodyPr/>
                    <a:lstStyle/>
                    <a:p>
                      <a:pPr marL="0" marR="0">
                        <a:lnSpc>
                          <a:spcPct val="115000"/>
                        </a:lnSpc>
                        <a:spcBef>
                          <a:spcPts val="0"/>
                        </a:spcBef>
                        <a:spcAft>
                          <a:spcPts val="0"/>
                        </a:spcAft>
                      </a:pPr>
                      <a:r>
                        <a:rPr lang="en-US" sz="1600">
                          <a:effectLst/>
                          <a:latin typeface="+mj-lt"/>
                          <a:ea typeface="Calibri"/>
                          <a:cs typeface="Times New Roman"/>
                        </a:rPr>
                        <a:t> </a:t>
                      </a: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0.0159</a:t>
                      </a:r>
                      <a:endParaRPr lang="en-US" sz="1600">
                        <a:effectLst/>
                        <a:latin typeface="+mj-lt"/>
                        <a:ea typeface="Times New Roman"/>
                      </a:endParaRPr>
                    </a:p>
                    <a:p>
                      <a:pPr marL="0" marR="0" algn="ctr" eaLnBrk="0" fontAlgn="base" hangingPunct="0">
                        <a:spcBef>
                          <a:spcPts val="335"/>
                        </a:spcBef>
                        <a:spcAft>
                          <a:spcPts val="0"/>
                        </a:spcAft>
                      </a:pPr>
                      <a:r>
                        <a:rPr lang="en-US" sz="1600" kern="1200">
                          <a:effectLst/>
                          <a:latin typeface="+mj-lt"/>
                          <a:ea typeface="Times New Roman"/>
                        </a:rPr>
                        <a:t>(0.82)</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0.0152</a:t>
                      </a:r>
                      <a:endParaRPr lang="en-US" sz="1600">
                        <a:effectLst/>
                        <a:latin typeface="+mj-lt"/>
                        <a:ea typeface="Times New Roman"/>
                      </a:endParaRPr>
                    </a:p>
                    <a:p>
                      <a:pPr marL="0" marR="0" algn="ctr" eaLnBrk="0" fontAlgn="base" hangingPunct="0">
                        <a:spcBef>
                          <a:spcPts val="335"/>
                        </a:spcBef>
                        <a:spcAft>
                          <a:spcPts val="0"/>
                        </a:spcAft>
                      </a:pPr>
                      <a:r>
                        <a:rPr lang="en-US" sz="1600" kern="1200">
                          <a:effectLst/>
                          <a:latin typeface="+mj-lt"/>
                          <a:ea typeface="Times New Roman"/>
                        </a:rPr>
                        <a:t>(0.79)</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dirty="0">
                          <a:effectLst/>
                          <a:latin typeface="+mj-lt"/>
                          <a:ea typeface="Times New Roman"/>
                        </a:rPr>
                        <a:t>0.0097</a:t>
                      </a:r>
                      <a:endParaRPr lang="en-US" sz="1600" dirty="0">
                        <a:effectLst/>
                        <a:latin typeface="+mj-lt"/>
                        <a:ea typeface="Times New Roman"/>
                      </a:endParaRPr>
                    </a:p>
                    <a:p>
                      <a:pPr marL="0" marR="0" algn="ctr" eaLnBrk="0" fontAlgn="base" hangingPunct="0">
                        <a:spcBef>
                          <a:spcPts val="335"/>
                        </a:spcBef>
                        <a:spcAft>
                          <a:spcPts val="0"/>
                        </a:spcAft>
                      </a:pPr>
                      <a:r>
                        <a:rPr lang="en-US" sz="1600" kern="1200" dirty="0">
                          <a:effectLst/>
                          <a:latin typeface="+mj-lt"/>
                          <a:ea typeface="Times New Roman"/>
                        </a:rPr>
                        <a:t>(0.52)</a:t>
                      </a:r>
                      <a:endParaRPr lang="en-US" sz="1600" dirty="0">
                        <a:effectLst/>
                        <a:latin typeface="+mj-lt"/>
                        <a:ea typeface="Times New Roman"/>
                      </a:endParaRPr>
                    </a:p>
                  </a:txBody>
                  <a:tcPr marL="68580" marR="68580" marT="0" marB="0">
                    <a:lnL>
                      <a:noFill/>
                    </a:lnL>
                    <a:lnR cap="flat">
                      <a:noFill/>
                    </a:lnR>
                    <a:lnT>
                      <a:noFill/>
                    </a:lnT>
                    <a:lnB>
                      <a:noFill/>
                    </a:lnB>
                    <a:lnTlToBr>
                      <a:noFill/>
                    </a:lnTlToBr>
                    <a:lnBlToTr>
                      <a:noFill/>
                    </a:lnBlToTr>
                    <a:noFill/>
                  </a:tcPr>
                </a:tc>
              </a:tr>
              <a:tr h="617144">
                <a:tc>
                  <a:txBody>
                    <a:bodyPr/>
                    <a:lstStyle/>
                    <a:p>
                      <a:pPr marL="0" marR="0" eaLnBrk="0" fontAlgn="base" hangingPunct="0">
                        <a:spcBef>
                          <a:spcPts val="385"/>
                        </a:spcBef>
                        <a:spcAft>
                          <a:spcPts val="0"/>
                        </a:spcAft>
                      </a:pPr>
                      <a:r>
                        <a:rPr lang="el-GR" sz="1600" b="1" kern="1200">
                          <a:solidFill>
                            <a:srgbClr val="FF0000"/>
                          </a:solidFill>
                          <a:effectLst/>
                          <a:latin typeface="+mj-lt"/>
                          <a:ea typeface="Times New Roman"/>
                        </a:rPr>
                        <a:t>Δ </a:t>
                      </a:r>
                      <a:r>
                        <a:rPr lang="en-US" sz="1600" b="1" kern="1200">
                          <a:solidFill>
                            <a:srgbClr val="FF0000"/>
                          </a:solidFill>
                          <a:effectLst/>
                          <a:latin typeface="+mj-lt"/>
                          <a:ea typeface="Times New Roman"/>
                        </a:rPr>
                        <a:t>Industry Sales x Family Firms x Unemployment Security</a:t>
                      </a:r>
                      <a:endParaRPr lang="en-US" sz="1600">
                        <a:effectLst/>
                        <a:latin typeface="+mj-lt"/>
                        <a:ea typeface="Times New Roman"/>
                      </a:endParaRPr>
                    </a:p>
                  </a:txBody>
                  <a:tcPr marL="68580" marR="68580" marT="0" marB="0">
                    <a:lnL cap="flat">
                      <a:noFill/>
                    </a:lnL>
                    <a:lnR>
                      <a:noFill/>
                    </a:lnR>
                    <a:lnT>
                      <a:noFill/>
                    </a:lnT>
                    <a:lnB>
                      <a:noFill/>
                    </a:lnB>
                    <a:lnTlToBr>
                      <a:noFill/>
                    </a:lnTlToBr>
                    <a:lnBlToTr>
                      <a:noFill/>
                    </a:lnBlToTr>
                    <a:noFill/>
                  </a:tcPr>
                </a:tc>
                <a:tc>
                  <a:txBody>
                    <a:bodyPr/>
                    <a:lstStyle/>
                    <a:p>
                      <a:pPr marL="0" marR="0">
                        <a:lnSpc>
                          <a:spcPct val="115000"/>
                        </a:lnSpc>
                        <a:spcBef>
                          <a:spcPts val="0"/>
                        </a:spcBef>
                        <a:spcAft>
                          <a:spcPts val="0"/>
                        </a:spcAft>
                      </a:pPr>
                      <a:r>
                        <a:rPr lang="en-US" sz="1600" b="1">
                          <a:solidFill>
                            <a:srgbClr val="FF0000"/>
                          </a:solidFill>
                          <a:effectLst/>
                          <a:latin typeface="+mj-lt"/>
                          <a:ea typeface="Calibri"/>
                          <a:cs typeface="Times New Roman"/>
                        </a:rPr>
                        <a:t> </a:t>
                      </a:r>
                      <a:endParaRPr lang="en-US" sz="1600">
                        <a:effectLst/>
                        <a:latin typeface="+mj-lt"/>
                        <a:ea typeface="Calibri"/>
                        <a:cs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nSpc>
                          <a:spcPct val="115000"/>
                        </a:lnSpc>
                        <a:spcBef>
                          <a:spcPts val="0"/>
                        </a:spcBef>
                        <a:spcAft>
                          <a:spcPts val="0"/>
                        </a:spcAft>
                      </a:pPr>
                      <a:r>
                        <a:rPr lang="en-US" sz="1600" b="1">
                          <a:solidFill>
                            <a:srgbClr val="FF0000"/>
                          </a:solidFill>
                          <a:effectLst/>
                          <a:latin typeface="+mj-lt"/>
                          <a:ea typeface="Calibri"/>
                          <a:cs typeface="Times New Roman"/>
                        </a:rPr>
                        <a:t> </a:t>
                      </a:r>
                      <a:endParaRPr lang="en-US" sz="1600">
                        <a:effectLst/>
                        <a:latin typeface="+mj-lt"/>
                        <a:ea typeface="Calibri"/>
                        <a:cs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b="1" kern="1200">
                          <a:solidFill>
                            <a:srgbClr val="FF0000"/>
                          </a:solidFill>
                          <a:effectLst/>
                          <a:latin typeface="+mj-lt"/>
                          <a:ea typeface="Times New Roman"/>
                        </a:rPr>
                        <a:t>0.0772**</a:t>
                      </a:r>
                      <a:endParaRPr lang="en-US" sz="1600">
                        <a:effectLst/>
                        <a:latin typeface="+mj-lt"/>
                        <a:ea typeface="Times New Roman"/>
                      </a:endParaRPr>
                    </a:p>
                    <a:p>
                      <a:pPr marL="0" marR="0" algn="ctr" eaLnBrk="0" fontAlgn="base" hangingPunct="0">
                        <a:spcBef>
                          <a:spcPts val="335"/>
                        </a:spcBef>
                        <a:spcAft>
                          <a:spcPts val="0"/>
                        </a:spcAft>
                      </a:pPr>
                      <a:r>
                        <a:rPr lang="en-US" sz="1600" b="1" kern="1200">
                          <a:solidFill>
                            <a:srgbClr val="FF0000"/>
                          </a:solidFill>
                          <a:effectLst/>
                          <a:latin typeface="+mj-lt"/>
                          <a:ea typeface="Times New Roman"/>
                        </a:rPr>
                        <a:t>(2.27)</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b="1" kern="1200">
                          <a:solidFill>
                            <a:srgbClr val="FF0000"/>
                          </a:solidFill>
                          <a:effectLst/>
                          <a:latin typeface="+mj-lt"/>
                          <a:ea typeface="Times New Roman"/>
                        </a:rPr>
                        <a:t>0.0690**</a:t>
                      </a:r>
                      <a:endParaRPr lang="en-US" sz="1600">
                        <a:effectLst/>
                        <a:latin typeface="+mj-lt"/>
                        <a:ea typeface="Times New Roman"/>
                      </a:endParaRPr>
                    </a:p>
                    <a:p>
                      <a:pPr marL="0" marR="0" algn="ctr" eaLnBrk="0" fontAlgn="base" hangingPunct="0">
                        <a:spcBef>
                          <a:spcPts val="335"/>
                        </a:spcBef>
                        <a:spcAft>
                          <a:spcPts val="0"/>
                        </a:spcAft>
                      </a:pPr>
                      <a:r>
                        <a:rPr lang="en-US" sz="1600" b="1" kern="1200">
                          <a:solidFill>
                            <a:srgbClr val="FF0000"/>
                          </a:solidFill>
                          <a:effectLst/>
                          <a:latin typeface="+mj-lt"/>
                          <a:ea typeface="Times New Roman"/>
                        </a:rPr>
                        <a:t>(2.14)</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b="1" kern="1200" dirty="0">
                          <a:solidFill>
                            <a:srgbClr val="FF0000"/>
                          </a:solidFill>
                          <a:effectLst/>
                          <a:latin typeface="+mj-lt"/>
                          <a:ea typeface="Times New Roman"/>
                        </a:rPr>
                        <a:t>0.0582*</a:t>
                      </a:r>
                      <a:endParaRPr lang="en-US" sz="1600" dirty="0">
                        <a:effectLst/>
                        <a:latin typeface="+mj-lt"/>
                        <a:ea typeface="Times New Roman"/>
                      </a:endParaRPr>
                    </a:p>
                    <a:p>
                      <a:pPr marL="0" marR="0" algn="ctr" eaLnBrk="0" fontAlgn="base" hangingPunct="0">
                        <a:spcBef>
                          <a:spcPts val="335"/>
                        </a:spcBef>
                        <a:spcAft>
                          <a:spcPts val="0"/>
                        </a:spcAft>
                      </a:pPr>
                      <a:r>
                        <a:rPr lang="en-US" sz="1600" b="1" kern="1200" dirty="0">
                          <a:solidFill>
                            <a:srgbClr val="FF0000"/>
                          </a:solidFill>
                          <a:effectLst/>
                          <a:latin typeface="+mj-lt"/>
                          <a:ea typeface="Times New Roman"/>
                        </a:rPr>
                        <a:t>(1.92)</a:t>
                      </a:r>
                      <a:endParaRPr lang="en-US" sz="1600" dirty="0">
                        <a:effectLst/>
                        <a:latin typeface="+mj-lt"/>
                        <a:ea typeface="Times New Roman"/>
                      </a:endParaRPr>
                    </a:p>
                  </a:txBody>
                  <a:tcPr marL="68580" marR="68580" marT="0" marB="0">
                    <a:lnL>
                      <a:noFill/>
                    </a:lnL>
                    <a:lnR cap="flat">
                      <a:noFill/>
                    </a:lnR>
                    <a:lnT>
                      <a:noFill/>
                    </a:lnT>
                    <a:lnB>
                      <a:noFill/>
                    </a:lnB>
                    <a:lnTlToBr>
                      <a:noFill/>
                    </a:lnTlToBr>
                    <a:lnBlToTr>
                      <a:noFill/>
                    </a:lnBlToTr>
                    <a:noFill/>
                  </a:tcPr>
                </a:tc>
              </a:tr>
              <a:tr h="365083">
                <a:tc>
                  <a:txBody>
                    <a:bodyPr/>
                    <a:lstStyle/>
                    <a:p>
                      <a:pPr marL="0" marR="0" eaLnBrk="0" fontAlgn="base" hangingPunct="0">
                        <a:spcBef>
                          <a:spcPts val="385"/>
                        </a:spcBef>
                        <a:spcAft>
                          <a:spcPts val="0"/>
                        </a:spcAft>
                      </a:pPr>
                      <a:r>
                        <a:rPr lang="en-US" sz="1600" kern="1200">
                          <a:effectLst/>
                          <a:latin typeface="+mj-lt"/>
                          <a:ea typeface="Times New Roman"/>
                        </a:rPr>
                        <a:t>Firm Control Variables</a:t>
                      </a:r>
                      <a:endParaRPr lang="en-US" sz="1600">
                        <a:effectLst/>
                        <a:latin typeface="+mj-lt"/>
                        <a:ea typeface="Times New Roman"/>
                      </a:endParaRPr>
                    </a:p>
                  </a:txBody>
                  <a:tcPr marL="68580" marR="68580" marT="0" marB="0">
                    <a:lnL cap="flat">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Yes</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Yes</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Yes</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No</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dirty="0">
                          <a:effectLst/>
                          <a:latin typeface="+mj-lt"/>
                          <a:ea typeface="Times New Roman"/>
                        </a:rPr>
                        <a:t>Yes</a:t>
                      </a:r>
                      <a:endParaRPr lang="en-US" sz="1600" dirty="0">
                        <a:effectLst/>
                        <a:latin typeface="+mj-lt"/>
                        <a:ea typeface="Times New Roman"/>
                      </a:endParaRPr>
                    </a:p>
                  </a:txBody>
                  <a:tcPr marL="68580" marR="68580" marT="0" marB="0">
                    <a:lnL>
                      <a:noFill/>
                    </a:lnL>
                    <a:lnR cap="flat">
                      <a:noFill/>
                    </a:lnR>
                    <a:lnT>
                      <a:noFill/>
                    </a:lnT>
                    <a:lnB>
                      <a:noFill/>
                    </a:lnB>
                    <a:lnTlToBr>
                      <a:noFill/>
                    </a:lnTlToBr>
                    <a:lnBlToTr>
                      <a:noFill/>
                    </a:lnBlToTr>
                    <a:noFill/>
                  </a:tcPr>
                </a:tc>
              </a:tr>
              <a:tr h="355325">
                <a:tc>
                  <a:txBody>
                    <a:bodyPr/>
                    <a:lstStyle/>
                    <a:p>
                      <a:pPr marL="0" marR="0" eaLnBrk="0" fontAlgn="base" hangingPunct="0">
                        <a:spcBef>
                          <a:spcPts val="385"/>
                        </a:spcBef>
                        <a:spcAft>
                          <a:spcPts val="0"/>
                        </a:spcAft>
                      </a:pPr>
                      <a:r>
                        <a:rPr lang="en-US" sz="1600" kern="1200">
                          <a:effectLst/>
                          <a:latin typeface="+mj-lt"/>
                          <a:ea typeface="Times New Roman"/>
                        </a:rPr>
                        <a:t>Fixed Effects</a:t>
                      </a:r>
                      <a:endParaRPr lang="en-US" sz="1600">
                        <a:effectLst/>
                        <a:latin typeface="+mj-lt"/>
                        <a:ea typeface="Times New Roman"/>
                      </a:endParaRPr>
                    </a:p>
                  </a:txBody>
                  <a:tcPr marL="68580" marR="68580" marT="0" marB="0">
                    <a:lnL cap="flat">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Industry</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Industry</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Industry</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Firm</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dirty="0">
                          <a:effectLst/>
                          <a:latin typeface="+mj-lt"/>
                          <a:ea typeface="Times New Roman"/>
                        </a:rPr>
                        <a:t>Firm</a:t>
                      </a:r>
                    </a:p>
                  </a:txBody>
                  <a:tcPr marL="68580" marR="68580" marT="0" marB="0">
                    <a:lnL>
                      <a:noFill/>
                    </a:lnL>
                    <a:lnR cap="flat">
                      <a:noFill/>
                    </a:lnR>
                    <a:lnT>
                      <a:noFill/>
                    </a:lnT>
                    <a:lnB>
                      <a:noFill/>
                    </a:lnB>
                    <a:lnTlToBr>
                      <a:noFill/>
                    </a:lnTlToBr>
                    <a:lnBlToTr>
                      <a:noFill/>
                    </a:lnBlToTr>
                    <a:noFill/>
                  </a:tcPr>
                </a:tc>
              </a:tr>
              <a:tr h="355325">
                <a:tc>
                  <a:txBody>
                    <a:bodyPr/>
                    <a:lstStyle/>
                    <a:p>
                      <a:pPr marL="0" marR="0" eaLnBrk="0" fontAlgn="base" hangingPunct="0">
                        <a:spcBef>
                          <a:spcPts val="385"/>
                        </a:spcBef>
                        <a:spcAft>
                          <a:spcPts val="0"/>
                        </a:spcAft>
                      </a:pPr>
                      <a:r>
                        <a:rPr lang="en-US" sz="1600" kern="1200">
                          <a:effectLst/>
                          <a:latin typeface="+mj-lt"/>
                          <a:ea typeface="Times New Roman"/>
                        </a:rPr>
                        <a:t>Year Dummies</a:t>
                      </a:r>
                      <a:endParaRPr lang="en-US" sz="1600">
                        <a:effectLst/>
                        <a:latin typeface="+mj-lt"/>
                        <a:ea typeface="Times New Roman"/>
                      </a:endParaRPr>
                    </a:p>
                  </a:txBody>
                  <a:tcPr marL="68580" marR="68580" marT="0" marB="0">
                    <a:lnL cap="flat">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Yes</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Yes</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Yes</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Yes</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dirty="0">
                          <a:effectLst/>
                          <a:latin typeface="+mj-lt"/>
                          <a:ea typeface="Times New Roman"/>
                        </a:rPr>
                        <a:t>Yes</a:t>
                      </a:r>
                      <a:endParaRPr lang="en-US" sz="1600" dirty="0">
                        <a:effectLst/>
                        <a:latin typeface="+mj-lt"/>
                        <a:ea typeface="Times New Roman"/>
                      </a:endParaRPr>
                    </a:p>
                  </a:txBody>
                  <a:tcPr marL="68580" marR="68580" marT="0" marB="0">
                    <a:lnL>
                      <a:noFill/>
                    </a:lnL>
                    <a:lnR cap="flat">
                      <a:noFill/>
                    </a:lnR>
                    <a:lnT>
                      <a:noFill/>
                    </a:lnT>
                    <a:lnB>
                      <a:noFill/>
                    </a:lnB>
                    <a:lnTlToBr>
                      <a:noFill/>
                    </a:lnTlToBr>
                    <a:lnBlToTr>
                      <a:noFill/>
                    </a:lnBlToTr>
                    <a:noFill/>
                  </a:tcPr>
                </a:tc>
              </a:tr>
              <a:tr h="407142">
                <a:tc>
                  <a:txBody>
                    <a:bodyPr/>
                    <a:lstStyle/>
                    <a:p>
                      <a:pPr marL="0" marR="0" eaLnBrk="0" fontAlgn="base" hangingPunct="0">
                        <a:spcBef>
                          <a:spcPts val="385"/>
                        </a:spcBef>
                        <a:spcAft>
                          <a:spcPts val="0"/>
                        </a:spcAft>
                      </a:pPr>
                      <a:r>
                        <a:rPr lang="en-US" sz="1600" kern="1200">
                          <a:solidFill>
                            <a:srgbClr val="000000"/>
                          </a:solidFill>
                          <a:effectLst/>
                          <a:latin typeface="+mj-lt"/>
                          <a:ea typeface="Times New Roman"/>
                        </a:rPr>
                        <a:t>R</a:t>
                      </a:r>
                      <a:r>
                        <a:rPr lang="en-US" sz="1600" kern="1200" baseline="30000">
                          <a:solidFill>
                            <a:srgbClr val="000000"/>
                          </a:solidFill>
                          <a:effectLst/>
                          <a:latin typeface="+mj-lt"/>
                          <a:ea typeface="Times New Roman"/>
                        </a:rPr>
                        <a:t>2</a:t>
                      </a:r>
                      <a:endParaRPr lang="en-US" sz="1600">
                        <a:effectLst/>
                        <a:latin typeface="+mj-lt"/>
                        <a:ea typeface="Times New Roman"/>
                      </a:endParaRPr>
                    </a:p>
                  </a:txBody>
                  <a:tcPr marL="68580" marR="68580" marT="0" marB="0">
                    <a:lnL cap="flat">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eaLnBrk="0" fontAlgn="base" hangingPunct="0">
                        <a:spcBef>
                          <a:spcPts val="335"/>
                        </a:spcBef>
                        <a:spcAft>
                          <a:spcPts val="0"/>
                        </a:spcAft>
                      </a:pPr>
                      <a:r>
                        <a:rPr lang="en-US" sz="1600" kern="1200">
                          <a:solidFill>
                            <a:srgbClr val="000000"/>
                          </a:solidFill>
                          <a:effectLst/>
                          <a:latin typeface="+mj-lt"/>
                          <a:ea typeface="Times New Roman"/>
                        </a:rPr>
                        <a:t>0.49</a:t>
                      </a:r>
                      <a:endParaRPr lang="en-US" sz="1600">
                        <a:effectLst/>
                        <a:latin typeface="+mj-lt"/>
                        <a:ea typeface="Times New Roman"/>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eaLnBrk="0" fontAlgn="base" hangingPunct="0">
                        <a:spcBef>
                          <a:spcPts val="335"/>
                        </a:spcBef>
                        <a:spcAft>
                          <a:spcPts val="0"/>
                        </a:spcAft>
                      </a:pPr>
                      <a:r>
                        <a:rPr lang="en-US" sz="1600" kern="1200">
                          <a:solidFill>
                            <a:srgbClr val="000000"/>
                          </a:solidFill>
                          <a:effectLst/>
                          <a:latin typeface="+mj-lt"/>
                          <a:ea typeface="Times New Roman"/>
                        </a:rPr>
                        <a:t>0.52</a:t>
                      </a:r>
                      <a:endParaRPr lang="en-US" sz="1600">
                        <a:effectLst/>
                        <a:latin typeface="+mj-lt"/>
                        <a:ea typeface="Times New Roman"/>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eaLnBrk="0" fontAlgn="base" hangingPunct="0">
                        <a:spcBef>
                          <a:spcPts val="335"/>
                        </a:spcBef>
                        <a:spcAft>
                          <a:spcPts val="0"/>
                        </a:spcAft>
                      </a:pPr>
                      <a:r>
                        <a:rPr lang="en-US" sz="1600" kern="1200">
                          <a:solidFill>
                            <a:srgbClr val="000000"/>
                          </a:solidFill>
                          <a:effectLst/>
                          <a:latin typeface="+mj-lt"/>
                          <a:ea typeface="Times New Roman"/>
                        </a:rPr>
                        <a:t>0.53</a:t>
                      </a:r>
                      <a:endParaRPr lang="en-US" sz="1600">
                        <a:effectLst/>
                        <a:latin typeface="+mj-lt"/>
                        <a:ea typeface="Times New Roman"/>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eaLnBrk="0" fontAlgn="base" hangingPunct="0">
                        <a:spcBef>
                          <a:spcPts val="335"/>
                        </a:spcBef>
                        <a:spcAft>
                          <a:spcPts val="0"/>
                        </a:spcAft>
                      </a:pPr>
                      <a:r>
                        <a:rPr lang="en-US" sz="1600" kern="1200">
                          <a:solidFill>
                            <a:srgbClr val="000000"/>
                          </a:solidFill>
                          <a:effectLst/>
                          <a:latin typeface="+mj-lt"/>
                          <a:ea typeface="Times New Roman"/>
                        </a:rPr>
                        <a:t>0.57</a:t>
                      </a:r>
                      <a:endParaRPr lang="en-US" sz="1600">
                        <a:effectLst/>
                        <a:latin typeface="+mj-lt"/>
                        <a:ea typeface="Times New Roman"/>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eaLnBrk="0" fontAlgn="base" hangingPunct="0">
                        <a:spcBef>
                          <a:spcPts val="335"/>
                        </a:spcBef>
                        <a:spcAft>
                          <a:spcPts val="0"/>
                        </a:spcAft>
                      </a:pPr>
                      <a:r>
                        <a:rPr lang="en-US" sz="1600" kern="1200" dirty="0">
                          <a:solidFill>
                            <a:srgbClr val="000000"/>
                          </a:solidFill>
                          <a:effectLst/>
                          <a:latin typeface="+mj-lt"/>
                          <a:ea typeface="Times New Roman"/>
                        </a:rPr>
                        <a:t>0.60</a:t>
                      </a:r>
                      <a:endParaRPr lang="en-US" sz="1600" dirty="0">
                        <a:effectLst/>
                        <a:latin typeface="+mj-lt"/>
                        <a:ea typeface="Times New Roman"/>
                      </a:endParaRPr>
                    </a:p>
                  </a:txBody>
                  <a:tcPr marL="68580" marR="68580" marT="0" marB="0">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title"/>
          </p:nvPr>
        </p:nvSpPr>
        <p:spPr>
          <a:xfrm>
            <a:off x="323528" y="457200"/>
            <a:ext cx="8640959" cy="1100138"/>
          </a:xfrm>
        </p:spPr>
        <p:txBody>
          <a:bodyPr/>
          <a:lstStyle/>
          <a:p>
            <a:r>
              <a:rPr lang="en-US" sz="3800" b="1" dirty="0" smtClean="0"/>
              <a:t>Employment insurance: Family </a:t>
            </a:r>
            <a:r>
              <a:rPr lang="en-US" sz="3800" b="1" dirty="0"/>
              <a:t>f</a:t>
            </a:r>
            <a:r>
              <a:rPr lang="en-US" sz="3800" b="1" dirty="0" smtClean="0"/>
              <a:t>irms</a:t>
            </a:r>
            <a:endParaRPr lang="en-US" sz="3800" b="1" dirty="0" smtClean="0">
              <a:solidFill>
                <a:srgbClr val="3333CC"/>
              </a:solidFill>
            </a:endParaRPr>
          </a:p>
        </p:txBody>
      </p:sp>
      <p:graphicFrame>
        <p:nvGraphicFramePr>
          <p:cNvPr id="65841" name="Group 305"/>
          <p:cNvGraphicFramePr>
            <a:graphicFrameLocks noGrp="1"/>
          </p:cNvGraphicFramePr>
          <p:nvPr>
            <p:ph type="tbl" idx="1"/>
            <p:extLst>
              <p:ext uri="{D42A27DB-BD31-4B8C-83A1-F6EECF244321}">
                <p14:modId xmlns:p14="http://schemas.microsoft.com/office/powerpoint/2010/main" val="176994361"/>
              </p:ext>
            </p:extLst>
          </p:nvPr>
        </p:nvGraphicFramePr>
        <p:xfrm>
          <a:off x="395288" y="1556791"/>
          <a:ext cx="8507412" cy="5156061"/>
        </p:xfrm>
        <a:graphic>
          <a:graphicData uri="http://schemas.openxmlformats.org/drawingml/2006/table">
            <a:tbl>
              <a:tblPr/>
              <a:tblGrid>
                <a:gridCol w="2736552"/>
                <a:gridCol w="978198"/>
                <a:gridCol w="1306512"/>
                <a:gridCol w="1233488"/>
                <a:gridCol w="1173162"/>
                <a:gridCol w="1079500"/>
              </a:tblGrid>
              <a:tr h="359697">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endParaRPr kumimoji="0" lang="en-US" sz="1400" b="0" i="0" u="none" strike="noStrike" cap="none" normalizeH="0" baseline="0" dirty="0" smtClean="0">
                        <a:ln>
                          <a:noFill/>
                        </a:ln>
                        <a:solidFill>
                          <a:schemeClr val="tx1"/>
                        </a:solidFill>
                        <a:effectLst/>
                        <a:latin typeface="+mj-lt"/>
                      </a:endParaRPr>
                    </a:p>
                  </a:txBody>
                  <a:tcPr marT="45726" marB="45726"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dirty="0" smtClean="0">
                          <a:ln>
                            <a:noFill/>
                          </a:ln>
                          <a:solidFill>
                            <a:schemeClr val="tx1"/>
                          </a:solidFill>
                          <a:effectLst/>
                          <a:latin typeface="+mj-lt"/>
                        </a:rPr>
                        <a:t>(1)</a:t>
                      </a:r>
                    </a:p>
                  </a:txBody>
                  <a:tcPr marT="45726" marB="4572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dirty="0" smtClean="0">
                          <a:ln>
                            <a:noFill/>
                          </a:ln>
                          <a:solidFill>
                            <a:schemeClr val="tx1"/>
                          </a:solidFill>
                          <a:effectLst/>
                          <a:latin typeface="+mj-lt"/>
                        </a:rPr>
                        <a:t>(2)</a:t>
                      </a:r>
                    </a:p>
                  </a:txBody>
                  <a:tcPr marT="45726" marB="4572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dirty="0" smtClean="0">
                          <a:ln>
                            <a:noFill/>
                          </a:ln>
                          <a:solidFill>
                            <a:schemeClr val="tx1"/>
                          </a:solidFill>
                          <a:effectLst/>
                          <a:latin typeface="+mj-lt"/>
                        </a:rPr>
                        <a:t>(3)</a:t>
                      </a:r>
                    </a:p>
                  </a:txBody>
                  <a:tcPr marT="45726" marB="4572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dirty="0" smtClean="0">
                          <a:ln>
                            <a:noFill/>
                          </a:ln>
                          <a:solidFill>
                            <a:schemeClr val="tx1"/>
                          </a:solidFill>
                          <a:effectLst/>
                          <a:latin typeface="+mj-lt"/>
                        </a:rPr>
                        <a:t>(4)</a:t>
                      </a:r>
                    </a:p>
                  </a:txBody>
                  <a:tcPr marT="45726" marB="4572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dirty="0" smtClean="0">
                          <a:ln>
                            <a:noFill/>
                          </a:ln>
                          <a:solidFill>
                            <a:schemeClr val="tx1"/>
                          </a:solidFill>
                          <a:effectLst/>
                          <a:latin typeface="+mj-lt"/>
                        </a:rPr>
                        <a:t>(5)</a:t>
                      </a:r>
                    </a:p>
                  </a:txBody>
                  <a:tcPr marT="45726" marB="45726"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7151">
                <a:tc>
                  <a:txBody>
                    <a:bodyPr/>
                    <a:lstStyle/>
                    <a:p>
                      <a:pPr marL="0" marR="0" eaLnBrk="0" fontAlgn="base" hangingPunct="0">
                        <a:spcBef>
                          <a:spcPts val="385"/>
                        </a:spcBef>
                        <a:spcAft>
                          <a:spcPts val="0"/>
                        </a:spcAft>
                      </a:pPr>
                      <a:r>
                        <a:rPr lang="el-GR" sz="1400" b="1" kern="1200" dirty="0">
                          <a:solidFill>
                            <a:srgbClr val="0070C0"/>
                          </a:solidFill>
                          <a:effectLst/>
                          <a:latin typeface="+mj-lt"/>
                          <a:ea typeface="Times New Roman"/>
                        </a:rPr>
                        <a:t>Δ </a:t>
                      </a:r>
                      <a:r>
                        <a:rPr lang="en-US" sz="1400" b="1" kern="1200" dirty="0">
                          <a:solidFill>
                            <a:srgbClr val="0070C0"/>
                          </a:solidFill>
                          <a:effectLst/>
                          <a:latin typeface="+mj-lt"/>
                          <a:ea typeface="Times New Roman"/>
                        </a:rPr>
                        <a:t>Industry Sales</a:t>
                      </a:r>
                      <a:endParaRPr lang="en-US" sz="1400" dirty="0">
                        <a:effectLst/>
                        <a:latin typeface="+mj-lt"/>
                        <a:ea typeface="Times New Roman"/>
                      </a:endParaRPr>
                    </a:p>
                  </a:txBody>
                  <a:tcPr marL="68580" marR="68580" marT="0" marB="0">
                    <a:lnL cap="flat">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b="1" kern="1200" dirty="0">
                          <a:solidFill>
                            <a:srgbClr val="0070C0"/>
                          </a:solidFill>
                          <a:effectLst/>
                          <a:latin typeface="+mj-lt"/>
                          <a:ea typeface="Times New Roman"/>
                        </a:rPr>
                        <a:t>0.128***</a:t>
                      </a:r>
                      <a:endParaRPr lang="en-US" sz="1400" dirty="0">
                        <a:effectLst/>
                        <a:latin typeface="+mj-lt"/>
                        <a:ea typeface="Times New Roman"/>
                      </a:endParaRPr>
                    </a:p>
                    <a:p>
                      <a:pPr marL="0" marR="0" algn="ctr" eaLnBrk="0" fontAlgn="base" hangingPunct="0">
                        <a:spcBef>
                          <a:spcPts val="335"/>
                        </a:spcBef>
                        <a:spcAft>
                          <a:spcPts val="0"/>
                        </a:spcAft>
                      </a:pPr>
                      <a:r>
                        <a:rPr lang="en-US" sz="1400" b="1" kern="1200" dirty="0">
                          <a:solidFill>
                            <a:srgbClr val="0070C0"/>
                          </a:solidFill>
                          <a:effectLst/>
                          <a:latin typeface="+mj-lt"/>
                          <a:ea typeface="Times New Roman"/>
                        </a:rPr>
                        <a:t>(2.72)</a:t>
                      </a:r>
                      <a:endParaRPr lang="en-US" sz="1400" dirty="0">
                        <a:effectLst/>
                        <a:latin typeface="+mj-lt"/>
                        <a:ea typeface="Times New Roman"/>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b="1" kern="1200" dirty="0">
                          <a:solidFill>
                            <a:srgbClr val="0070C0"/>
                          </a:solidFill>
                          <a:effectLst/>
                          <a:latin typeface="+mj-lt"/>
                          <a:ea typeface="Times New Roman"/>
                        </a:rPr>
                        <a:t>0.126**</a:t>
                      </a:r>
                      <a:endParaRPr lang="en-US" sz="1400" dirty="0">
                        <a:effectLst/>
                        <a:latin typeface="+mj-lt"/>
                        <a:ea typeface="Times New Roman"/>
                      </a:endParaRPr>
                    </a:p>
                    <a:p>
                      <a:pPr marL="0" marR="0" algn="ctr" eaLnBrk="0" fontAlgn="base" hangingPunct="0">
                        <a:spcBef>
                          <a:spcPts val="335"/>
                        </a:spcBef>
                        <a:spcAft>
                          <a:spcPts val="0"/>
                        </a:spcAft>
                      </a:pPr>
                      <a:r>
                        <a:rPr lang="en-US" sz="1400" b="1" kern="1200" dirty="0">
                          <a:solidFill>
                            <a:srgbClr val="0070C0"/>
                          </a:solidFill>
                          <a:effectLst/>
                          <a:latin typeface="+mj-lt"/>
                          <a:ea typeface="Times New Roman"/>
                        </a:rPr>
                        <a:t>(2.59)</a:t>
                      </a:r>
                      <a:endParaRPr lang="en-US" sz="1400" dirty="0">
                        <a:effectLst/>
                        <a:latin typeface="+mj-lt"/>
                        <a:ea typeface="Times New Roman"/>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b="1" kern="1200" dirty="0">
                          <a:solidFill>
                            <a:srgbClr val="0070C0"/>
                          </a:solidFill>
                          <a:effectLst/>
                          <a:latin typeface="+mj-lt"/>
                          <a:ea typeface="Times New Roman"/>
                        </a:rPr>
                        <a:t>0.121**</a:t>
                      </a:r>
                      <a:endParaRPr lang="en-US" sz="1400" dirty="0">
                        <a:effectLst/>
                        <a:latin typeface="+mj-lt"/>
                        <a:ea typeface="Times New Roman"/>
                      </a:endParaRPr>
                    </a:p>
                    <a:p>
                      <a:pPr marL="0" marR="0" algn="ctr" eaLnBrk="0" fontAlgn="base" hangingPunct="0">
                        <a:spcBef>
                          <a:spcPts val="335"/>
                        </a:spcBef>
                        <a:spcAft>
                          <a:spcPts val="0"/>
                        </a:spcAft>
                      </a:pPr>
                      <a:r>
                        <a:rPr lang="en-US" sz="1400" b="1" kern="1200" dirty="0">
                          <a:solidFill>
                            <a:srgbClr val="0070C0"/>
                          </a:solidFill>
                          <a:effectLst/>
                          <a:latin typeface="+mj-lt"/>
                          <a:ea typeface="Times New Roman"/>
                        </a:rPr>
                        <a:t>(2.52)</a:t>
                      </a:r>
                      <a:endParaRPr lang="en-US" sz="1400" dirty="0">
                        <a:effectLst/>
                        <a:latin typeface="+mj-lt"/>
                        <a:ea typeface="Times New Roman"/>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b="1" kern="1200">
                          <a:solidFill>
                            <a:srgbClr val="0070C0"/>
                          </a:solidFill>
                          <a:effectLst/>
                          <a:latin typeface="+mj-lt"/>
                          <a:ea typeface="Times New Roman"/>
                        </a:rPr>
                        <a:t>0.119***</a:t>
                      </a:r>
                      <a:endParaRPr lang="en-US" sz="1400">
                        <a:effectLst/>
                        <a:latin typeface="+mj-lt"/>
                        <a:ea typeface="Times New Roman"/>
                      </a:endParaRPr>
                    </a:p>
                    <a:p>
                      <a:pPr marL="0" marR="0" algn="ctr" eaLnBrk="0" fontAlgn="base" hangingPunct="0">
                        <a:spcBef>
                          <a:spcPts val="335"/>
                        </a:spcBef>
                        <a:spcAft>
                          <a:spcPts val="0"/>
                        </a:spcAft>
                      </a:pPr>
                      <a:r>
                        <a:rPr lang="en-US" sz="1400" b="1" kern="1200">
                          <a:solidFill>
                            <a:srgbClr val="0070C0"/>
                          </a:solidFill>
                          <a:effectLst/>
                          <a:latin typeface="+mj-lt"/>
                          <a:ea typeface="Times New Roman"/>
                        </a:rPr>
                        <a:t>(2.40)</a:t>
                      </a:r>
                      <a:endParaRPr lang="en-US" sz="1400">
                        <a:effectLst/>
                        <a:latin typeface="+mj-lt"/>
                        <a:ea typeface="Times New Roman"/>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b="1" kern="1200">
                          <a:solidFill>
                            <a:srgbClr val="0070C0"/>
                          </a:solidFill>
                          <a:effectLst/>
                          <a:latin typeface="+mj-lt"/>
                          <a:ea typeface="Times New Roman"/>
                        </a:rPr>
                        <a:t>0.122**</a:t>
                      </a:r>
                      <a:endParaRPr lang="en-US" sz="1400">
                        <a:effectLst/>
                        <a:latin typeface="+mj-lt"/>
                        <a:ea typeface="Times New Roman"/>
                      </a:endParaRPr>
                    </a:p>
                    <a:p>
                      <a:pPr marL="0" marR="0" algn="ctr" eaLnBrk="0" fontAlgn="base" hangingPunct="0">
                        <a:spcBef>
                          <a:spcPts val="335"/>
                        </a:spcBef>
                        <a:spcAft>
                          <a:spcPts val="0"/>
                        </a:spcAft>
                      </a:pPr>
                      <a:r>
                        <a:rPr lang="en-US" sz="1400" b="1" kern="1200">
                          <a:solidFill>
                            <a:srgbClr val="0070C0"/>
                          </a:solidFill>
                          <a:effectLst/>
                          <a:latin typeface="+mj-lt"/>
                          <a:ea typeface="Times New Roman"/>
                        </a:rPr>
                        <a:t>(2.42)</a:t>
                      </a:r>
                      <a:endParaRPr lang="en-US" sz="1400">
                        <a:effectLst/>
                        <a:latin typeface="+mj-lt"/>
                        <a:ea typeface="Times New Roman"/>
                      </a:endParaRPr>
                    </a:p>
                  </a:txBody>
                  <a:tcPr marL="68580" marR="68580" marT="0" marB="0">
                    <a:lnL>
                      <a:noFill/>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477151">
                <a:tc>
                  <a:txBody>
                    <a:bodyPr/>
                    <a:lstStyle/>
                    <a:p>
                      <a:pPr marL="0" marR="0" eaLnBrk="0" fontAlgn="base" hangingPunct="0">
                        <a:spcBef>
                          <a:spcPts val="385"/>
                        </a:spcBef>
                        <a:spcAft>
                          <a:spcPts val="0"/>
                        </a:spcAft>
                      </a:pPr>
                      <a:r>
                        <a:rPr lang="en-US" sz="1400" kern="1200">
                          <a:effectLst/>
                          <a:latin typeface="+mj-lt"/>
                          <a:ea typeface="Times New Roman"/>
                        </a:rPr>
                        <a:t>Family Firms</a:t>
                      </a:r>
                      <a:endParaRPr lang="en-US" sz="1400">
                        <a:effectLst/>
                        <a:latin typeface="+mj-lt"/>
                        <a:ea typeface="Times New Roman"/>
                      </a:endParaRPr>
                    </a:p>
                  </a:txBody>
                  <a:tcPr marL="68580" marR="68580" marT="0" marB="0">
                    <a:lnL cap="flat">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kern="1200">
                          <a:effectLst/>
                          <a:latin typeface="+mj-lt"/>
                          <a:ea typeface="Times New Roman"/>
                        </a:rPr>
                        <a:t>0.0032</a:t>
                      </a:r>
                      <a:endParaRPr lang="en-US" sz="1400">
                        <a:effectLst/>
                        <a:latin typeface="+mj-lt"/>
                        <a:ea typeface="Times New Roman"/>
                      </a:endParaRPr>
                    </a:p>
                    <a:p>
                      <a:pPr marL="0" marR="0" algn="ctr" eaLnBrk="0" fontAlgn="base" hangingPunct="0">
                        <a:spcBef>
                          <a:spcPts val="335"/>
                        </a:spcBef>
                        <a:spcAft>
                          <a:spcPts val="0"/>
                        </a:spcAft>
                      </a:pPr>
                      <a:r>
                        <a:rPr lang="en-US" sz="1400" kern="1200">
                          <a:effectLst/>
                          <a:latin typeface="+mj-lt"/>
                          <a:ea typeface="Times New Roman"/>
                        </a:rPr>
                        <a:t>(0.88)</a:t>
                      </a:r>
                      <a:endParaRPr lang="en-US" sz="14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kern="1200" dirty="0">
                          <a:effectLst/>
                          <a:latin typeface="+mj-lt"/>
                          <a:ea typeface="Times New Roman"/>
                        </a:rPr>
                        <a:t>0.0029</a:t>
                      </a:r>
                      <a:endParaRPr lang="en-US" sz="1400" dirty="0">
                        <a:effectLst/>
                        <a:latin typeface="+mj-lt"/>
                        <a:ea typeface="Times New Roman"/>
                      </a:endParaRPr>
                    </a:p>
                    <a:p>
                      <a:pPr marL="0" marR="0" algn="ctr" eaLnBrk="0" fontAlgn="base" hangingPunct="0">
                        <a:spcBef>
                          <a:spcPts val="335"/>
                        </a:spcBef>
                        <a:spcAft>
                          <a:spcPts val="0"/>
                        </a:spcAft>
                      </a:pPr>
                      <a:r>
                        <a:rPr lang="en-US" sz="1400" kern="1200" dirty="0">
                          <a:effectLst/>
                          <a:latin typeface="+mj-lt"/>
                          <a:ea typeface="Times New Roman"/>
                        </a:rPr>
                        <a:t>(0.91)</a:t>
                      </a:r>
                      <a:endParaRPr lang="en-US" sz="1400" dirty="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kern="1200" dirty="0">
                          <a:effectLst/>
                          <a:latin typeface="+mj-lt"/>
                          <a:ea typeface="Times New Roman"/>
                        </a:rPr>
                        <a:t>0.0041</a:t>
                      </a:r>
                      <a:endParaRPr lang="en-US" sz="1400" dirty="0">
                        <a:effectLst/>
                        <a:latin typeface="+mj-lt"/>
                        <a:ea typeface="Times New Roman"/>
                      </a:endParaRPr>
                    </a:p>
                    <a:p>
                      <a:pPr marL="0" marR="0" algn="ctr" eaLnBrk="0" fontAlgn="base" hangingPunct="0">
                        <a:spcBef>
                          <a:spcPts val="335"/>
                        </a:spcBef>
                        <a:spcAft>
                          <a:spcPts val="0"/>
                        </a:spcAft>
                      </a:pPr>
                      <a:r>
                        <a:rPr lang="en-US" sz="1400" kern="1200" dirty="0">
                          <a:effectLst/>
                          <a:latin typeface="+mj-lt"/>
                          <a:ea typeface="Times New Roman"/>
                        </a:rPr>
                        <a:t>(0.96)</a:t>
                      </a:r>
                      <a:endParaRPr lang="en-US" sz="1400" dirty="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kern="1200" dirty="0">
                          <a:effectLst/>
                          <a:latin typeface="+mj-lt"/>
                          <a:ea typeface="Times New Roman"/>
                        </a:rPr>
                        <a:t>0.0032</a:t>
                      </a:r>
                      <a:endParaRPr lang="en-US" sz="1400" dirty="0">
                        <a:effectLst/>
                        <a:latin typeface="+mj-lt"/>
                        <a:ea typeface="Times New Roman"/>
                      </a:endParaRPr>
                    </a:p>
                    <a:p>
                      <a:pPr marL="0" marR="0" algn="ctr" eaLnBrk="0" fontAlgn="base" hangingPunct="0">
                        <a:spcBef>
                          <a:spcPts val="335"/>
                        </a:spcBef>
                        <a:spcAft>
                          <a:spcPts val="0"/>
                        </a:spcAft>
                      </a:pPr>
                      <a:r>
                        <a:rPr lang="en-US" sz="1400" kern="1200" dirty="0">
                          <a:effectLst/>
                          <a:latin typeface="+mj-lt"/>
                          <a:ea typeface="Times New Roman"/>
                        </a:rPr>
                        <a:t>(0.91)</a:t>
                      </a:r>
                      <a:endParaRPr lang="en-US" sz="1400" dirty="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kern="1200">
                          <a:effectLst/>
                          <a:latin typeface="+mj-lt"/>
                          <a:ea typeface="Times New Roman"/>
                        </a:rPr>
                        <a:t>0.0037</a:t>
                      </a:r>
                      <a:endParaRPr lang="en-US" sz="1400">
                        <a:effectLst/>
                        <a:latin typeface="+mj-lt"/>
                        <a:ea typeface="Times New Roman"/>
                      </a:endParaRPr>
                    </a:p>
                    <a:p>
                      <a:pPr marL="0" marR="0" algn="ctr" eaLnBrk="0" fontAlgn="base" hangingPunct="0">
                        <a:spcBef>
                          <a:spcPts val="335"/>
                        </a:spcBef>
                        <a:spcAft>
                          <a:spcPts val="0"/>
                        </a:spcAft>
                      </a:pPr>
                      <a:r>
                        <a:rPr lang="en-US" sz="1400" kern="1200">
                          <a:effectLst/>
                          <a:latin typeface="+mj-lt"/>
                          <a:ea typeface="Times New Roman"/>
                        </a:rPr>
                        <a:t>(0.90)</a:t>
                      </a:r>
                      <a:endParaRPr lang="en-US" sz="1400">
                        <a:effectLst/>
                        <a:latin typeface="+mj-lt"/>
                        <a:ea typeface="Times New Roman"/>
                      </a:endParaRPr>
                    </a:p>
                  </a:txBody>
                  <a:tcPr marL="68580" marR="68580" marT="0" marB="0">
                    <a:lnL>
                      <a:noFill/>
                    </a:lnL>
                    <a:lnR cap="flat">
                      <a:noFill/>
                    </a:lnR>
                    <a:lnT>
                      <a:noFill/>
                    </a:lnT>
                    <a:lnB>
                      <a:noFill/>
                    </a:lnB>
                    <a:lnTlToBr>
                      <a:noFill/>
                    </a:lnTlToBr>
                    <a:lnBlToTr>
                      <a:noFill/>
                    </a:lnBlToTr>
                    <a:noFill/>
                  </a:tcPr>
                </a:tc>
              </a:tr>
              <a:tr h="487416">
                <a:tc>
                  <a:txBody>
                    <a:bodyPr/>
                    <a:lstStyle/>
                    <a:p>
                      <a:pPr marL="0" marR="0" eaLnBrk="0" fontAlgn="base" hangingPunct="0">
                        <a:spcBef>
                          <a:spcPts val="385"/>
                        </a:spcBef>
                        <a:spcAft>
                          <a:spcPts val="0"/>
                        </a:spcAft>
                      </a:pPr>
                      <a:r>
                        <a:rPr lang="el-GR" sz="1400" b="1" kern="1200">
                          <a:solidFill>
                            <a:srgbClr val="FF0000"/>
                          </a:solidFill>
                          <a:effectLst/>
                          <a:latin typeface="+mj-lt"/>
                          <a:ea typeface="Times New Roman"/>
                        </a:rPr>
                        <a:t>Δ </a:t>
                      </a:r>
                      <a:r>
                        <a:rPr lang="en-US" sz="1400" b="1" kern="1200">
                          <a:solidFill>
                            <a:srgbClr val="FF0000"/>
                          </a:solidFill>
                          <a:effectLst/>
                          <a:latin typeface="+mj-lt"/>
                          <a:ea typeface="Times New Roman"/>
                        </a:rPr>
                        <a:t>Industry Sales x Family Firms</a:t>
                      </a:r>
                      <a:endParaRPr lang="en-US" sz="1400">
                        <a:effectLst/>
                        <a:latin typeface="+mj-lt"/>
                        <a:ea typeface="Times New Roman"/>
                      </a:endParaRPr>
                    </a:p>
                  </a:txBody>
                  <a:tcPr marL="68580" marR="68580" marT="0" marB="0">
                    <a:lnL cap="flat">
                      <a:noFill/>
                    </a:lnL>
                    <a:lnR>
                      <a:noFill/>
                    </a:lnR>
                    <a:lnT>
                      <a:noFill/>
                    </a:lnT>
                    <a:lnB>
                      <a:noFill/>
                    </a:lnB>
                    <a:lnTlToBr>
                      <a:noFill/>
                    </a:lnTlToBr>
                    <a:lnBlToTr>
                      <a:noFill/>
                    </a:lnBlToTr>
                    <a:noFill/>
                  </a:tcPr>
                </a:tc>
                <a:tc>
                  <a:txBody>
                    <a:bodyPr/>
                    <a:lstStyle/>
                    <a:p>
                      <a:pPr marL="0" marR="0">
                        <a:lnSpc>
                          <a:spcPct val="115000"/>
                        </a:lnSpc>
                        <a:spcBef>
                          <a:spcPts val="0"/>
                        </a:spcBef>
                        <a:spcAft>
                          <a:spcPts val="0"/>
                        </a:spcAft>
                      </a:pPr>
                      <a:r>
                        <a:rPr lang="en-US" sz="1400" b="1">
                          <a:solidFill>
                            <a:srgbClr val="FF0000"/>
                          </a:solidFill>
                          <a:effectLst/>
                          <a:latin typeface="+mj-lt"/>
                          <a:ea typeface="Calibri"/>
                          <a:cs typeface="Times New Roman"/>
                        </a:rPr>
                        <a:t> </a:t>
                      </a:r>
                      <a:endParaRPr lang="en-US" sz="1400">
                        <a:effectLst/>
                        <a:latin typeface="+mj-lt"/>
                        <a:ea typeface="Calibri"/>
                        <a:cs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b="1" kern="1200">
                          <a:solidFill>
                            <a:srgbClr val="FF0000"/>
                          </a:solidFill>
                          <a:effectLst/>
                          <a:latin typeface="+mj-lt"/>
                          <a:ea typeface="Times New Roman"/>
                        </a:rPr>
                        <a:t>-0.139**</a:t>
                      </a:r>
                      <a:endParaRPr lang="en-US" sz="1400">
                        <a:effectLst/>
                        <a:latin typeface="+mj-lt"/>
                        <a:ea typeface="Times New Roman"/>
                      </a:endParaRPr>
                    </a:p>
                    <a:p>
                      <a:pPr marL="0" marR="0" algn="ctr" eaLnBrk="0" fontAlgn="base" hangingPunct="0">
                        <a:spcBef>
                          <a:spcPts val="335"/>
                        </a:spcBef>
                        <a:spcAft>
                          <a:spcPts val="0"/>
                        </a:spcAft>
                      </a:pPr>
                      <a:r>
                        <a:rPr lang="en-US" sz="1400" b="1" kern="1200">
                          <a:solidFill>
                            <a:srgbClr val="FF0000"/>
                          </a:solidFill>
                          <a:effectLst/>
                          <a:latin typeface="+mj-lt"/>
                          <a:ea typeface="Times New Roman"/>
                        </a:rPr>
                        <a:t>(-2.47)</a:t>
                      </a:r>
                      <a:endParaRPr lang="en-US" sz="14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b="1" kern="1200" dirty="0">
                          <a:solidFill>
                            <a:srgbClr val="FF0000"/>
                          </a:solidFill>
                          <a:effectLst/>
                          <a:latin typeface="+mj-lt"/>
                          <a:ea typeface="Times New Roman"/>
                        </a:rPr>
                        <a:t>-0.130**</a:t>
                      </a:r>
                      <a:endParaRPr lang="en-US" sz="1400" dirty="0">
                        <a:effectLst/>
                        <a:latin typeface="+mj-lt"/>
                        <a:ea typeface="Times New Roman"/>
                      </a:endParaRPr>
                    </a:p>
                    <a:p>
                      <a:pPr marL="0" marR="0" algn="ctr" eaLnBrk="0" fontAlgn="base" hangingPunct="0">
                        <a:spcBef>
                          <a:spcPts val="335"/>
                        </a:spcBef>
                        <a:spcAft>
                          <a:spcPts val="0"/>
                        </a:spcAft>
                      </a:pPr>
                      <a:r>
                        <a:rPr lang="en-US" sz="1400" b="1" kern="1200" dirty="0">
                          <a:solidFill>
                            <a:srgbClr val="FF0000"/>
                          </a:solidFill>
                          <a:effectLst/>
                          <a:latin typeface="+mj-lt"/>
                          <a:ea typeface="Times New Roman"/>
                        </a:rPr>
                        <a:t>(-2.27)</a:t>
                      </a:r>
                      <a:endParaRPr lang="en-US" sz="1400" dirty="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b="1" kern="1200" dirty="0">
                          <a:solidFill>
                            <a:srgbClr val="FF0000"/>
                          </a:solidFill>
                          <a:effectLst/>
                          <a:latin typeface="+mj-lt"/>
                          <a:ea typeface="Times New Roman"/>
                        </a:rPr>
                        <a:t>-0.122**</a:t>
                      </a:r>
                      <a:endParaRPr lang="en-US" sz="1400" dirty="0">
                        <a:effectLst/>
                        <a:latin typeface="+mj-lt"/>
                        <a:ea typeface="Times New Roman"/>
                      </a:endParaRPr>
                    </a:p>
                    <a:p>
                      <a:pPr marL="0" marR="0" algn="ctr" eaLnBrk="0" fontAlgn="base" hangingPunct="0">
                        <a:spcBef>
                          <a:spcPts val="335"/>
                        </a:spcBef>
                        <a:spcAft>
                          <a:spcPts val="0"/>
                        </a:spcAft>
                      </a:pPr>
                      <a:r>
                        <a:rPr lang="en-US" sz="1400" b="1" kern="1200" dirty="0">
                          <a:solidFill>
                            <a:srgbClr val="FF0000"/>
                          </a:solidFill>
                          <a:effectLst/>
                          <a:latin typeface="+mj-lt"/>
                          <a:ea typeface="Times New Roman"/>
                        </a:rPr>
                        <a:t>(-2.23)</a:t>
                      </a:r>
                      <a:endParaRPr lang="en-US" sz="1400" dirty="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b="1" kern="1200">
                          <a:solidFill>
                            <a:srgbClr val="FF0000"/>
                          </a:solidFill>
                          <a:effectLst/>
                          <a:latin typeface="+mj-lt"/>
                          <a:ea typeface="Times New Roman"/>
                        </a:rPr>
                        <a:t>-0.119**</a:t>
                      </a:r>
                      <a:endParaRPr lang="en-US" sz="1400">
                        <a:effectLst/>
                        <a:latin typeface="+mj-lt"/>
                        <a:ea typeface="Times New Roman"/>
                      </a:endParaRPr>
                    </a:p>
                    <a:p>
                      <a:pPr marL="0" marR="0" algn="ctr" eaLnBrk="0" fontAlgn="base" hangingPunct="0">
                        <a:spcBef>
                          <a:spcPts val="335"/>
                        </a:spcBef>
                        <a:spcAft>
                          <a:spcPts val="0"/>
                        </a:spcAft>
                      </a:pPr>
                      <a:r>
                        <a:rPr lang="en-US" sz="1400" b="1" kern="1200">
                          <a:solidFill>
                            <a:srgbClr val="FF0000"/>
                          </a:solidFill>
                          <a:effectLst/>
                          <a:latin typeface="+mj-lt"/>
                          <a:ea typeface="Times New Roman"/>
                        </a:rPr>
                        <a:t>(-2.02)</a:t>
                      </a:r>
                      <a:endParaRPr lang="en-US" sz="1400">
                        <a:effectLst/>
                        <a:latin typeface="+mj-lt"/>
                        <a:ea typeface="Times New Roman"/>
                      </a:endParaRPr>
                    </a:p>
                  </a:txBody>
                  <a:tcPr marL="68580" marR="68580" marT="0" marB="0">
                    <a:lnL>
                      <a:noFill/>
                    </a:lnL>
                    <a:lnR cap="flat">
                      <a:noFill/>
                    </a:lnR>
                    <a:lnT>
                      <a:noFill/>
                    </a:lnT>
                    <a:lnB>
                      <a:noFill/>
                    </a:lnB>
                    <a:lnTlToBr>
                      <a:noFill/>
                    </a:lnTlToBr>
                    <a:lnBlToTr>
                      <a:noFill/>
                    </a:lnBlToTr>
                    <a:noFill/>
                  </a:tcPr>
                </a:tc>
              </a:tr>
              <a:tr h="477151">
                <a:tc>
                  <a:txBody>
                    <a:bodyPr/>
                    <a:lstStyle/>
                    <a:p>
                      <a:pPr marL="0" marR="0" eaLnBrk="0" fontAlgn="base" hangingPunct="0">
                        <a:spcBef>
                          <a:spcPts val="385"/>
                        </a:spcBef>
                        <a:spcAft>
                          <a:spcPts val="0"/>
                        </a:spcAft>
                      </a:pPr>
                      <a:r>
                        <a:rPr lang="el-GR" sz="1400" kern="1200">
                          <a:effectLst/>
                          <a:latin typeface="+mj-lt"/>
                          <a:ea typeface="Times New Roman"/>
                        </a:rPr>
                        <a:t>Δ </a:t>
                      </a:r>
                      <a:r>
                        <a:rPr lang="en-US" sz="1400" kern="1200">
                          <a:effectLst/>
                          <a:latin typeface="+mj-lt"/>
                          <a:ea typeface="Times New Roman"/>
                        </a:rPr>
                        <a:t>Industry Sales x Unemployment Security</a:t>
                      </a:r>
                      <a:endParaRPr lang="en-US" sz="1400">
                        <a:effectLst/>
                        <a:latin typeface="+mj-lt"/>
                        <a:ea typeface="Times New Roman"/>
                      </a:endParaRPr>
                    </a:p>
                  </a:txBody>
                  <a:tcPr marL="68580" marR="68580" marT="0" marB="0">
                    <a:lnL cap="flat">
                      <a:noFill/>
                    </a:lnL>
                    <a:lnR>
                      <a:noFill/>
                    </a:lnR>
                    <a:lnT>
                      <a:noFill/>
                    </a:lnT>
                    <a:lnB>
                      <a:noFill/>
                    </a:lnB>
                    <a:lnTlToBr>
                      <a:noFill/>
                    </a:lnTlToBr>
                    <a:lnBlToTr>
                      <a:noFill/>
                    </a:lnBlToTr>
                    <a:noFill/>
                  </a:tcPr>
                </a:tc>
                <a:tc>
                  <a:txBody>
                    <a:bodyPr/>
                    <a:lstStyle/>
                    <a:p>
                      <a:pPr marL="0" marR="0">
                        <a:lnSpc>
                          <a:spcPct val="115000"/>
                        </a:lnSpc>
                        <a:spcBef>
                          <a:spcPts val="0"/>
                        </a:spcBef>
                        <a:spcAft>
                          <a:spcPts val="0"/>
                        </a:spcAft>
                      </a:pPr>
                      <a:r>
                        <a:rPr lang="en-US" sz="1400">
                          <a:effectLst/>
                          <a:latin typeface="+mj-lt"/>
                          <a:ea typeface="Calibri"/>
                          <a:cs typeface="Times New Roman"/>
                        </a:rPr>
                        <a:t> </a:t>
                      </a:r>
                    </a:p>
                  </a:txBody>
                  <a:tcPr marL="68580" marR="68580" marT="0" marB="0">
                    <a:lnL>
                      <a:noFill/>
                    </a:lnL>
                    <a:lnR>
                      <a:noFill/>
                    </a:lnR>
                    <a:lnT>
                      <a:noFill/>
                    </a:lnT>
                    <a:lnB>
                      <a:noFill/>
                    </a:lnB>
                    <a:lnTlToBr>
                      <a:noFill/>
                    </a:lnTlToBr>
                    <a:lnBlToTr>
                      <a:noFill/>
                    </a:lnBlToTr>
                    <a:noFill/>
                  </a:tcPr>
                </a:tc>
                <a:tc>
                  <a:txBody>
                    <a:bodyPr/>
                    <a:lstStyle/>
                    <a:p>
                      <a:pPr marL="0" marR="0">
                        <a:lnSpc>
                          <a:spcPct val="115000"/>
                        </a:lnSpc>
                        <a:spcBef>
                          <a:spcPts val="0"/>
                        </a:spcBef>
                        <a:spcAft>
                          <a:spcPts val="0"/>
                        </a:spcAft>
                      </a:pPr>
                      <a:r>
                        <a:rPr lang="en-US" sz="1400">
                          <a:effectLst/>
                          <a:latin typeface="+mj-lt"/>
                          <a:ea typeface="Calibri"/>
                          <a:cs typeface="Times New Roman"/>
                        </a:rPr>
                        <a:t> </a:t>
                      </a: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kern="1200">
                          <a:effectLst/>
                          <a:latin typeface="+mj-lt"/>
                          <a:ea typeface="Times New Roman"/>
                        </a:rPr>
                        <a:t>0.0136</a:t>
                      </a:r>
                      <a:endParaRPr lang="en-US" sz="1400">
                        <a:effectLst/>
                        <a:latin typeface="+mj-lt"/>
                        <a:ea typeface="Times New Roman"/>
                      </a:endParaRPr>
                    </a:p>
                    <a:p>
                      <a:pPr marL="0" marR="0" algn="ctr" eaLnBrk="0" fontAlgn="base" hangingPunct="0">
                        <a:spcBef>
                          <a:spcPts val="335"/>
                        </a:spcBef>
                        <a:spcAft>
                          <a:spcPts val="0"/>
                        </a:spcAft>
                      </a:pPr>
                      <a:r>
                        <a:rPr lang="en-US" sz="1400" kern="1200">
                          <a:effectLst/>
                          <a:latin typeface="+mj-lt"/>
                          <a:ea typeface="Times New Roman"/>
                        </a:rPr>
                        <a:t>(0.95)</a:t>
                      </a:r>
                      <a:endParaRPr lang="en-US" sz="14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kern="1200" dirty="0">
                          <a:effectLst/>
                          <a:latin typeface="+mj-lt"/>
                          <a:ea typeface="Times New Roman"/>
                        </a:rPr>
                        <a:t>0.0131</a:t>
                      </a:r>
                      <a:endParaRPr lang="en-US" sz="1400" dirty="0">
                        <a:effectLst/>
                        <a:latin typeface="+mj-lt"/>
                        <a:ea typeface="Times New Roman"/>
                      </a:endParaRPr>
                    </a:p>
                    <a:p>
                      <a:pPr marL="0" marR="0" algn="ctr" eaLnBrk="0" fontAlgn="base" hangingPunct="0">
                        <a:spcBef>
                          <a:spcPts val="335"/>
                        </a:spcBef>
                        <a:spcAft>
                          <a:spcPts val="0"/>
                        </a:spcAft>
                      </a:pPr>
                      <a:r>
                        <a:rPr lang="en-US" sz="1400" kern="1200" dirty="0">
                          <a:effectLst/>
                          <a:latin typeface="+mj-lt"/>
                          <a:ea typeface="Times New Roman"/>
                        </a:rPr>
                        <a:t>(0.90)</a:t>
                      </a:r>
                      <a:endParaRPr lang="en-US" sz="1400" dirty="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kern="1200">
                          <a:effectLst/>
                          <a:latin typeface="+mj-lt"/>
                          <a:ea typeface="Times New Roman"/>
                        </a:rPr>
                        <a:t>0.0088</a:t>
                      </a:r>
                      <a:endParaRPr lang="en-US" sz="1400">
                        <a:effectLst/>
                        <a:latin typeface="+mj-lt"/>
                        <a:ea typeface="Times New Roman"/>
                      </a:endParaRPr>
                    </a:p>
                    <a:p>
                      <a:pPr marL="0" marR="0" algn="ctr" eaLnBrk="0" fontAlgn="base" hangingPunct="0">
                        <a:spcBef>
                          <a:spcPts val="335"/>
                        </a:spcBef>
                        <a:spcAft>
                          <a:spcPts val="0"/>
                        </a:spcAft>
                      </a:pPr>
                      <a:r>
                        <a:rPr lang="en-US" sz="1400" kern="1200">
                          <a:effectLst/>
                          <a:latin typeface="+mj-lt"/>
                          <a:ea typeface="Times New Roman"/>
                        </a:rPr>
                        <a:t>(0.72)</a:t>
                      </a:r>
                      <a:endParaRPr lang="en-US" sz="1400">
                        <a:effectLst/>
                        <a:latin typeface="+mj-lt"/>
                        <a:ea typeface="Times New Roman"/>
                      </a:endParaRPr>
                    </a:p>
                  </a:txBody>
                  <a:tcPr marL="68580" marR="68580" marT="0" marB="0">
                    <a:lnL>
                      <a:noFill/>
                    </a:lnL>
                    <a:lnR cap="flat">
                      <a:noFill/>
                    </a:lnR>
                    <a:lnT>
                      <a:noFill/>
                    </a:lnT>
                    <a:lnB>
                      <a:noFill/>
                    </a:lnB>
                    <a:lnTlToBr>
                      <a:noFill/>
                    </a:lnTlToBr>
                    <a:lnBlToTr>
                      <a:noFill/>
                    </a:lnBlToTr>
                    <a:noFill/>
                  </a:tcPr>
                </a:tc>
              </a:tr>
              <a:tr h="657062">
                <a:tc>
                  <a:txBody>
                    <a:bodyPr/>
                    <a:lstStyle/>
                    <a:p>
                      <a:pPr marL="0" marR="0" eaLnBrk="0" fontAlgn="base" hangingPunct="0">
                        <a:spcBef>
                          <a:spcPts val="385"/>
                        </a:spcBef>
                        <a:spcAft>
                          <a:spcPts val="0"/>
                        </a:spcAft>
                      </a:pPr>
                      <a:r>
                        <a:rPr lang="el-GR" sz="1400" b="1" kern="1200">
                          <a:solidFill>
                            <a:srgbClr val="FF0000"/>
                          </a:solidFill>
                          <a:effectLst/>
                          <a:latin typeface="+mj-lt"/>
                          <a:ea typeface="Times New Roman"/>
                        </a:rPr>
                        <a:t>Δ </a:t>
                      </a:r>
                      <a:r>
                        <a:rPr lang="en-US" sz="1400" b="1" kern="1200">
                          <a:solidFill>
                            <a:srgbClr val="FF0000"/>
                          </a:solidFill>
                          <a:effectLst/>
                          <a:latin typeface="+mj-lt"/>
                          <a:ea typeface="Times New Roman"/>
                        </a:rPr>
                        <a:t>Industry Sales x Family Firms x Unemployment Security</a:t>
                      </a:r>
                      <a:endParaRPr lang="en-US" sz="1400">
                        <a:effectLst/>
                        <a:latin typeface="+mj-lt"/>
                        <a:ea typeface="Times New Roman"/>
                      </a:endParaRPr>
                    </a:p>
                  </a:txBody>
                  <a:tcPr marL="68580" marR="68580" marT="0" marB="0">
                    <a:lnL cap="flat">
                      <a:noFill/>
                    </a:lnL>
                    <a:lnR>
                      <a:noFill/>
                    </a:lnR>
                    <a:lnT>
                      <a:noFill/>
                    </a:lnT>
                    <a:lnB>
                      <a:noFill/>
                    </a:lnB>
                    <a:lnTlToBr>
                      <a:noFill/>
                    </a:lnTlToBr>
                    <a:lnBlToTr>
                      <a:noFill/>
                    </a:lnBlToTr>
                    <a:noFill/>
                  </a:tcPr>
                </a:tc>
                <a:tc>
                  <a:txBody>
                    <a:bodyPr/>
                    <a:lstStyle/>
                    <a:p>
                      <a:pPr marL="0" marR="0">
                        <a:lnSpc>
                          <a:spcPct val="115000"/>
                        </a:lnSpc>
                        <a:spcBef>
                          <a:spcPts val="0"/>
                        </a:spcBef>
                        <a:spcAft>
                          <a:spcPts val="0"/>
                        </a:spcAft>
                      </a:pPr>
                      <a:r>
                        <a:rPr lang="en-US" sz="1400" b="1">
                          <a:solidFill>
                            <a:srgbClr val="FF0000"/>
                          </a:solidFill>
                          <a:effectLst/>
                          <a:latin typeface="+mj-lt"/>
                          <a:ea typeface="Calibri"/>
                          <a:cs typeface="Times New Roman"/>
                        </a:rPr>
                        <a:t> </a:t>
                      </a:r>
                      <a:endParaRPr lang="en-US" sz="1400">
                        <a:effectLst/>
                        <a:latin typeface="+mj-lt"/>
                        <a:ea typeface="Calibri"/>
                        <a:cs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nSpc>
                          <a:spcPct val="115000"/>
                        </a:lnSpc>
                        <a:spcBef>
                          <a:spcPts val="0"/>
                        </a:spcBef>
                        <a:spcAft>
                          <a:spcPts val="0"/>
                        </a:spcAft>
                      </a:pPr>
                      <a:r>
                        <a:rPr lang="en-US" sz="1400" b="1">
                          <a:solidFill>
                            <a:srgbClr val="FF0000"/>
                          </a:solidFill>
                          <a:effectLst/>
                          <a:latin typeface="+mj-lt"/>
                          <a:ea typeface="Calibri"/>
                          <a:cs typeface="Times New Roman"/>
                        </a:rPr>
                        <a:t> </a:t>
                      </a:r>
                      <a:endParaRPr lang="en-US" sz="1400">
                        <a:effectLst/>
                        <a:latin typeface="+mj-lt"/>
                        <a:ea typeface="Calibri"/>
                        <a:cs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b="1" kern="1200">
                          <a:solidFill>
                            <a:srgbClr val="FF0000"/>
                          </a:solidFill>
                          <a:effectLst/>
                          <a:latin typeface="+mj-lt"/>
                          <a:ea typeface="Times New Roman"/>
                        </a:rPr>
                        <a:t>0.0728**</a:t>
                      </a:r>
                      <a:endParaRPr lang="en-US" sz="1400">
                        <a:effectLst/>
                        <a:latin typeface="+mj-lt"/>
                        <a:ea typeface="Times New Roman"/>
                      </a:endParaRPr>
                    </a:p>
                    <a:p>
                      <a:pPr marL="0" marR="0" algn="ctr" eaLnBrk="0" fontAlgn="base" hangingPunct="0">
                        <a:spcBef>
                          <a:spcPts val="335"/>
                        </a:spcBef>
                        <a:spcAft>
                          <a:spcPts val="0"/>
                        </a:spcAft>
                      </a:pPr>
                      <a:r>
                        <a:rPr lang="en-US" sz="1400" b="1" kern="1200">
                          <a:solidFill>
                            <a:srgbClr val="FF0000"/>
                          </a:solidFill>
                          <a:effectLst/>
                          <a:latin typeface="+mj-lt"/>
                          <a:ea typeface="Times New Roman"/>
                        </a:rPr>
                        <a:t>(2.18)</a:t>
                      </a:r>
                      <a:endParaRPr lang="en-US" sz="14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b="1" kern="1200" dirty="0">
                          <a:solidFill>
                            <a:srgbClr val="FF0000"/>
                          </a:solidFill>
                          <a:effectLst/>
                          <a:latin typeface="+mj-lt"/>
                          <a:ea typeface="Times New Roman"/>
                        </a:rPr>
                        <a:t>0.0657**</a:t>
                      </a:r>
                      <a:endParaRPr lang="en-US" sz="1400" dirty="0">
                        <a:effectLst/>
                        <a:latin typeface="+mj-lt"/>
                        <a:ea typeface="Times New Roman"/>
                      </a:endParaRPr>
                    </a:p>
                    <a:p>
                      <a:pPr marL="0" marR="0" algn="ctr" eaLnBrk="0" fontAlgn="base" hangingPunct="0">
                        <a:spcBef>
                          <a:spcPts val="335"/>
                        </a:spcBef>
                        <a:spcAft>
                          <a:spcPts val="0"/>
                        </a:spcAft>
                      </a:pPr>
                      <a:r>
                        <a:rPr lang="en-US" sz="1400" b="1" kern="1200" dirty="0">
                          <a:solidFill>
                            <a:srgbClr val="FF0000"/>
                          </a:solidFill>
                          <a:effectLst/>
                          <a:latin typeface="+mj-lt"/>
                          <a:ea typeface="Times New Roman"/>
                        </a:rPr>
                        <a:t>(2.06)</a:t>
                      </a:r>
                      <a:endParaRPr lang="en-US" sz="1400" dirty="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b="1" kern="1200">
                          <a:solidFill>
                            <a:srgbClr val="FF0000"/>
                          </a:solidFill>
                          <a:effectLst/>
                          <a:latin typeface="+mj-lt"/>
                          <a:ea typeface="Times New Roman"/>
                        </a:rPr>
                        <a:t>0.0490*</a:t>
                      </a:r>
                      <a:endParaRPr lang="en-US" sz="1400">
                        <a:effectLst/>
                        <a:latin typeface="+mj-lt"/>
                        <a:ea typeface="Times New Roman"/>
                      </a:endParaRPr>
                    </a:p>
                    <a:p>
                      <a:pPr marL="0" marR="0" algn="ctr" eaLnBrk="0" fontAlgn="base" hangingPunct="0">
                        <a:spcBef>
                          <a:spcPts val="335"/>
                        </a:spcBef>
                        <a:spcAft>
                          <a:spcPts val="0"/>
                        </a:spcAft>
                      </a:pPr>
                      <a:r>
                        <a:rPr lang="en-US" sz="1400" b="1" kern="1200">
                          <a:solidFill>
                            <a:srgbClr val="FF0000"/>
                          </a:solidFill>
                          <a:effectLst/>
                          <a:latin typeface="+mj-lt"/>
                          <a:ea typeface="Times New Roman"/>
                        </a:rPr>
                        <a:t>(1.88)</a:t>
                      </a:r>
                      <a:endParaRPr lang="en-US" sz="1400">
                        <a:effectLst/>
                        <a:latin typeface="+mj-lt"/>
                        <a:ea typeface="Times New Roman"/>
                      </a:endParaRPr>
                    </a:p>
                  </a:txBody>
                  <a:tcPr marL="68580" marR="68580" marT="0" marB="0">
                    <a:lnL>
                      <a:noFill/>
                    </a:lnL>
                    <a:lnR cap="flat">
                      <a:noFill/>
                    </a:lnR>
                    <a:lnT>
                      <a:noFill/>
                    </a:lnT>
                    <a:lnB>
                      <a:noFill/>
                    </a:lnB>
                    <a:lnTlToBr>
                      <a:noFill/>
                    </a:lnTlToBr>
                    <a:lnBlToTr>
                      <a:noFill/>
                    </a:lnBlToTr>
                    <a:noFill/>
                  </a:tcPr>
                </a:tc>
              </a:tr>
              <a:tr h="592765">
                <a:tc>
                  <a:txBody>
                    <a:bodyPr/>
                    <a:lstStyle/>
                    <a:p>
                      <a:pPr marL="0" marR="0" eaLnBrk="0" fontAlgn="base" hangingPunct="0">
                        <a:spcBef>
                          <a:spcPts val="385"/>
                        </a:spcBef>
                        <a:spcAft>
                          <a:spcPts val="0"/>
                        </a:spcAft>
                      </a:pPr>
                      <a:r>
                        <a:rPr lang="el-GR" sz="1400" kern="1200" dirty="0">
                          <a:effectLst/>
                          <a:latin typeface="+mj-lt"/>
                          <a:ea typeface="Times New Roman"/>
                        </a:rPr>
                        <a:t>Δ </a:t>
                      </a:r>
                      <a:r>
                        <a:rPr lang="en-US" sz="1400" kern="1200" dirty="0">
                          <a:effectLst/>
                          <a:latin typeface="+mj-lt"/>
                          <a:ea typeface="Times New Roman"/>
                        </a:rPr>
                        <a:t>Industry Sales x Financial </a:t>
                      </a:r>
                      <a:r>
                        <a:rPr lang="en-US" sz="1400" kern="1200" dirty="0" smtClean="0">
                          <a:effectLst/>
                          <a:latin typeface="+mj-lt"/>
                          <a:ea typeface="Times New Roman"/>
                        </a:rPr>
                        <a:t>Development</a:t>
                      </a:r>
                      <a:endParaRPr lang="en-US" sz="1400" dirty="0">
                        <a:effectLst/>
                        <a:latin typeface="+mj-lt"/>
                        <a:ea typeface="Times New Roman"/>
                      </a:endParaRPr>
                    </a:p>
                  </a:txBody>
                  <a:tcPr marL="68580" marR="68580" marT="0" marB="0">
                    <a:lnL cap="flat">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kern="1200">
                          <a:effectLst/>
                          <a:latin typeface="+mj-lt"/>
                          <a:ea typeface="Times New Roman"/>
                        </a:rPr>
                        <a:t>0.0032</a:t>
                      </a:r>
                      <a:endParaRPr lang="en-US" sz="1400">
                        <a:effectLst/>
                        <a:latin typeface="+mj-lt"/>
                        <a:ea typeface="Times New Roman"/>
                      </a:endParaRPr>
                    </a:p>
                    <a:p>
                      <a:pPr marL="0" marR="0" algn="ctr" eaLnBrk="0" fontAlgn="base" hangingPunct="0">
                        <a:spcBef>
                          <a:spcPts val="335"/>
                        </a:spcBef>
                        <a:spcAft>
                          <a:spcPts val="0"/>
                        </a:spcAft>
                      </a:pPr>
                      <a:r>
                        <a:rPr lang="en-US" sz="1400" kern="1200">
                          <a:effectLst/>
                          <a:latin typeface="+mj-lt"/>
                          <a:ea typeface="Times New Roman"/>
                        </a:rPr>
                        <a:t>(1.62)</a:t>
                      </a:r>
                      <a:endParaRPr lang="en-US" sz="14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kern="1200">
                          <a:effectLst/>
                          <a:latin typeface="+mj-lt"/>
                          <a:ea typeface="Times New Roman"/>
                        </a:rPr>
                        <a:t>0.0027</a:t>
                      </a:r>
                      <a:endParaRPr lang="en-US" sz="1400">
                        <a:effectLst/>
                        <a:latin typeface="+mj-lt"/>
                        <a:ea typeface="Times New Roman"/>
                      </a:endParaRPr>
                    </a:p>
                    <a:p>
                      <a:pPr marL="0" marR="0" algn="ctr" eaLnBrk="0" fontAlgn="base" hangingPunct="0">
                        <a:spcBef>
                          <a:spcPts val="335"/>
                        </a:spcBef>
                        <a:spcAft>
                          <a:spcPts val="0"/>
                        </a:spcAft>
                      </a:pPr>
                      <a:r>
                        <a:rPr lang="en-US" sz="1400" kern="1200">
                          <a:effectLst/>
                          <a:latin typeface="+mj-lt"/>
                          <a:ea typeface="Times New Roman"/>
                        </a:rPr>
                        <a:t>(1.57)</a:t>
                      </a:r>
                      <a:endParaRPr lang="en-US" sz="14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kern="1200">
                          <a:effectLst/>
                          <a:latin typeface="+mj-lt"/>
                          <a:ea typeface="Times New Roman"/>
                        </a:rPr>
                        <a:t>0.0016</a:t>
                      </a:r>
                      <a:endParaRPr lang="en-US" sz="1400">
                        <a:effectLst/>
                        <a:latin typeface="+mj-lt"/>
                        <a:ea typeface="Times New Roman"/>
                      </a:endParaRPr>
                    </a:p>
                    <a:p>
                      <a:pPr marL="0" marR="0" algn="ctr" eaLnBrk="0" fontAlgn="base" hangingPunct="0">
                        <a:spcBef>
                          <a:spcPts val="335"/>
                        </a:spcBef>
                        <a:spcAft>
                          <a:spcPts val="0"/>
                        </a:spcAft>
                      </a:pPr>
                      <a:r>
                        <a:rPr lang="en-US" sz="1400" kern="1200">
                          <a:effectLst/>
                          <a:latin typeface="+mj-lt"/>
                          <a:ea typeface="Times New Roman"/>
                        </a:rPr>
                        <a:t>(1.34)</a:t>
                      </a:r>
                      <a:endParaRPr lang="en-US" sz="14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kern="1200" dirty="0">
                          <a:effectLst/>
                          <a:latin typeface="+mj-lt"/>
                          <a:ea typeface="Times New Roman"/>
                        </a:rPr>
                        <a:t>0.0014</a:t>
                      </a:r>
                      <a:endParaRPr lang="en-US" sz="1400" dirty="0">
                        <a:effectLst/>
                        <a:latin typeface="+mj-lt"/>
                        <a:ea typeface="Times New Roman"/>
                      </a:endParaRPr>
                    </a:p>
                    <a:p>
                      <a:pPr marL="0" marR="0" algn="ctr" eaLnBrk="0" fontAlgn="base" hangingPunct="0">
                        <a:spcBef>
                          <a:spcPts val="335"/>
                        </a:spcBef>
                        <a:spcAft>
                          <a:spcPts val="0"/>
                        </a:spcAft>
                      </a:pPr>
                      <a:r>
                        <a:rPr lang="en-US" sz="1400" kern="1200" dirty="0">
                          <a:effectLst/>
                          <a:latin typeface="+mj-lt"/>
                          <a:ea typeface="Times New Roman"/>
                        </a:rPr>
                        <a:t>(1.28)</a:t>
                      </a:r>
                      <a:endParaRPr lang="en-US" sz="1400" dirty="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kern="1200" dirty="0">
                          <a:effectLst/>
                          <a:latin typeface="+mj-lt"/>
                          <a:ea typeface="Times New Roman"/>
                        </a:rPr>
                        <a:t>0.0012</a:t>
                      </a:r>
                      <a:endParaRPr lang="en-US" sz="1400" dirty="0">
                        <a:effectLst/>
                        <a:latin typeface="+mj-lt"/>
                        <a:ea typeface="Times New Roman"/>
                      </a:endParaRPr>
                    </a:p>
                    <a:p>
                      <a:pPr marL="0" marR="0" algn="ctr" eaLnBrk="0" fontAlgn="base" hangingPunct="0">
                        <a:spcBef>
                          <a:spcPts val="335"/>
                        </a:spcBef>
                        <a:spcAft>
                          <a:spcPts val="0"/>
                        </a:spcAft>
                      </a:pPr>
                      <a:r>
                        <a:rPr lang="en-US" sz="1400" kern="1200" dirty="0">
                          <a:effectLst/>
                          <a:latin typeface="+mj-lt"/>
                          <a:ea typeface="Times New Roman"/>
                        </a:rPr>
                        <a:t>(1.26)</a:t>
                      </a:r>
                      <a:endParaRPr lang="en-US" sz="1400" dirty="0">
                        <a:effectLst/>
                        <a:latin typeface="+mj-lt"/>
                        <a:ea typeface="Times New Roman"/>
                      </a:endParaRPr>
                    </a:p>
                  </a:txBody>
                  <a:tcPr marL="68580" marR="68580" marT="0" marB="0">
                    <a:lnL>
                      <a:noFill/>
                    </a:lnL>
                    <a:lnR cap="flat">
                      <a:noFill/>
                    </a:lnR>
                    <a:lnT>
                      <a:noFill/>
                    </a:lnT>
                    <a:lnB>
                      <a:noFill/>
                    </a:lnB>
                    <a:lnTlToBr>
                      <a:noFill/>
                    </a:lnTlToBr>
                    <a:lnBlToTr>
                      <a:noFill/>
                    </a:lnBlToTr>
                    <a:noFill/>
                  </a:tcPr>
                </a:tc>
              </a:tr>
              <a:tr h="547662">
                <a:tc>
                  <a:txBody>
                    <a:bodyPr/>
                    <a:lstStyle/>
                    <a:p>
                      <a:pPr marL="0" marR="0" eaLnBrk="0" fontAlgn="base" hangingPunct="0">
                        <a:spcBef>
                          <a:spcPts val="385"/>
                        </a:spcBef>
                        <a:spcAft>
                          <a:spcPts val="0"/>
                        </a:spcAft>
                      </a:pPr>
                      <a:r>
                        <a:rPr lang="el-GR" sz="1400" kern="1200">
                          <a:effectLst/>
                          <a:latin typeface="+mj-lt"/>
                          <a:ea typeface="Times New Roman"/>
                        </a:rPr>
                        <a:t>Δ </a:t>
                      </a:r>
                      <a:r>
                        <a:rPr lang="en-US" sz="1400" kern="1200">
                          <a:effectLst/>
                          <a:latin typeface="+mj-lt"/>
                          <a:ea typeface="Times New Roman"/>
                        </a:rPr>
                        <a:t>Industry Sales x Family Firms x Financial Development</a:t>
                      </a:r>
                      <a:endParaRPr lang="en-US" sz="1400">
                        <a:effectLst/>
                        <a:latin typeface="+mj-lt"/>
                        <a:ea typeface="Times New Roman"/>
                      </a:endParaRPr>
                    </a:p>
                  </a:txBody>
                  <a:tcPr marL="68580" marR="68580" marT="0" marB="0">
                    <a:lnL cap="flat">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kern="1200">
                          <a:effectLst/>
                          <a:latin typeface="+mj-lt"/>
                          <a:ea typeface="Times New Roman"/>
                        </a:rPr>
                        <a:t> </a:t>
                      </a:r>
                      <a:endParaRPr lang="en-US" sz="14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kern="1200">
                          <a:effectLst/>
                          <a:latin typeface="+mj-lt"/>
                          <a:ea typeface="Times New Roman"/>
                        </a:rPr>
                        <a:t>-0.0593</a:t>
                      </a:r>
                      <a:endParaRPr lang="en-US" sz="1400">
                        <a:effectLst/>
                        <a:latin typeface="+mj-lt"/>
                        <a:ea typeface="Times New Roman"/>
                      </a:endParaRPr>
                    </a:p>
                    <a:p>
                      <a:pPr marL="0" marR="0" algn="ctr" eaLnBrk="0" fontAlgn="base" hangingPunct="0">
                        <a:spcBef>
                          <a:spcPts val="335"/>
                        </a:spcBef>
                        <a:spcAft>
                          <a:spcPts val="0"/>
                        </a:spcAft>
                      </a:pPr>
                      <a:r>
                        <a:rPr lang="en-US" sz="1400" kern="1200">
                          <a:effectLst/>
                          <a:latin typeface="+mj-lt"/>
                          <a:ea typeface="Times New Roman"/>
                        </a:rPr>
                        <a:t>(-1.59)</a:t>
                      </a:r>
                      <a:endParaRPr lang="en-US" sz="14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kern="1200">
                          <a:effectLst/>
                          <a:latin typeface="+mj-lt"/>
                          <a:ea typeface="Times New Roman"/>
                        </a:rPr>
                        <a:t>-0.0402</a:t>
                      </a:r>
                      <a:endParaRPr lang="en-US" sz="1400">
                        <a:effectLst/>
                        <a:latin typeface="+mj-lt"/>
                        <a:ea typeface="Times New Roman"/>
                      </a:endParaRPr>
                    </a:p>
                    <a:p>
                      <a:pPr marL="0" marR="0" algn="ctr" eaLnBrk="0" fontAlgn="base" hangingPunct="0">
                        <a:spcBef>
                          <a:spcPts val="335"/>
                        </a:spcBef>
                        <a:spcAft>
                          <a:spcPts val="0"/>
                        </a:spcAft>
                      </a:pPr>
                      <a:r>
                        <a:rPr lang="en-US" sz="1400" kern="1200">
                          <a:effectLst/>
                          <a:latin typeface="+mj-lt"/>
                          <a:ea typeface="Times New Roman"/>
                        </a:rPr>
                        <a:t>(-1.44)</a:t>
                      </a:r>
                      <a:endParaRPr lang="en-US" sz="14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kern="1200" dirty="0">
                          <a:effectLst/>
                          <a:latin typeface="+mj-lt"/>
                          <a:ea typeface="Times New Roman"/>
                        </a:rPr>
                        <a:t>-0.0351</a:t>
                      </a:r>
                      <a:endParaRPr lang="en-US" sz="1400" dirty="0">
                        <a:effectLst/>
                        <a:latin typeface="+mj-lt"/>
                        <a:ea typeface="Times New Roman"/>
                      </a:endParaRPr>
                    </a:p>
                    <a:p>
                      <a:pPr marL="0" marR="0" algn="ctr" eaLnBrk="0" fontAlgn="base" hangingPunct="0">
                        <a:spcBef>
                          <a:spcPts val="335"/>
                        </a:spcBef>
                        <a:spcAft>
                          <a:spcPts val="0"/>
                        </a:spcAft>
                      </a:pPr>
                      <a:r>
                        <a:rPr lang="en-US" sz="1400" kern="1200" dirty="0">
                          <a:effectLst/>
                          <a:latin typeface="+mj-lt"/>
                          <a:ea typeface="Times New Roman"/>
                        </a:rPr>
                        <a:t>(-1.32)</a:t>
                      </a:r>
                      <a:endParaRPr lang="en-US" sz="1400" dirty="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kern="1200" dirty="0">
                          <a:effectLst/>
                          <a:latin typeface="+mj-lt"/>
                          <a:ea typeface="Times New Roman"/>
                        </a:rPr>
                        <a:t>-0.0302</a:t>
                      </a:r>
                      <a:endParaRPr lang="en-US" sz="1400" dirty="0">
                        <a:effectLst/>
                        <a:latin typeface="+mj-lt"/>
                        <a:ea typeface="Times New Roman"/>
                      </a:endParaRPr>
                    </a:p>
                    <a:p>
                      <a:pPr marL="0" marR="0" algn="ctr" eaLnBrk="0" fontAlgn="base" hangingPunct="0">
                        <a:spcBef>
                          <a:spcPts val="335"/>
                        </a:spcBef>
                        <a:spcAft>
                          <a:spcPts val="0"/>
                        </a:spcAft>
                      </a:pPr>
                      <a:r>
                        <a:rPr lang="en-US" sz="1400" kern="1200" dirty="0">
                          <a:effectLst/>
                          <a:latin typeface="+mj-lt"/>
                          <a:ea typeface="Times New Roman"/>
                        </a:rPr>
                        <a:t>(-1.40)</a:t>
                      </a:r>
                      <a:endParaRPr lang="en-US" sz="1400" dirty="0">
                        <a:effectLst/>
                        <a:latin typeface="+mj-lt"/>
                        <a:ea typeface="Times New Roman"/>
                      </a:endParaRPr>
                    </a:p>
                  </a:txBody>
                  <a:tcPr marL="68580" marR="68580" marT="0" marB="0">
                    <a:lnL>
                      <a:noFill/>
                    </a:lnL>
                    <a:lnR cap="flat">
                      <a:noFill/>
                    </a:lnR>
                    <a:lnT>
                      <a:noFill/>
                    </a:lnT>
                    <a:lnB>
                      <a:noFill/>
                    </a:lnB>
                    <a:lnTlToBr>
                      <a:noFill/>
                    </a:lnTlToBr>
                    <a:lnBlToTr>
                      <a:noFill/>
                    </a:lnBlToTr>
                    <a:noFill/>
                  </a:tcPr>
                </a:tc>
              </a:tr>
              <a:tr h="373465">
                <a:tc>
                  <a:txBody>
                    <a:bodyPr/>
                    <a:lstStyle/>
                    <a:p>
                      <a:pPr marL="0" marR="0" eaLnBrk="0" fontAlgn="base" hangingPunct="0">
                        <a:spcBef>
                          <a:spcPts val="385"/>
                        </a:spcBef>
                        <a:spcAft>
                          <a:spcPts val="0"/>
                        </a:spcAft>
                      </a:pPr>
                      <a:r>
                        <a:rPr lang="en-US" sz="1400" kern="1200">
                          <a:effectLst/>
                          <a:latin typeface="+mj-lt"/>
                          <a:ea typeface="Times New Roman"/>
                        </a:rPr>
                        <a:t>Firm Control Variables</a:t>
                      </a:r>
                      <a:endParaRPr lang="en-US" sz="1400">
                        <a:effectLst/>
                        <a:latin typeface="+mj-lt"/>
                        <a:ea typeface="Times New Roman"/>
                      </a:endParaRPr>
                    </a:p>
                  </a:txBody>
                  <a:tcPr marL="68580" marR="68580" marT="0" marB="0">
                    <a:lnL cap="flat">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kern="1200">
                          <a:effectLst/>
                          <a:latin typeface="+mj-lt"/>
                          <a:ea typeface="Times New Roman"/>
                        </a:rPr>
                        <a:t>Yes</a:t>
                      </a:r>
                      <a:endParaRPr lang="en-US" sz="14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kern="1200">
                          <a:effectLst/>
                          <a:latin typeface="+mj-lt"/>
                          <a:ea typeface="Times New Roman"/>
                        </a:rPr>
                        <a:t>Yes</a:t>
                      </a:r>
                      <a:endParaRPr lang="en-US" sz="14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kern="1200">
                          <a:effectLst/>
                          <a:latin typeface="+mj-lt"/>
                          <a:ea typeface="Times New Roman"/>
                        </a:rPr>
                        <a:t>Yes</a:t>
                      </a:r>
                      <a:endParaRPr lang="en-US" sz="14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kern="1200" dirty="0">
                          <a:effectLst/>
                          <a:latin typeface="+mj-lt"/>
                          <a:ea typeface="Times New Roman"/>
                        </a:rPr>
                        <a:t>No</a:t>
                      </a:r>
                      <a:endParaRPr lang="en-US" sz="1400" dirty="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kern="1200" dirty="0">
                          <a:effectLst/>
                          <a:latin typeface="+mj-lt"/>
                          <a:ea typeface="Times New Roman"/>
                        </a:rPr>
                        <a:t>Yes</a:t>
                      </a:r>
                      <a:endParaRPr lang="en-US" sz="1400" dirty="0">
                        <a:effectLst/>
                        <a:latin typeface="+mj-lt"/>
                        <a:ea typeface="Times New Roman"/>
                      </a:endParaRPr>
                    </a:p>
                  </a:txBody>
                  <a:tcPr marL="68580" marR="68580" marT="0" marB="0">
                    <a:lnL>
                      <a:noFill/>
                    </a:lnL>
                    <a:lnR cap="flat">
                      <a:noFill/>
                    </a:lnR>
                    <a:lnT>
                      <a:noFill/>
                    </a:lnT>
                    <a:lnB>
                      <a:noFill/>
                    </a:lnB>
                    <a:lnTlToBr>
                      <a:noFill/>
                    </a:lnTlToBr>
                    <a:lnBlToTr>
                      <a:noFill/>
                    </a:lnBlToTr>
                    <a:noFill/>
                  </a:tcPr>
                </a:tc>
              </a:tr>
              <a:tr h="244694">
                <a:tc>
                  <a:txBody>
                    <a:bodyPr/>
                    <a:lstStyle/>
                    <a:p>
                      <a:pPr marL="0" marR="0" eaLnBrk="0" fontAlgn="base" hangingPunct="0">
                        <a:spcBef>
                          <a:spcPts val="385"/>
                        </a:spcBef>
                        <a:spcAft>
                          <a:spcPts val="0"/>
                        </a:spcAft>
                      </a:pPr>
                      <a:r>
                        <a:rPr lang="en-US" sz="1400" kern="1200">
                          <a:effectLst/>
                          <a:latin typeface="+mj-lt"/>
                          <a:ea typeface="Times New Roman"/>
                        </a:rPr>
                        <a:t>Fixed Effects</a:t>
                      </a:r>
                      <a:endParaRPr lang="en-US" sz="1400">
                        <a:effectLst/>
                        <a:latin typeface="+mj-lt"/>
                        <a:ea typeface="Times New Roman"/>
                      </a:endParaRPr>
                    </a:p>
                  </a:txBody>
                  <a:tcPr marL="68580" marR="68580" marT="0" marB="0">
                    <a:lnL cap="flat">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kern="1200">
                          <a:effectLst/>
                          <a:latin typeface="+mj-lt"/>
                          <a:ea typeface="Times New Roman"/>
                        </a:rPr>
                        <a:t>Industry</a:t>
                      </a:r>
                      <a:endParaRPr lang="en-US" sz="14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kern="1200">
                          <a:effectLst/>
                          <a:latin typeface="+mj-lt"/>
                          <a:ea typeface="Times New Roman"/>
                        </a:rPr>
                        <a:t>Industry</a:t>
                      </a:r>
                      <a:endParaRPr lang="en-US" sz="14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kern="1200">
                          <a:effectLst/>
                          <a:latin typeface="+mj-lt"/>
                          <a:ea typeface="Times New Roman"/>
                        </a:rPr>
                        <a:t>Industry</a:t>
                      </a:r>
                      <a:endParaRPr lang="en-US" sz="14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kern="1200" dirty="0">
                          <a:effectLst/>
                          <a:latin typeface="+mj-lt"/>
                          <a:ea typeface="Times New Roman"/>
                        </a:rPr>
                        <a:t>Firm</a:t>
                      </a:r>
                      <a:endParaRPr lang="en-US" sz="1400" dirty="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dirty="0">
                          <a:effectLst/>
                          <a:latin typeface="+mj-lt"/>
                          <a:ea typeface="Times New Roman"/>
                        </a:rPr>
                        <a:t>Firm</a:t>
                      </a:r>
                    </a:p>
                  </a:txBody>
                  <a:tcPr marL="68580" marR="68580" marT="0" marB="0">
                    <a:lnL>
                      <a:noFill/>
                    </a:lnL>
                    <a:lnR cap="flat">
                      <a:noFill/>
                    </a:lnR>
                    <a:lnT>
                      <a:noFill/>
                    </a:lnT>
                    <a:lnB>
                      <a:noFill/>
                    </a:lnB>
                    <a:lnTlToBr>
                      <a:noFill/>
                    </a:lnTlToBr>
                    <a:lnBlToTr>
                      <a:noFill/>
                    </a:lnBlToTr>
                    <a:noFill/>
                  </a:tcPr>
                </a:tc>
              </a:tr>
              <a:tr h="235514">
                <a:tc>
                  <a:txBody>
                    <a:bodyPr/>
                    <a:lstStyle/>
                    <a:p>
                      <a:pPr marL="0" marR="0" eaLnBrk="0" fontAlgn="base" hangingPunct="0">
                        <a:spcBef>
                          <a:spcPts val="385"/>
                        </a:spcBef>
                        <a:spcAft>
                          <a:spcPts val="0"/>
                        </a:spcAft>
                      </a:pPr>
                      <a:r>
                        <a:rPr lang="en-US" sz="1400" kern="1200">
                          <a:effectLst/>
                          <a:latin typeface="+mj-lt"/>
                          <a:ea typeface="Times New Roman"/>
                        </a:rPr>
                        <a:t>Year Dummies</a:t>
                      </a:r>
                      <a:endParaRPr lang="en-US" sz="1400">
                        <a:effectLst/>
                        <a:latin typeface="+mj-lt"/>
                        <a:ea typeface="Times New Roman"/>
                      </a:endParaRPr>
                    </a:p>
                  </a:txBody>
                  <a:tcPr marL="68580" marR="68580" marT="0" marB="0">
                    <a:lnL cap="flat">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kern="1200">
                          <a:effectLst/>
                          <a:latin typeface="+mj-lt"/>
                          <a:ea typeface="Times New Roman"/>
                        </a:rPr>
                        <a:t>Yes</a:t>
                      </a:r>
                      <a:endParaRPr lang="en-US" sz="14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kern="1200">
                          <a:effectLst/>
                          <a:latin typeface="+mj-lt"/>
                          <a:ea typeface="Times New Roman"/>
                        </a:rPr>
                        <a:t>Yes</a:t>
                      </a:r>
                      <a:endParaRPr lang="en-US" sz="14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kern="1200">
                          <a:effectLst/>
                          <a:latin typeface="+mj-lt"/>
                          <a:ea typeface="Times New Roman"/>
                        </a:rPr>
                        <a:t>Yes</a:t>
                      </a:r>
                      <a:endParaRPr lang="en-US" sz="14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kern="1200" dirty="0">
                          <a:effectLst/>
                          <a:latin typeface="+mj-lt"/>
                          <a:ea typeface="Times New Roman"/>
                        </a:rPr>
                        <a:t>Yes</a:t>
                      </a:r>
                      <a:endParaRPr lang="en-US" sz="1400" dirty="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400" kern="1200" dirty="0">
                          <a:effectLst/>
                          <a:latin typeface="+mj-lt"/>
                          <a:ea typeface="Times New Roman"/>
                        </a:rPr>
                        <a:t>Yes</a:t>
                      </a:r>
                      <a:endParaRPr lang="en-US" sz="1400" dirty="0">
                        <a:effectLst/>
                        <a:latin typeface="+mj-lt"/>
                        <a:ea typeface="Times New Roman"/>
                      </a:endParaRPr>
                    </a:p>
                  </a:txBody>
                  <a:tcPr marL="68580" marR="68580" marT="0" marB="0">
                    <a:lnL>
                      <a:noFill/>
                    </a:lnL>
                    <a:lnR cap="flat">
                      <a:noFill/>
                    </a:lnR>
                    <a:lnT>
                      <a:noFill/>
                    </a:lnT>
                    <a:lnB>
                      <a:noFill/>
                    </a:lnB>
                    <a:lnTlToBr>
                      <a:noFill/>
                    </a:lnTlToBr>
                    <a:lnBlToTr>
                      <a:noFill/>
                    </a:lnBlToTr>
                    <a:noFill/>
                  </a:tcPr>
                </a:tc>
              </a:tr>
              <a:tr h="226333">
                <a:tc>
                  <a:txBody>
                    <a:bodyPr/>
                    <a:lstStyle/>
                    <a:p>
                      <a:pPr marL="0" marR="0" eaLnBrk="0" fontAlgn="base" hangingPunct="0">
                        <a:spcBef>
                          <a:spcPts val="385"/>
                        </a:spcBef>
                        <a:spcAft>
                          <a:spcPts val="0"/>
                        </a:spcAft>
                      </a:pPr>
                      <a:r>
                        <a:rPr lang="en-US" sz="1400" kern="1200">
                          <a:solidFill>
                            <a:srgbClr val="000000"/>
                          </a:solidFill>
                          <a:effectLst/>
                          <a:latin typeface="+mj-lt"/>
                          <a:ea typeface="Times New Roman"/>
                        </a:rPr>
                        <a:t>R</a:t>
                      </a:r>
                      <a:r>
                        <a:rPr lang="en-US" sz="1400" kern="1200" baseline="30000">
                          <a:solidFill>
                            <a:srgbClr val="000000"/>
                          </a:solidFill>
                          <a:effectLst/>
                          <a:latin typeface="+mj-lt"/>
                          <a:ea typeface="Times New Roman"/>
                        </a:rPr>
                        <a:t>2</a:t>
                      </a:r>
                      <a:endParaRPr lang="en-US" sz="1400">
                        <a:effectLst/>
                        <a:latin typeface="+mj-lt"/>
                        <a:ea typeface="Times New Roman"/>
                      </a:endParaRPr>
                    </a:p>
                  </a:txBody>
                  <a:tcPr marL="68580" marR="68580" marT="0" marB="0">
                    <a:lnL cap="flat">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eaLnBrk="0" fontAlgn="base" hangingPunct="0">
                        <a:spcBef>
                          <a:spcPts val="335"/>
                        </a:spcBef>
                        <a:spcAft>
                          <a:spcPts val="0"/>
                        </a:spcAft>
                      </a:pPr>
                      <a:r>
                        <a:rPr lang="en-US" sz="1400" kern="1200">
                          <a:solidFill>
                            <a:srgbClr val="000000"/>
                          </a:solidFill>
                          <a:effectLst/>
                          <a:latin typeface="+mj-lt"/>
                          <a:ea typeface="Times New Roman"/>
                        </a:rPr>
                        <a:t>0.32</a:t>
                      </a:r>
                      <a:endParaRPr lang="en-US" sz="1400">
                        <a:effectLst/>
                        <a:latin typeface="+mj-lt"/>
                        <a:ea typeface="Times New Roman"/>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eaLnBrk="0" fontAlgn="base" hangingPunct="0">
                        <a:spcBef>
                          <a:spcPts val="335"/>
                        </a:spcBef>
                        <a:spcAft>
                          <a:spcPts val="0"/>
                        </a:spcAft>
                      </a:pPr>
                      <a:r>
                        <a:rPr lang="en-US" sz="1400" kern="1200">
                          <a:solidFill>
                            <a:srgbClr val="000000"/>
                          </a:solidFill>
                          <a:effectLst/>
                          <a:latin typeface="+mj-lt"/>
                          <a:ea typeface="Times New Roman"/>
                        </a:rPr>
                        <a:t>0.35</a:t>
                      </a:r>
                      <a:endParaRPr lang="en-US" sz="1400">
                        <a:effectLst/>
                        <a:latin typeface="+mj-lt"/>
                        <a:ea typeface="Times New Roman"/>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eaLnBrk="0" fontAlgn="base" hangingPunct="0">
                        <a:spcBef>
                          <a:spcPts val="335"/>
                        </a:spcBef>
                        <a:spcAft>
                          <a:spcPts val="0"/>
                        </a:spcAft>
                      </a:pPr>
                      <a:r>
                        <a:rPr lang="en-US" sz="1400" kern="1200">
                          <a:solidFill>
                            <a:srgbClr val="000000"/>
                          </a:solidFill>
                          <a:effectLst/>
                          <a:latin typeface="+mj-lt"/>
                          <a:ea typeface="Times New Roman"/>
                        </a:rPr>
                        <a:t>0.62</a:t>
                      </a:r>
                      <a:endParaRPr lang="en-US" sz="1400">
                        <a:effectLst/>
                        <a:latin typeface="+mj-lt"/>
                        <a:ea typeface="Times New Roman"/>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eaLnBrk="0" fontAlgn="base" hangingPunct="0">
                        <a:spcBef>
                          <a:spcPts val="335"/>
                        </a:spcBef>
                        <a:spcAft>
                          <a:spcPts val="0"/>
                        </a:spcAft>
                      </a:pPr>
                      <a:r>
                        <a:rPr lang="en-US" sz="1400" kern="1200">
                          <a:solidFill>
                            <a:srgbClr val="000000"/>
                          </a:solidFill>
                          <a:effectLst/>
                          <a:latin typeface="+mj-lt"/>
                          <a:ea typeface="Times New Roman"/>
                        </a:rPr>
                        <a:t>0.62</a:t>
                      </a:r>
                      <a:endParaRPr lang="en-US" sz="1400">
                        <a:effectLst/>
                        <a:latin typeface="+mj-lt"/>
                        <a:ea typeface="Times New Roman"/>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eaLnBrk="0" fontAlgn="base" hangingPunct="0">
                        <a:spcBef>
                          <a:spcPts val="335"/>
                        </a:spcBef>
                        <a:spcAft>
                          <a:spcPts val="0"/>
                        </a:spcAft>
                      </a:pPr>
                      <a:r>
                        <a:rPr lang="en-US" sz="1400" kern="1200" dirty="0">
                          <a:solidFill>
                            <a:srgbClr val="000000"/>
                          </a:solidFill>
                          <a:effectLst/>
                          <a:latin typeface="+mj-lt"/>
                          <a:ea typeface="Times New Roman"/>
                        </a:rPr>
                        <a:t>0.63</a:t>
                      </a:r>
                      <a:endParaRPr lang="en-US" sz="1400" dirty="0">
                        <a:effectLst/>
                        <a:latin typeface="+mj-lt"/>
                        <a:ea typeface="Times New Roman"/>
                      </a:endParaRPr>
                    </a:p>
                  </a:txBody>
                  <a:tcPr marL="68580" marR="68580" marT="0" marB="0">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23528" y="457201"/>
            <a:ext cx="8712968" cy="1027584"/>
          </a:xfrm>
        </p:spPr>
        <p:txBody>
          <a:bodyPr/>
          <a:lstStyle/>
          <a:p>
            <a:pPr eaLnBrk="1" hangingPunct="1"/>
            <a:r>
              <a:rPr lang="en-US" sz="3600" b="1" dirty="0" smtClean="0"/>
              <a:t>Employment insurance by family firms</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050" y="1988840"/>
            <a:ext cx="8492430"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74342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23528" y="457201"/>
            <a:ext cx="8712968" cy="1027584"/>
          </a:xfrm>
        </p:spPr>
        <p:txBody>
          <a:bodyPr/>
          <a:lstStyle/>
          <a:p>
            <a:pPr eaLnBrk="1" hangingPunct="1"/>
            <a:r>
              <a:rPr lang="en-US" sz="3600" b="1" dirty="0" smtClean="0"/>
              <a:t>Employment insurance by family firms</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628800"/>
            <a:ext cx="7704856" cy="46790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07018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title"/>
          </p:nvPr>
        </p:nvSpPr>
        <p:spPr>
          <a:xfrm>
            <a:off x="251520" y="457200"/>
            <a:ext cx="8784976" cy="1100138"/>
          </a:xfrm>
        </p:spPr>
        <p:txBody>
          <a:bodyPr/>
          <a:lstStyle/>
          <a:p>
            <a:r>
              <a:rPr lang="en-US" sz="3200" b="1" dirty="0" smtClean="0"/>
              <a:t>Employment </a:t>
            </a:r>
            <a:r>
              <a:rPr lang="en-US" sz="3200" b="1" dirty="0"/>
              <a:t>i</a:t>
            </a:r>
            <a:r>
              <a:rPr lang="en-US" sz="3200" b="1" dirty="0" smtClean="0"/>
              <a:t>nsurance: Transitory shocks</a:t>
            </a:r>
            <a:endParaRPr lang="en-US" sz="3200" b="1" dirty="0" smtClean="0">
              <a:solidFill>
                <a:srgbClr val="3333CC"/>
              </a:solidFill>
            </a:endParaRPr>
          </a:p>
        </p:txBody>
      </p:sp>
      <p:graphicFrame>
        <p:nvGraphicFramePr>
          <p:cNvPr id="65841" name="Group 305"/>
          <p:cNvGraphicFramePr>
            <a:graphicFrameLocks noGrp="1"/>
          </p:cNvGraphicFramePr>
          <p:nvPr>
            <p:ph type="tbl" idx="1"/>
            <p:extLst>
              <p:ext uri="{D42A27DB-BD31-4B8C-83A1-F6EECF244321}">
                <p14:modId xmlns:p14="http://schemas.microsoft.com/office/powerpoint/2010/main" val="1307082163"/>
              </p:ext>
            </p:extLst>
          </p:nvPr>
        </p:nvGraphicFramePr>
        <p:xfrm>
          <a:off x="683568" y="1700808"/>
          <a:ext cx="7920879" cy="4608511"/>
        </p:xfrm>
        <a:graphic>
          <a:graphicData uri="http://schemas.openxmlformats.org/drawingml/2006/table">
            <a:tbl>
              <a:tblPr/>
              <a:tblGrid>
                <a:gridCol w="2720421"/>
                <a:gridCol w="1240865"/>
                <a:gridCol w="1393221"/>
                <a:gridCol w="1315351"/>
                <a:gridCol w="1251021"/>
              </a:tblGrid>
              <a:tr h="376860">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endParaRPr kumimoji="0" lang="en-US" sz="1600" b="0" i="0" u="none" strike="noStrike" cap="none" normalizeH="0" baseline="0" dirty="0" smtClean="0">
                        <a:ln>
                          <a:noFill/>
                        </a:ln>
                        <a:solidFill>
                          <a:schemeClr val="tx1"/>
                        </a:solidFill>
                        <a:effectLst/>
                        <a:latin typeface="+mj-lt"/>
                      </a:endParaRPr>
                    </a:p>
                  </a:txBody>
                  <a:tcPr marT="45726" marB="45726"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mj-lt"/>
                        </a:rPr>
                        <a:t>(1)</a:t>
                      </a:r>
                    </a:p>
                  </a:txBody>
                  <a:tcPr marT="45726" marB="4572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mj-lt"/>
                        </a:rPr>
                        <a:t>(2)</a:t>
                      </a:r>
                    </a:p>
                  </a:txBody>
                  <a:tcPr marT="45726" marB="4572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mj-lt"/>
                        </a:rPr>
                        <a:t>(3)</a:t>
                      </a:r>
                    </a:p>
                  </a:txBody>
                  <a:tcPr marT="45726" marB="4572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mj-lt"/>
                        </a:rPr>
                        <a:t>(4)</a:t>
                      </a:r>
                    </a:p>
                  </a:txBody>
                  <a:tcPr marT="45726" marB="4572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7018">
                <a:tc>
                  <a:txBody>
                    <a:bodyPr/>
                    <a:lstStyle/>
                    <a:p>
                      <a:pPr marL="0" marR="0" eaLnBrk="0" fontAlgn="base" hangingPunct="0">
                        <a:spcBef>
                          <a:spcPts val="385"/>
                        </a:spcBef>
                        <a:spcAft>
                          <a:spcPts val="0"/>
                        </a:spcAft>
                      </a:pPr>
                      <a:r>
                        <a:rPr lang="en-US" sz="1600" b="1" kern="1200" dirty="0">
                          <a:solidFill>
                            <a:srgbClr val="0070C0"/>
                          </a:solidFill>
                          <a:effectLst/>
                          <a:latin typeface="+mj-lt"/>
                          <a:ea typeface="Times New Roman"/>
                        </a:rPr>
                        <a:t>Transitory Shock</a:t>
                      </a:r>
                      <a:endParaRPr lang="en-US" sz="1600" dirty="0">
                        <a:effectLst/>
                        <a:latin typeface="+mj-lt"/>
                        <a:ea typeface="Times New Roman"/>
                      </a:endParaRPr>
                    </a:p>
                  </a:txBody>
                  <a:tcPr marL="68580" marR="68580" marT="0" marB="0">
                    <a:lnL cap="flat">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b="1" kern="1200" dirty="0">
                          <a:solidFill>
                            <a:srgbClr val="0070C0"/>
                          </a:solidFill>
                          <a:effectLst/>
                          <a:latin typeface="+mj-lt"/>
                          <a:ea typeface="Times New Roman"/>
                        </a:rPr>
                        <a:t>0.282**</a:t>
                      </a:r>
                      <a:endParaRPr lang="en-US" sz="1600" dirty="0">
                        <a:effectLst/>
                        <a:latin typeface="+mj-lt"/>
                        <a:ea typeface="Times New Roman"/>
                      </a:endParaRPr>
                    </a:p>
                    <a:p>
                      <a:pPr marL="0" marR="0" algn="ctr" eaLnBrk="0" fontAlgn="base" hangingPunct="0">
                        <a:spcBef>
                          <a:spcPts val="335"/>
                        </a:spcBef>
                        <a:spcAft>
                          <a:spcPts val="0"/>
                        </a:spcAft>
                      </a:pPr>
                      <a:r>
                        <a:rPr lang="en-US" sz="1600" b="1" kern="1200" dirty="0">
                          <a:solidFill>
                            <a:srgbClr val="0070C0"/>
                          </a:solidFill>
                          <a:effectLst/>
                          <a:latin typeface="+mj-lt"/>
                          <a:ea typeface="Times New Roman"/>
                        </a:rPr>
                        <a:t>(2.44)</a:t>
                      </a:r>
                      <a:endParaRPr lang="en-US" sz="1600" dirty="0">
                        <a:effectLst/>
                        <a:latin typeface="+mj-lt"/>
                        <a:ea typeface="Times New Roman"/>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b="1" kern="1200" dirty="0">
                          <a:solidFill>
                            <a:srgbClr val="0070C0"/>
                          </a:solidFill>
                          <a:effectLst/>
                          <a:latin typeface="+mj-lt"/>
                          <a:ea typeface="Times New Roman"/>
                        </a:rPr>
                        <a:t>0.265**</a:t>
                      </a:r>
                      <a:endParaRPr lang="en-US" sz="1600" dirty="0">
                        <a:effectLst/>
                        <a:latin typeface="+mj-lt"/>
                        <a:ea typeface="Times New Roman"/>
                      </a:endParaRPr>
                    </a:p>
                    <a:p>
                      <a:pPr marL="0" marR="0" algn="ctr" eaLnBrk="0" fontAlgn="base" hangingPunct="0">
                        <a:spcBef>
                          <a:spcPts val="335"/>
                        </a:spcBef>
                        <a:spcAft>
                          <a:spcPts val="0"/>
                        </a:spcAft>
                      </a:pPr>
                      <a:r>
                        <a:rPr lang="en-US" sz="1600" b="1" kern="1200" dirty="0">
                          <a:solidFill>
                            <a:srgbClr val="0070C0"/>
                          </a:solidFill>
                          <a:effectLst/>
                          <a:latin typeface="+mj-lt"/>
                          <a:ea typeface="Times New Roman"/>
                        </a:rPr>
                        <a:t>(2.40)</a:t>
                      </a:r>
                      <a:endParaRPr lang="en-US" sz="1600" dirty="0">
                        <a:effectLst/>
                        <a:latin typeface="+mj-lt"/>
                        <a:ea typeface="Times New Roman"/>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b="1" kern="1200">
                          <a:solidFill>
                            <a:srgbClr val="0070C0"/>
                          </a:solidFill>
                          <a:effectLst/>
                          <a:latin typeface="+mj-lt"/>
                          <a:ea typeface="Times New Roman"/>
                        </a:rPr>
                        <a:t>0.281**</a:t>
                      </a:r>
                      <a:endParaRPr lang="en-US" sz="1600">
                        <a:effectLst/>
                        <a:latin typeface="+mj-lt"/>
                        <a:ea typeface="Times New Roman"/>
                      </a:endParaRPr>
                    </a:p>
                    <a:p>
                      <a:pPr marL="0" marR="0" algn="ctr" eaLnBrk="0" fontAlgn="base" hangingPunct="0">
                        <a:spcBef>
                          <a:spcPts val="335"/>
                        </a:spcBef>
                        <a:spcAft>
                          <a:spcPts val="0"/>
                        </a:spcAft>
                      </a:pPr>
                      <a:r>
                        <a:rPr lang="en-US" sz="1600" b="1" kern="1200">
                          <a:solidFill>
                            <a:srgbClr val="0070C0"/>
                          </a:solidFill>
                          <a:effectLst/>
                          <a:latin typeface="+mj-lt"/>
                          <a:ea typeface="Times New Roman"/>
                        </a:rPr>
                        <a:t>(2.52)</a:t>
                      </a:r>
                      <a:endParaRPr lang="en-US" sz="1600">
                        <a:effectLst/>
                        <a:latin typeface="+mj-lt"/>
                        <a:ea typeface="Times New Roman"/>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b="1" kern="1200">
                          <a:solidFill>
                            <a:srgbClr val="0070C0"/>
                          </a:solidFill>
                          <a:effectLst/>
                          <a:latin typeface="+mj-lt"/>
                          <a:ea typeface="Times New Roman"/>
                        </a:rPr>
                        <a:t>0.260***</a:t>
                      </a:r>
                      <a:endParaRPr lang="en-US" sz="1600">
                        <a:effectLst/>
                        <a:latin typeface="+mj-lt"/>
                        <a:ea typeface="Times New Roman"/>
                      </a:endParaRPr>
                    </a:p>
                    <a:p>
                      <a:pPr marL="0" marR="0" algn="ctr" eaLnBrk="0" fontAlgn="base" hangingPunct="0">
                        <a:spcBef>
                          <a:spcPts val="335"/>
                        </a:spcBef>
                        <a:spcAft>
                          <a:spcPts val="0"/>
                        </a:spcAft>
                      </a:pPr>
                      <a:r>
                        <a:rPr lang="en-US" sz="1600" b="1" kern="1200">
                          <a:solidFill>
                            <a:srgbClr val="0070C0"/>
                          </a:solidFill>
                          <a:effectLst/>
                          <a:latin typeface="+mj-lt"/>
                          <a:ea typeface="Times New Roman"/>
                        </a:rPr>
                        <a:t>(2.31)</a:t>
                      </a:r>
                      <a:endParaRPr lang="en-US" sz="1600">
                        <a:effectLst/>
                        <a:latin typeface="+mj-lt"/>
                        <a:ea typeface="Times New Roman"/>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563516">
                <a:tc>
                  <a:txBody>
                    <a:bodyPr/>
                    <a:lstStyle/>
                    <a:p>
                      <a:pPr marL="0" marR="0" eaLnBrk="0" fontAlgn="base" hangingPunct="0">
                        <a:spcBef>
                          <a:spcPts val="385"/>
                        </a:spcBef>
                        <a:spcAft>
                          <a:spcPts val="0"/>
                        </a:spcAft>
                      </a:pPr>
                      <a:r>
                        <a:rPr lang="en-US" sz="1600" b="1" kern="1200" dirty="0">
                          <a:solidFill>
                            <a:srgbClr val="FF0000"/>
                          </a:solidFill>
                          <a:effectLst/>
                          <a:latin typeface="+mj-lt"/>
                          <a:ea typeface="Times New Roman"/>
                        </a:rPr>
                        <a:t>Transitory Shock x Family Firms</a:t>
                      </a:r>
                      <a:endParaRPr lang="en-US" sz="1600" dirty="0">
                        <a:effectLst/>
                        <a:latin typeface="+mj-lt"/>
                        <a:ea typeface="Times New Roman"/>
                      </a:endParaRPr>
                    </a:p>
                  </a:txBody>
                  <a:tcPr marL="68580" marR="68580" marT="0" marB="0">
                    <a:lnL cap="flat">
                      <a:noFill/>
                    </a:lnL>
                    <a:lnR>
                      <a:noFill/>
                    </a:lnR>
                    <a:lnT>
                      <a:noFill/>
                    </a:lnT>
                    <a:lnB>
                      <a:noFill/>
                    </a:lnB>
                    <a:lnTlToBr>
                      <a:noFill/>
                    </a:lnTlToBr>
                    <a:lnBlToTr>
                      <a:noFill/>
                    </a:lnBlToTr>
                    <a:noFill/>
                  </a:tcPr>
                </a:tc>
                <a:tc>
                  <a:txBody>
                    <a:bodyPr/>
                    <a:lstStyle/>
                    <a:p>
                      <a:pPr marL="0" marR="0">
                        <a:lnSpc>
                          <a:spcPct val="115000"/>
                        </a:lnSpc>
                        <a:spcBef>
                          <a:spcPts val="0"/>
                        </a:spcBef>
                        <a:spcAft>
                          <a:spcPts val="0"/>
                        </a:spcAft>
                      </a:pPr>
                      <a:r>
                        <a:rPr lang="en-US" sz="1600" b="1">
                          <a:solidFill>
                            <a:srgbClr val="FF0000"/>
                          </a:solidFill>
                          <a:effectLst/>
                          <a:latin typeface="+mj-lt"/>
                          <a:ea typeface="Calibri"/>
                          <a:cs typeface="Times New Roman"/>
                        </a:rPr>
                        <a:t> </a:t>
                      </a:r>
                      <a:endParaRPr lang="en-US" sz="1600">
                        <a:effectLst/>
                        <a:latin typeface="+mj-lt"/>
                        <a:ea typeface="Calibri"/>
                        <a:cs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b="1" kern="1200" dirty="0">
                          <a:solidFill>
                            <a:srgbClr val="FF0000"/>
                          </a:solidFill>
                          <a:effectLst/>
                          <a:latin typeface="+mj-lt"/>
                          <a:ea typeface="Times New Roman"/>
                        </a:rPr>
                        <a:t>-0.318***</a:t>
                      </a:r>
                      <a:endParaRPr lang="en-US" sz="1600" dirty="0">
                        <a:effectLst/>
                        <a:latin typeface="+mj-lt"/>
                        <a:ea typeface="Times New Roman"/>
                      </a:endParaRPr>
                    </a:p>
                    <a:p>
                      <a:pPr marL="0" marR="0" algn="ctr" eaLnBrk="0" fontAlgn="base" hangingPunct="0">
                        <a:spcBef>
                          <a:spcPts val="335"/>
                        </a:spcBef>
                        <a:spcAft>
                          <a:spcPts val="0"/>
                        </a:spcAft>
                      </a:pPr>
                      <a:r>
                        <a:rPr lang="en-US" sz="1600" b="1" kern="1200" dirty="0">
                          <a:solidFill>
                            <a:srgbClr val="FF0000"/>
                          </a:solidFill>
                          <a:effectLst/>
                          <a:latin typeface="+mj-lt"/>
                          <a:ea typeface="Times New Roman"/>
                        </a:rPr>
                        <a:t>(-2.81)</a:t>
                      </a:r>
                      <a:endParaRPr lang="en-US" sz="1600" dirty="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b="1" kern="1200" dirty="0">
                          <a:solidFill>
                            <a:srgbClr val="FF0000"/>
                          </a:solidFill>
                          <a:effectLst/>
                          <a:latin typeface="+mj-lt"/>
                          <a:ea typeface="Times New Roman"/>
                        </a:rPr>
                        <a:t>-0.302***</a:t>
                      </a:r>
                      <a:endParaRPr lang="en-US" sz="1600" dirty="0">
                        <a:effectLst/>
                        <a:latin typeface="+mj-lt"/>
                        <a:ea typeface="Times New Roman"/>
                      </a:endParaRPr>
                    </a:p>
                    <a:p>
                      <a:pPr marL="0" marR="0" algn="ctr" eaLnBrk="0" fontAlgn="base" hangingPunct="0">
                        <a:spcBef>
                          <a:spcPts val="335"/>
                        </a:spcBef>
                        <a:spcAft>
                          <a:spcPts val="0"/>
                        </a:spcAft>
                      </a:pPr>
                      <a:r>
                        <a:rPr lang="en-US" sz="1600" b="1" kern="1200" dirty="0">
                          <a:solidFill>
                            <a:srgbClr val="FF0000"/>
                          </a:solidFill>
                          <a:effectLst/>
                          <a:latin typeface="+mj-lt"/>
                          <a:ea typeface="Times New Roman"/>
                        </a:rPr>
                        <a:t>(-2.72)</a:t>
                      </a:r>
                      <a:endParaRPr lang="en-US" sz="1600" dirty="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b="1" kern="1200">
                          <a:solidFill>
                            <a:srgbClr val="FF0000"/>
                          </a:solidFill>
                          <a:effectLst/>
                          <a:latin typeface="+mj-lt"/>
                          <a:ea typeface="Times New Roman"/>
                        </a:rPr>
                        <a:t>-0.211**</a:t>
                      </a:r>
                      <a:endParaRPr lang="en-US" sz="1600">
                        <a:effectLst/>
                        <a:latin typeface="+mj-lt"/>
                        <a:ea typeface="Times New Roman"/>
                      </a:endParaRPr>
                    </a:p>
                    <a:p>
                      <a:pPr marL="0" marR="0" algn="ctr" eaLnBrk="0" fontAlgn="base" hangingPunct="0">
                        <a:spcBef>
                          <a:spcPts val="335"/>
                        </a:spcBef>
                        <a:spcAft>
                          <a:spcPts val="0"/>
                        </a:spcAft>
                      </a:pPr>
                      <a:r>
                        <a:rPr lang="en-US" sz="1600" b="1" kern="1200">
                          <a:solidFill>
                            <a:srgbClr val="FF0000"/>
                          </a:solidFill>
                          <a:effectLst/>
                          <a:latin typeface="+mj-lt"/>
                          <a:ea typeface="Times New Roman"/>
                        </a:rPr>
                        <a:t>(-2.35)</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r>
              <a:tr h="657791">
                <a:tc>
                  <a:txBody>
                    <a:bodyPr/>
                    <a:lstStyle/>
                    <a:p>
                      <a:pPr marL="0" marR="0" eaLnBrk="0" fontAlgn="base" hangingPunct="0">
                        <a:spcBef>
                          <a:spcPts val="385"/>
                        </a:spcBef>
                        <a:spcAft>
                          <a:spcPts val="0"/>
                        </a:spcAft>
                      </a:pPr>
                      <a:r>
                        <a:rPr lang="en-US" sz="1600" kern="1200">
                          <a:effectLst/>
                          <a:latin typeface="+mj-lt"/>
                          <a:ea typeface="Times New Roman"/>
                        </a:rPr>
                        <a:t>Transitory Shock x Unemployment Security</a:t>
                      </a:r>
                      <a:endParaRPr lang="en-US" sz="1600">
                        <a:effectLst/>
                        <a:latin typeface="+mj-lt"/>
                        <a:ea typeface="Times New Roman"/>
                      </a:endParaRPr>
                    </a:p>
                  </a:txBody>
                  <a:tcPr marL="68580" marR="68580" marT="0" marB="0">
                    <a:lnL cap="flat">
                      <a:noFill/>
                    </a:lnL>
                    <a:lnR>
                      <a:noFill/>
                    </a:lnR>
                    <a:lnT>
                      <a:noFill/>
                    </a:lnT>
                    <a:lnB>
                      <a:noFill/>
                    </a:lnB>
                    <a:lnTlToBr>
                      <a:noFill/>
                    </a:lnTlToBr>
                    <a:lnBlToTr>
                      <a:noFill/>
                    </a:lnBlToTr>
                    <a:noFill/>
                  </a:tcPr>
                </a:tc>
                <a:tc>
                  <a:txBody>
                    <a:bodyPr/>
                    <a:lstStyle/>
                    <a:p>
                      <a:pPr marL="0" marR="0">
                        <a:lnSpc>
                          <a:spcPct val="115000"/>
                        </a:lnSpc>
                        <a:spcBef>
                          <a:spcPts val="0"/>
                        </a:spcBef>
                        <a:spcAft>
                          <a:spcPts val="0"/>
                        </a:spcAft>
                      </a:pPr>
                      <a:r>
                        <a:rPr lang="en-US" sz="1600">
                          <a:effectLst/>
                          <a:latin typeface="+mj-lt"/>
                          <a:ea typeface="Calibri"/>
                          <a:cs typeface="Times New Roman"/>
                        </a:rPr>
                        <a:t> </a:t>
                      </a:r>
                    </a:p>
                  </a:txBody>
                  <a:tcPr marL="68580" marR="68580" marT="0" marB="0">
                    <a:lnL>
                      <a:noFill/>
                    </a:lnL>
                    <a:lnR>
                      <a:noFill/>
                    </a:lnR>
                    <a:lnT>
                      <a:noFill/>
                    </a:lnT>
                    <a:lnB>
                      <a:noFill/>
                    </a:lnB>
                    <a:lnTlToBr>
                      <a:noFill/>
                    </a:lnTlToBr>
                    <a:lnBlToTr>
                      <a:noFill/>
                    </a:lnBlToTr>
                    <a:noFill/>
                  </a:tcPr>
                </a:tc>
                <a:tc>
                  <a:txBody>
                    <a:bodyPr/>
                    <a:lstStyle/>
                    <a:p>
                      <a:pPr marL="0" marR="0">
                        <a:lnSpc>
                          <a:spcPct val="115000"/>
                        </a:lnSpc>
                        <a:spcBef>
                          <a:spcPts val="0"/>
                        </a:spcBef>
                        <a:spcAft>
                          <a:spcPts val="0"/>
                        </a:spcAft>
                      </a:pPr>
                      <a:r>
                        <a:rPr lang="en-US" sz="1600">
                          <a:effectLst/>
                          <a:latin typeface="+mj-lt"/>
                          <a:ea typeface="Calibri"/>
                          <a:cs typeface="Times New Roman"/>
                        </a:rPr>
                        <a:t> </a:t>
                      </a: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dirty="0">
                          <a:effectLst/>
                          <a:latin typeface="+mj-lt"/>
                          <a:ea typeface="Times New Roman"/>
                        </a:rPr>
                        <a:t>0.0309</a:t>
                      </a:r>
                      <a:endParaRPr lang="en-US" sz="1600" dirty="0">
                        <a:effectLst/>
                        <a:latin typeface="+mj-lt"/>
                        <a:ea typeface="Times New Roman"/>
                      </a:endParaRPr>
                    </a:p>
                    <a:p>
                      <a:pPr marL="0" marR="0" algn="ctr" eaLnBrk="0" fontAlgn="base" hangingPunct="0">
                        <a:spcBef>
                          <a:spcPts val="335"/>
                        </a:spcBef>
                        <a:spcAft>
                          <a:spcPts val="0"/>
                        </a:spcAft>
                      </a:pPr>
                      <a:r>
                        <a:rPr lang="en-US" sz="1600" kern="1200" dirty="0">
                          <a:effectLst/>
                          <a:latin typeface="+mj-lt"/>
                          <a:ea typeface="Times New Roman"/>
                        </a:rPr>
                        <a:t>(1.59)</a:t>
                      </a:r>
                      <a:endParaRPr lang="en-US" sz="1600" dirty="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0.0284</a:t>
                      </a:r>
                      <a:endParaRPr lang="en-US" sz="1600">
                        <a:effectLst/>
                        <a:latin typeface="+mj-lt"/>
                        <a:ea typeface="Times New Roman"/>
                      </a:endParaRPr>
                    </a:p>
                    <a:p>
                      <a:pPr marL="0" marR="0" algn="ctr" eaLnBrk="0" fontAlgn="base" hangingPunct="0">
                        <a:spcBef>
                          <a:spcPts val="335"/>
                        </a:spcBef>
                        <a:spcAft>
                          <a:spcPts val="0"/>
                        </a:spcAft>
                      </a:pPr>
                      <a:r>
                        <a:rPr lang="en-US" sz="1600" kern="1200">
                          <a:effectLst/>
                          <a:latin typeface="+mj-lt"/>
                          <a:ea typeface="Times New Roman"/>
                        </a:rPr>
                        <a:t>(1.50)</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r>
              <a:tr h="784023">
                <a:tc>
                  <a:txBody>
                    <a:bodyPr/>
                    <a:lstStyle/>
                    <a:p>
                      <a:pPr marL="0" marR="0" eaLnBrk="0" fontAlgn="base" hangingPunct="0">
                        <a:spcBef>
                          <a:spcPts val="385"/>
                        </a:spcBef>
                        <a:spcAft>
                          <a:spcPts val="0"/>
                        </a:spcAft>
                      </a:pPr>
                      <a:r>
                        <a:rPr lang="en-US" sz="1600" b="1" kern="1200">
                          <a:solidFill>
                            <a:srgbClr val="FF0000"/>
                          </a:solidFill>
                          <a:effectLst/>
                          <a:latin typeface="+mj-lt"/>
                          <a:ea typeface="Times New Roman"/>
                        </a:rPr>
                        <a:t>Transitory Shock x Family Firms x Unemployment Security</a:t>
                      </a:r>
                      <a:endParaRPr lang="en-US" sz="1600">
                        <a:effectLst/>
                        <a:latin typeface="+mj-lt"/>
                        <a:ea typeface="Times New Roman"/>
                      </a:endParaRPr>
                    </a:p>
                  </a:txBody>
                  <a:tcPr marL="68580" marR="68580" marT="0" marB="0">
                    <a:lnL cap="flat">
                      <a:noFill/>
                    </a:lnL>
                    <a:lnR>
                      <a:noFill/>
                    </a:lnR>
                    <a:lnT>
                      <a:noFill/>
                    </a:lnT>
                    <a:lnB>
                      <a:noFill/>
                    </a:lnB>
                    <a:lnTlToBr>
                      <a:noFill/>
                    </a:lnTlToBr>
                    <a:lnBlToTr>
                      <a:noFill/>
                    </a:lnBlToTr>
                    <a:noFill/>
                  </a:tcPr>
                </a:tc>
                <a:tc>
                  <a:txBody>
                    <a:bodyPr/>
                    <a:lstStyle/>
                    <a:p>
                      <a:pPr marL="0" marR="0">
                        <a:lnSpc>
                          <a:spcPct val="115000"/>
                        </a:lnSpc>
                        <a:spcBef>
                          <a:spcPts val="0"/>
                        </a:spcBef>
                        <a:spcAft>
                          <a:spcPts val="0"/>
                        </a:spcAft>
                      </a:pPr>
                      <a:r>
                        <a:rPr lang="en-US" sz="1600" b="1">
                          <a:solidFill>
                            <a:srgbClr val="FF0000"/>
                          </a:solidFill>
                          <a:effectLst/>
                          <a:latin typeface="+mj-lt"/>
                          <a:ea typeface="Calibri"/>
                          <a:cs typeface="Times New Roman"/>
                        </a:rPr>
                        <a:t> </a:t>
                      </a:r>
                      <a:endParaRPr lang="en-US" sz="1600">
                        <a:effectLst/>
                        <a:latin typeface="+mj-lt"/>
                        <a:ea typeface="Calibri"/>
                        <a:cs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nSpc>
                          <a:spcPct val="115000"/>
                        </a:lnSpc>
                        <a:spcBef>
                          <a:spcPts val="0"/>
                        </a:spcBef>
                        <a:spcAft>
                          <a:spcPts val="0"/>
                        </a:spcAft>
                      </a:pPr>
                      <a:r>
                        <a:rPr lang="en-US" sz="1600" b="1">
                          <a:solidFill>
                            <a:srgbClr val="FF0000"/>
                          </a:solidFill>
                          <a:effectLst/>
                          <a:latin typeface="+mj-lt"/>
                          <a:ea typeface="Calibri"/>
                          <a:cs typeface="Times New Roman"/>
                        </a:rPr>
                        <a:t> </a:t>
                      </a:r>
                      <a:endParaRPr lang="en-US" sz="1600">
                        <a:effectLst/>
                        <a:latin typeface="+mj-lt"/>
                        <a:ea typeface="Calibri"/>
                        <a:cs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b="1" kern="1200" dirty="0" smtClean="0">
                          <a:solidFill>
                            <a:srgbClr val="FF0000"/>
                          </a:solidFill>
                          <a:effectLst/>
                          <a:latin typeface="+mj-lt"/>
                          <a:ea typeface="Times New Roman"/>
                        </a:rPr>
                        <a:t>0.0944*</a:t>
                      </a:r>
                      <a:endParaRPr lang="en-US" sz="1600" dirty="0">
                        <a:effectLst/>
                        <a:latin typeface="+mj-lt"/>
                        <a:ea typeface="Times New Roman"/>
                      </a:endParaRPr>
                    </a:p>
                    <a:p>
                      <a:pPr marL="0" marR="0" algn="ctr" eaLnBrk="0" fontAlgn="base" hangingPunct="0">
                        <a:spcBef>
                          <a:spcPts val="335"/>
                        </a:spcBef>
                        <a:spcAft>
                          <a:spcPts val="0"/>
                        </a:spcAft>
                      </a:pPr>
                      <a:r>
                        <a:rPr lang="en-US" sz="1600" b="1" kern="1200" dirty="0" smtClean="0">
                          <a:solidFill>
                            <a:srgbClr val="FF0000"/>
                          </a:solidFill>
                          <a:effectLst/>
                          <a:latin typeface="+mj-lt"/>
                          <a:ea typeface="Times New Roman"/>
                        </a:rPr>
                        <a:t>(1.70</a:t>
                      </a:r>
                      <a:r>
                        <a:rPr lang="en-US" sz="1600" b="1" kern="1200" dirty="0">
                          <a:solidFill>
                            <a:srgbClr val="FF0000"/>
                          </a:solidFill>
                          <a:effectLst/>
                          <a:latin typeface="+mj-lt"/>
                          <a:ea typeface="Times New Roman"/>
                        </a:rPr>
                        <a:t>)</a:t>
                      </a:r>
                      <a:endParaRPr lang="en-US" sz="1600" dirty="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b="1" kern="1200" dirty="0" smtClean="0">
                          <a:solidFill>
                            <a:srgbClr val="FF0000"/>
                          </a:solidFill>
                          <a:effectLst/>
                          <a:latin typeface="+mj-lt"/>
                          <a:ea typeface="Times New Roman"/>
                        </a:rPr>
                        <a:t>0.0837</a:t>
                      </a:r>
                      <a:endParaRPr lang="en-US" sz="1600" dirty="0">
                        <a:effectLst/>
                        <a:latin typeface="+mj-lt"/>
                        <a:ea typeface="Times New Roman"/>
                      </a:endParaRPr>
                    </a:p>
                    <a:p>
                      <a:pPr marL="0" marR="0" algn="ctr" eaLnBrk="0" fontAlgn="base" hangingPunct="0">
                        <a:spcBef>
                          <a:spcPts val="335"/>
                        </a:spcBef>
                        <a:spcAft>
                          <a:spcPts val="0"/>
                        </a:spcAft>
                      </a:pPr>
                      <a:r>
                        <a:rPr lang="en-US" sz="1600" b="1" kern="1200" dirty="0" smtClean="0">
                          <a:solidFill>
                            <a:srgbClr val="FF0000"/>
                          </a:solidFill>
                          <a:effectLst/>
                          <a:latin typeface="+mj-lt"/>
                          <a:ea typeface="Times New Roman"/>
                        </a:rPr>
                        <a:t>(1.51)</a:t>
                      </a:r>
                      <a:endParaRPr lang="en-US" sz="1600" dirty="0">
                        <a:effectLst/>
                        <a:latin typeface="+mj-lt"/>
                        <a:ea typeface="Times New Roman"/>
                      </a:endParaRPr>
                    </a:p>
                  </a:txBody>
                  <a:tcPr marL="68580" marR="68580" marT="0" marB="0">
                    <a:lnL>
                      <a:noFill/>
                    </a:lnL>
                    <a:lnR>
                      <a:noFill/>
                    </a:lnR>
                    <a:lnT>
                      <a:noFill/>
                    </a:lnT>
                    <a:lnB>
                      <a:noFill/>
                    </a:lnB>
                    <a:lnTlToBr>
                      <a:noFill/>
                    </a:lnTlToBr>
                    <a:lnBlToTr>
                      <a:noFill/>
                    </a:lnBlToTr>
                    <a:noFill/>
                  </a:tcPr>
                </a:tc>
              </a:tr>
              <a:tr h="391286">
                <a:tc>
                  <a:txBody>
                    <a:bodyPr/>
                    <a:lstStyle/>
                    <a:p>
                      <a:pPr marL="0" marR="0" eaLnBrk="0" fontAlgn="base" hangingPunct="0">
                        <a:spcBef>
                          <a:spcPts val="385"/>
                        </a:spcBef>
                        <a:spcAft>
                          <a:spcPts val="0"/>
                        </a:spcAft>
                      </a:pPr>
                      <a:r>
                        <a:rPr lang="en-US" sz="1600" kern="1200">
                          <a:effectLst/>
                          <a:latin typeface="+mj-lt"/>
                          <a:ea typeface="Times New Roman"/>
                        </a:rPr>
                        <a:t>Firm Control Variables</a:t>
                      </a:r>
                      <a:endParaRPr lang="en-US" sz="1600">
                        <a:effectLst/>
                        <a:latin typeface="+mj-lt"/>
                        <a:ea typeface="Times New Roman"/>
                      </a:endParaRPr>
                    </a:p>
                  </a:txBody>
                  <a:tcPr marL="68580" marR="68580" marT="0" marB="0">
                    <a:lnL cap="flat">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Yes</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Yes</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Yes</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dirty="0">
                          <a:effectLst/>
                          <a:latin typeface="+mj-lt"/>
                          <a:ea typeface="Times New Roman"/>
                        </a:rPr>
                        <a:t>No</a:t>
                      </a:r>
                      <a:endParaRPr lang="en-US" sz="1600" dirty="0">
                        <a:effectLst/>
                        <a:latin typeface="+mj-lt"/>
                        <a:ea typeface="Times New Roman"/>
                      </a:endParaRPr>
                    </a:p>
                  </a:txBody>
                  <a:tcPr marL="68580" marR="68580" marT="0" marB="0">
                    <a:lnL>
                      <a:noFill/>
                    </a:lnL>
                    <a:lnR>
                      <a:noFill/>
                    </a:lnR>
                    <a:lnT>
                      <a:noFill/>
                    </a:lnT>
                    <a:lnB>
                      <a:noFill/>
                    </a:lnB>
                    <a:lnTlToBr>
                      <a:noFill/>
                    </a:lnTlToBr>
                    <a:lnBlToTr>
                      <a:noFill/>
                    </a:lnBlToTr>
                    <a:noFill/>
                  </a:tcPr>
                </a:tc>
              </a:tr>
              <a:tr h="380827">
                <a:tc>
                  <a:txBody>
                    <a:bodyPr/>
                    <a:lstStyle/>
                    <a:p>
                      <a:pPr marL="0" marR="0" eaLnBrk="0" fontAlgn="base" hangingPunct="0">
                        <a:spcBef>
                          <a:spcPts val="385"/>
                        </a:spcBef>
                        <a:spcAft>
                          <a:spcPts val="0"/>
                        </a:spcAft>
                      </a:pPr>
                      <a:r>
                        <a:rPr lang="en-US" sz="1600" kern="1200">
                          <a:effectLst/>
                          <a:latin typeface="+mj-lt"/>
                          <a:ea typeface="Times New Roman"/>
                        </a:rPr>
                        <a:t>Fixed Effects</a:t>
                      </a:r>
                      <a:endParaRPr lang="en-US" sz="1600">
                        <a:effectLst/>
                        <a:latin typeface="+mj-lt"/>
                        <a:ea typeface="Times New Roman"/>
                      </a:endParaRPr>
                    </a:p>
                  </a:txBody>
                  <a:tcPr marL="68580" marR="68580" marT="0" marB="0">
                    <a:lnL cap="flat">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Industry</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Industry</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Industry</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dirty="0">
                          <a:effectLst/>
                          <a:latin typeface="+mj-lt"/>
                          <a:ea typeface="Times New Roman"/>
                        </a:rPr>
                        <a:t>Firm</a:t>
                      </a:r>
                      <a:endParaRPr lang="en-US" sz="1600" dirty="0">
                        <a:effectLst/>
                        <a:latin typeface="+mj-lt"/>
                        <a:ea typeface="Times New Roman"/>
                      </a:endParaRPr>
                    </a:p>
                  </a:txBody>
                  <a:tcPr marL="68580" marR="68580" marT="0" marB="0">
                    <a:lnL>
                      <a:noFill/>
                    </a:lnL>
                    <a:lnR>
                      <a:noFill/>
                    </a:lnR>
                    <a:lnT>
                      <a:noFill/>
                    </a:lnT>
                    <a:lnB>
                      <a:noFill/>
                    </a:lnB>
                    <a:lnTlToBr>
                      <a:noFill/>
                    </a:lnTlToBr>
                    <a:lnBlToTr>
                      <a:noFill/>
                    </a:lnBlToTr>
                    <a:noFill/>
                  </a:tcPr>
                </a:tc>
              </a:tr>
              <a:tr h="380827">
                <a:tc>
                  <a:txBody>
                    <a:bodyPr/>
                    <a:lstStyle/>
                    <a:p>
                      <a:pPr marL="0" marR="0" eaLnBrk="0" fontAlgn="base" hangingPunct="0">
                        <a:spcBef>
                          <a:spcPts val="385"/>
                        </a:spcBef>
                        <a:spcAft>
                          <a:spcPts val="0"/>
                        </a:spcAft>
                      </a:pPr>
                      <a:r>
                        <a:rPr lang="en-US" sz="1600" kern="1200">
                          <a:effectLst/>
                          <a:latin typeface="+mj-lt"/>
                          <a:ea typeface="Times New Roman"/>
                        </a:rPr>
                        <a:t>Year Dummies</a:t>
                      </a:r>
                      <a:endParaRPr lang="en-US" sz="1600">
                        <a:effectLst/>
                        <a:latin typeface="+mj-lt"/>
                        <a:ea typeface="Times New Roman"/>
                      </a:endParaRPr>
                    </a:p>
                  </a:txBody>
                  <a:tcPr marL="68580" marR="68580" marT="0" marB="0">
                    <a:lnL cap="flat">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Yes</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Yes</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Yes</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dirty="0">
                          <a:effectLst/>
                          <a:latin typeface="+mj-lt"/>
                          <a:ea typeface="Times New Roman"/>
                        </a:rPr>
                        <a:t>Yes</a:t>
                      </a:r>
                      <a:endParaRPr lang="en-US" sz="1600" dirty="0">
                        <a:effectLst/>
                        <a:latin typeface="+mj-lt"/>
                        <a:ea typeface="Times New Roman"/>
                      </a:endParaRPr>
                    </a:p>
                  </a:txBody>
                  <a:tcPr marL="68580" marR="68580" marT="0" marB="0">
                    <a:lnL>
                      <a:noFill/>
                    </a:lnL>
                    <a:lnR>
                      <a:noFill/>
                    </a:lnR>
                    <a:lnT>
                      <a:noFill/>
                    </a:lnT>
                    <a:lnB>
                      <a:noFill/>
                    </a:lnB>
                    <a:lnTlToBr>
                      <a:noFill/>
                    </a:lnTlToBr>
                    <a:lnBlToTr>
                      <a:noFill/>
                    </a:lnBlToTr>
                    <a:noFill/>
                  </a:tcPr>
                </a:tc>
              </a:tr>
              <a:tr h="436363">
                <a:tc>
                  <a:txBody>
                    <a:bodyPr/>
                    <a:lstStyle/>
                    <a:p>
                      <a:pPr marL="0" marR="0" eaLnBrk="0" fontAlgn="base" hangingPunct="0">
                        <a:spcBef>
                          <a:spcPts val="385"/>
                        </a:spcBef>
                        <a:spcAft>
                          <a:spcPts val="0"/>
                        </a:spcAft>
                      </a:pPr>
                      <a:r>
                        <a:rPr lang="en-US" sz="1600" kern="1200">
                          <a:solidFill>
                            <a:srgbClr val="000000"/>
                          </a:solidFill>
                          <a:effectLst/>
                          <a:latin typeface="+mj-lt"/>
                          <a:ea typeface="Times New Roman"/>
                        </a:rPr>
                        <a:t>R</a:t>
                      </a:r>
                      <a:r>
                        <a:rPr lang="en-US" sz="1600" kern="1200" baseline="30000">
                          <a:solidFill>
                            <a:srgbClr val="000000"/>
                          </a:solidFill>
                          <a:effectLst/>
                          <a:latin typeface="+mj-lt"/>
                          <a:ea typeface="Times New Roman"/>
                        </a:rPr>
                        <a:t>2</a:t>
                      </a:r>
                      <a:endParaRPr lang="en-US" sz="1600">
                        <a:effectLst/>
                        <a:latin typeface="+mj-lt"/>
                        <a:ea typeface="Times New Roman"/>
                      </a:endParaRPr>
                    </a:p>
                  </a:txBody>
                  <a:tcPr marL="68580" marR="68580" marT="0" marB="0">
                    <a:lnL cap="flat">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eaLnBrk="0" fontAlgn="base" hangingPunct="0">
                        <a:spcBef>
                          <a:spcPts val="335"/>
                        </a:spcBef>
                        <a:spcAft>
                          <a:spcPts val="0"/>
                        </a:spcAft>
                      </a:pPr>
                      <a:r>
                        <a:rPr lang="en-US" sz="1600" kern="1200">
                          <a:solidFill>
                            <a:srgbClr val="000000"/>
                          </a:solidFill>
                          <a:effectLst/>
                          <a:latin typeface="+mj-lt"/>
                          <a:ea typeface="Times New Roman"/>
                        </a:rPr>
                        <a:t>0.19</a:t>
                      </a:r>
                      <a:endParaRPr lang="en-US" sz="1600">
                        <a:effectLst/>
                        <a:latin typeface="+mj-lt"/>
                        <a:ea typeface="Times New Roman"/>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eaLnBrk="0" fontAlgn="base" hangingPunct="0">
                        <a:spcBef>
                          <a:spcPts val="335"/>
                        </a:spcBef>
                        <a:spcAft>
                          <a:spcPts val="0"/>
                        </a:spcAft>
                      </a:pPr>
                      <a:r>
                        <a:rPr lang="en-US" sz="1600" kern="1200">
                          <a:solidFill>
                            <a:srgbClr val="000000"/>
                          </a:solidFill>
                          <a:effectLst/>
                          <a:latin typeface="+mj-lt"/>
                          <a:ea typeface="Times New Roman"/>
                        </a:rPr>
                        <a:t>0.21</a:t>
                      </a:r>
                      <a:endParaRPr lang="en-US" sz="1600">
                        <a:effectLst/>
                        <a:latin typeface="+mj-lt"/>
                        <a:ea typeface="Times New Roman"/>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eaLnBrk="0" fontAlgn="base" hangingPunct="0">
                        <a:spcBef>
                          <a:spcPts val="335"/>
                        </a:spcBef>
                        <a:spcAft>
                          <a:spcPts val="0"/>
                        </a:spcAft>
                      </a:pPr>
                      <a:r>
                        <a:rPr lang="en-US" sz="1600" kern="1200">
                          <a:solidFill>
                            <a:srgbClr val="000000"/>
                          </a:solidFill>
                          <a:effectLst/>
                          <a:latin typeface="+mj-lt"/>
                          <a:ea typeface="Times New Roman"/>
                        </a:rPr>
                        <a:t>0.30</a:t>
                      </a:r>
                      <a:endParaRPr lang="en-US" sz="1600">
                        <a:effectLst/>
                        <a:latin typeface="+mj-lt"/>
                        <a:ea typeface="Times New Roman"/>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eaLnBrk="0" fontAlgn="base" hangingPunct="0">
                        <a:spcBef>
                          <a:spcPts val="335"/>
                        </a:spcBef>
                        <a:spcAft>
                          <a:spcPts val="0"/>
                        </a:spcAft>
                      </a:pPr>
                      <a:r>
                        <a:rPr lang="en-US" sz="1600" kern="1200" dirty="0">
                          <a:solidFill>
                            <a:srgbClr val="000000"/>
                          </a:solidFill>
                          <a:effectLst/>
                          <a:latin typeface="+mj-lt"/>
                          <a:ea typeface="Times New Roman"/>
                        </a:rPr>
                        <a:t>0.31</a:t>
                      </a:r>
                      <a:endParaRPr lang="en-US" sz="1600" dirty="0">
                        <a:effectLst/>
                        <a:latin typeface="+mj-lt"/>
                        <a:ea typeface="Times New Roman"/>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8415334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457200"/>
            <a:ext cx="8229600" cy="955675"/>
          </a:xfrm>
        </p:spPr>
        <p:txBody>
          <a:bodyPr/>
          <a:lstStyle/>
          <a:p>
            <a:pPr eaLnBrk="1" hangingPunct="1"/>
            <a:r>
              <a:rPr lang="de-CH" sz="3800" b="1" dirty="0" smtClean="0"/>
              <a:t>Motivation: </a:t>
            </a:r>
            <a:r>
              <a:rPr lang="de-CH" sz="3800" b="1" dirty="0" err="1" smtClean="0"/>
              <a:t>insurance</a:t>
            </a:r>
            <a:r>
              <a:rPr lang="de-CH" sz="3800" b="1" dirty="0" smtClean="0"/>
              <a:t> </a:t>
            </a:r>
            <a:r>
              <a:rPr lang="de-CH" sz="3800" b="1" dirty="0" err="1" smtClean="0"/>
              <a:t>within</a:t>
            </a:r>
            <a:r>
              <a:rPr lang="de-CH" sz="3800" b="1" dirty="0" smtClean="0"/>
              <a:t> </a:t>
            </a:r>
            <a:r>
              <a:rPr lang="de-CH" sz="3800" b="1" dirty="0" err="1" smtClean="0"/>
              <a:t>firms</a:t>
            </a:r>
            <a:endParaRPr lang="de-CH" sz="3800" b="1" dirty="0" smtClean="0"/>
          </a:p>
        </p:txBody>
      </p:sp>
      <p:sp>
        <p:nvSpPr>
          <p:cNvPr id="8195" name="Rectangle 3"/>
          <p:cNvSpPr>
            <a:spLocks noGrp="1" noChangeArrowheads="1"/>
          </p:cNvSpPr>
          <p:nvPr>
            <p:ph type="body" idx="1"/>
          </p:nvPr>
        </p:nvSpPr>
        <p:spPr>
          <a:xfrm>
            <a:off x="395536" y="1700213"/>
            <a:ext cx="8497639" cy="4608512"/>
          </a:xfrm>
        </p:spPr>
        <p:txBody>
          <a:bodyPr/>
          <a:lstStyle/>
          <a:p>
            <a:pPr>
              <a:defRPr/>
            </a:pPr>
            <a:r>
              <a:rPr lang="en-US" sz="2000" dirty="0"/>
              <a:t>The idea that </a:t>
            </a:r>
            <a:r>
              <a:rPr lang="en-US" sz="2000" dirty="0" smtClean="0">
                <a:solidFill>
                  <a:schemeClr val="bg2">
                    <a:lumMod val="60000"/>
                    <a:lumOff val="40000"/>
                  </a:schemeClr>
                </a:solidFill>
              </a:rPr>
              <a:t>firms provide insurance to workers </a:t>
            </a:r>
            <a:r>
              <a:rPr lang="en-US" sz="2000" dirty="0" smtClean="0"/>
              <a:t>dates at least back </a:t>
            </a:r>
            <a:r>
              <a:rPr lang="en-US" sz="2000" dirty="0"/>
              <a:t>t</a:t>
            </a:r>
            <a:r>
              <a:rPr lang="en-US" sz="2000" dirty="0" smtClean="0"/>
              <a:t>o </a:t>
            </a:r>
            <a:r>
              <a:rPr lang="en-US" sz="2000" dirty="0"/>
              <a:t>Knight (1921</a:t>
            </a:r>
            <a:r>
              <a:rPr lang="en-US" sz="2000" dirty="0" smtClean="0"/>
              <a:t>): “the </a:t>
            </a:r>
            <a:r>
              <a:rPr lang="en-US" sz="2000" dirty="0"/>
              <a:t>system under which the confident and venturesome assume the risk and insure the doubtful and timid by guaranteeing to the latter a specified income in return for an assignment of the actual results </a:t>
            </a:r>
            <a:r>
              <a:rPr lang="en-US" sz="2000" dirty="0" smtClean="0"/>
              <a:t>... </a:t>
            </a:r>
            <a:r>
              <a:rPr lang="en-US" sz="2000" dirty="0"/>
              <a:t>is the enterprise and wage system of </a:t>
            </a:r>
            <a:r>
              <a:rPr lang="en-US" sz="2000" dirty="0" smtClean="0"/>
              <a:t>industry” (269-70)</a:t>
            </a:r>
            <a:endParaRPr lang="de-CH" sz="2000" dirty="0"/>
          </a:p>
          <a:p>
            <a:pPr>
              <a:defRPr/>
            </a:pPr>
            <a:endParaRPr lang="en-US" sz="2000" dirty="0" smtClean="0"/>
          </a:p>
          <a:p>
            <a:pPr>
              <a:defRPr/>
            </a:pPr>
            <a:r>
              <a:rPr lang="en-US" sz="2000" dirty="0" smtClean="0"/>
              <a:t>Formalized </a:t>
            </a:r>
            <a:r>
              <a:rPr lang="en-US" sz="2000" dirty="0"/>
              <a:t>in the </a:t>
            </a:r>
            <a:r>
              <a:rPr lang="en-US" sz="2000" dirty="0" smtClean="0">
                <a:solidFill>
                  <a:schemeClr val="bg2">
                    <a:lumMod val="60000"/>
                    <a:lumOff val="40000"/>
                  </a:schemeClr>
                </a:solidFill>
              </a:rPr>
              <a:t>implicit contract </a:t>
            </a:r>
            <a:r>
              <a:rPr lang="en-US" sz="2000" dirty="0"/>
              <a:t>model of Baily (1974) and Azariadis (1975): </a:t>
            </a:r>
            <a:r>
              <a:rPr lang="en-US" sz="2000" dirty="0">
                <a:solidFill>
                  <a:schemeClr val="bg2">
                    <a:lumMod val="60000"/>
                    <a:lumOff val="40000"/>
                  </a:schemeClr>
                </a:solidFill>
              </a:rPr>
              <a:t>risk-neutral </a:t>
            </a:r>
            <a:r>
              <a:rPr lang="en-US" sz="2000" dirty="0" smtClean="0">
                <a:solidFill>
                  <a:schemeClr val="bg2">
                    <a:lumMod val="60000"/>
                    <a:lumOff val="40000"/>
                  </a:schemeClr>
                </a:solidFill>
              </a:rPr>
              <a:t>entrepreneurs provide </a:t>
            </a:r>
            <a:r>
              <a:rPr lang="en-US" sz="2000" dirty="0">
                <a:solidFill>
                  <a:schemeClr val="bg2">
                    <a:lumMod val="60000"/>
                    <a:lumOff val="40000"/>
                  </a:schemeClr>
                </a:solidFill>
              </a:rPr>
              <a:t>insurance to risk-averse workers and insulate </a:t>
            </a:r>
            <a:r>
              <a:rPr lang="en-US" sz="2000" dirty="0" smtClean="0">
                <a:solidFill>
                  <a:schemeClr val="bg2">
                    <a:lumMod val="60000"/>
                    <a:lumOff val="40000"/>
                  </a:schemeClr>
                </a:solidFill>
              </a:rPr>
              <a:t>their salaries </a:t>
            </a:r>
            <a:r>
              <a:rPr lang="en-US" sz="2000" dirty="0">
                <a:solidFill>
                  <a:schemeClr val="bg2">
                    <a:lumMod val="60000"/>
                    <a:lumOff val="40000"/>
                  </a:schemeClr>
                </a:solidFill>
              </a:rPr>
              <a:t>from adverse shocks to </a:t>
            </a:r>
            <a:r>
              <a:rPr lang="en-US" sz="2000" dirty="0" smtClean="0">
                <a:solidFill>
                  <a:schemeClr val="bg2">
                    <a:lumMod val="60000"/>
                    <a:lumOff val="40000"/>
                  </a:schemeClr>
                </a:solidFill>
              </a:rPr>
              <a:t>production</a:t>
            </a:r>
          </a:p>
          <a:p>
            <a:pPr>
              <a:defRPr/>
            </a:pPr>
            <a:endParaRPr lang="en-US" sz="2000" dirty="0">
              <a:solidFill>
                <a:schemeClr val="bg2">
                  <a:lumMod val="60000"/>
                  <a:lumOff val="40000"/>
                </a:schemeClr>
              </a:solidFill>
            </a:endParaRPr>
          </a:p>
          <a:p>
            <a:pPr>
              <a:defRPr/>
            </a:pPr>
            <a:r>
              <a:rPr lang="en-US" sz="2000" dirty="0" smtClean="0"/>
              <a:t>Entrepreneurs’ ability to provide insurance to workers depends </a:t>
            </a:r>
            <a:r>
              <a:rPr lang="en-US" sz="2000" dirty="0"/>
              <a:t>crucially on </a:t>
            </a:r>
            <a:r>
              <a:rPr lang="en-US" sz="2000" dirty="0" smtClean="0"/>
              <a:t>their superior </a:t>
            </a:r>
            <a:r>
              <a:rPr lang="en-US" sz="2000" dirty="0" smtClean="0">
                <a:solidFill>
                  <a:schemeClr val="accent1">
                    <a:lumMod val="75000"/>
                  </a:schemeClr>
                </a:solidFill>
              </a:rPr>
              <a:t>access to </a:t>
            </a:r>
            <a:r>
              <a:rPr lang="en-US" sz="2000" dirty="0">
                <a:solidFill>
                  <a:schemeClr val="accent1">
                    <a:lumMod val="75000"/>
                  </a:schemeClr>
                </a:solidFill>
              </a:rPr>
              <a:t>financial </a:t>
            </a:r>
            <a:r>
              <a:rPr lang="en-US" sz="2000" dirty="0" smtClean="0">
                <a:solidFill>
                  <a:schemeClr val="accent1">
                    <a:lumMod val="75000"/>
                  </a:schemeClr>
                </a:solidFill>
              </a:rPr>
              <a:t>markets</a:t>
            </a:r>
            <a:r>
              <a:rPr lang="en-US" sz="2000" dirty="0" smtClean="0"/>
              <a:t>: they can </a:t>
            </a:r>
            <a:r>
              <a:rPr lang="en-US" sz="2000" dirty="0" smtClean="0">
                <a:solidFill>
                  <a:schemeClr val="accent1">
                    <a:lumMod val="75000"/>
                  </a:schemeClr>
                </a:solidFill>
              </a:rPr>
              <a:t>diversify </a:t>
            </a:r>
            <a:r>
              <a:rPr lang="en-US" sz="2000" dirty="0">
                <a:solidFill>
                  <a:schemeClr val="accent1">
                    <a:lumMod val="75000"/>
                  </a:schemeClr>
                </a:solidFill>
              </a:rPr>
              <a:t>idiosyncratic risk</a:t>
            </a:r>
            <a:r>
              <a:rPr lang="en-US" sz="2000" dirty="0"/>
              <a:t> </a:t>
            </a:r>
            <a:r>
              <a:rPr lang="en-US" sz="2000" dirty="0" smtClean="0"/>
              <a:t>away better than workers</a:t>
            </a:r>
            <a:endParaRPr lang="en-US" sz="2000" dirty="0" smtClean="0">
              <a:solidFill>
                <a:schemeClr val="bg2">
                  <a:lumMod val="60000"/>
                  <a:lumOff val="40000"/>
                </a:schemeClr>
              </a:solidFill>
            </a:endParaRPr>
          </a:p>
          <a:p>
            <a:pPr>
              <a:defRPr/>
            </a:pPr>
            <a:endParaRPr lang="en-US" sz="2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title"/>
          </p:nvPr>
        </p:nvSpPr>
        <p:spPr>
          <a:xfrm>
            <a:off x="323528" y="457200"/>
            <a:ext cx="8712967" cy="1100138"/>
          </a:xfrm>
        </p:spPr>
        <p:txBody>
          <a:bodyPr/>
          <a:lstStyle/>
          <a:p>
            <a:r>
              <a:rPr lang="en-US" sz="3200" b="1" dirty="0"/>
              <a:t>Employment insurance: </a:t>
            </a:r>
            <a:r>
              <a:rPr lang="en-US" sz="3200" b="1" dirty="0" smtClean="0"/>
              <a:t>Permanent shocks</a:t>
            </a:r>
            <a:endParaRPr lang="en-US" sz="3200" b="1" dirty="0" smtClean="0">
              <a:solidFill>
                <a:srgbClr val="3333CC"/>
              </a:solidFill>
            </a:endParaRPr>
          </a:p>
        </p:txBody>
      </p:sp>
      <p:graphicFrame>
        <p:nvGraphicFramePr>
          <p:cNvPr id="65841" name="Group 305"/>
          <p:cNvGraphicFramePr>
            <a:graphicFrameLocks noGrp="1"/>
          </p:cNvGraphicFramePr>
          <p:nvPr>
            <p:ph type="tbl" idx="1"/>
            <p:extLst>
              <p:ext uri="{D42A27DB-BD31-4B8C-83A1-F6EECF244321}">
                <p14:modId xmlns:p14="http://schemas.microsoft.com/office/powerpoint/2010/main" val="498810711"/>
              </p:ext>
            </p:extLst>
          </p:nvPr>
        </p:nvGraphicFramePr>
        <p:xfrm>
          <a:off x="683568" y="1700808"/>
          <a:ext cx="7920879" cy="4299900"/>
        </p:xfrm>
        <a:graphic>
          <a:graphicData uri="http://schemas.openxmlformats.org/drawingml/2006/table">
            <a:tbl>
              <a:tblPr/>
              <a:tblGrid>
                <a:gridCol w="2720421"/>
                <a:gridCol w="1240865"/>
                <a:gridCol w="1393221"/>
                <a:gridCol w="1315351"/>
                <a:gridCol w="1251021"/>
              </a:tblGrid>
              <a:tr h="351623">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endParaRPr kumimoji="0" lang="en-US" sz="1600" b="0" i="0" u="none" strike="noStrike" cap="none" normalizeH="0" baseline="0" dirty="0" smtClean="0">
                        <a:ln>
                          <a:noFill/>
                        </a:ln>
                        <a:solidFill>
                          <a:schemeClr val="tx1"/>
                        </a:solidFill>
                        <a:effectLst/>
                        <a:latin typeface="+mj-lt"/>
                      </a:endParaRPr>
                    </a:p>
                  </a:txBody>
                  <a:tcPr marT="45726" marB="45726"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mj-lt"/>
                        </a:rPr>
                        <a:t>(1)</a:t>
                      </a:r>
                    </a:p>
                  </a:txBody>
                  <a:tcPr marT="45726" marB="4572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mj-lt"/>
                        </a:rPr>
                        <a:t>(2)</a:t>
                      </a:r>
                    </a:p>
                  </a:txBody>
                  <a:tcPr marT="45726" marB="4572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mj-lt"/>
                        </a:rPr>
                        <a:t>(3)</a:t>
                      </a:r>
                    </a:p>
                  </a:txBody>
                  <a:tcPr marT="45726" marB="4572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mj-lt"/>
                        </a:rPr>
                        <a:t>(4)</a:t>
                      </a:r>
                    </a:p>
                  </a:txBody>
                  <a:tcPr marT="45726" marB="4572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4360">
                <a:tc>
                  <a:txBody>
                    <a:bodyPr/>
                    <a:lstStyle/>
                    <a:p>
                      <a:pPr marL="0" marR="0" eaLnBrk="0" fontAlgn="base" hangingPunct="0">
                        <a:spcBef>
                          <a:spcPts val="385"/>
                        </a:spcBef>
                        <a:spcAft>
                          <a:spcPts val="0"/>
                        </a:spcAft>
                      </a:pPr>
                      <a:r>
                        <a:rPr lang="en-US" sz="1600" b="1" kern="1200" dirty="0">
                          <a:solidFill>
                            <a:srgbClr val="0070C0"/>
                          </a:solidFill>
                          <a:effectLst/>
                          <a:latin typeface="+mj-lt"/>
                          <a:ea typeface="Times New Roman"/>
                        </a:rPr>
                        <a:t>Permanent Shock</a:t>
                      </a:r>
                      <a:endParaRPr lang="en-US" sz="1600" dirty="0">
                        <a:effectLst/>
                        <a:latin typeface="+mj-lt"/>
                        <a:ea typeface="Times New Roman"/>
                      </a:endParaRPr>
                    </a:p>
                  </a:txBody>
                  <a:tcPr marL="68580" marR="68580" marT="0" marB="0">
                    <a:lnL cap="flat">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b="1" kern="1200">
                          <a:solidFill>
                            <a:srgbClr val="0070C0"/>
                          </a:solidFill>
                          <a:effectLst/>
                          <a:latin typeface="+mj-lt"/>
                          <a:ea typeface="Times New Roman"/>
                        </a:rPr>
                        <a:t>0.402***</a:t>
                      </a:r>
                      <a:endParaRPr lang="en-US" sz="1600">
                        <a:effectLst/>
                        <a:latin typeface="+mj-lt"/>
                        <a:ea typeface="Times New Roman"/>
                      </a:endParaRPr>
                    </a:p>
                    <a:p>
                      <a:pPr marL="0" marR="0" algn="ctr" eaLnBrk="0" fontAlgn="base" hangingPunct="0">
                        <a:spcBef>
                          <a:spcPts val="335"/>
                        </a:spcBef>
                        <a:spcAft>
                          <a:spcPts val="0"/>
                        </a:spcAft>
                      </a:pPr>
                      <a:r>
                        <a:rPr lang="en-US" sz="1600" b="1" kern="1200">
                          <a:solidFill>
                            <a:srgbClr val="0070C0"/>
                          </a:solidFill>
                          <a:effectLst/>
                          <a:latin typeface="+mj-lt"/>
                          <a:ea typeface="Times New Roman"/>
                        </a:rPr>
                        <a:t>(2.92)</a:t>
                      </a:r>
                      <a:endParaRPr lang="en-US" sz="1600">
                        <a:effectLst/>
                        <a:latin typeface="+mj-lt"/>
                        <a:ea typeface="Times New Roman"/>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b="1" kern="1200">
                          <a:solidFill>
                            <a:srgbClr val="0070C0"/>
                          </a:solidFill>
                          <a:effectLst/>
                          <a:latin typeface="+mj-lt"/>
                          <a:ea typeface="Times New Roman"/>
                        </a:rPr>
                        <a:t>0.471***</a:t>
                      </a:r>
                      <a:endParaRPr lang="en-US" sz="1600">
                        <a:effectLst/>
                        <a:latin typeface="+mj-lt"/>
                        <a:ea typeface="Times New Roman"/>
                      </a:endParaRPr>
                    </a:p>
                    <a:p>
                      <a:pPr marL="0" marR="0" algn="ctr" eaLnBrk="0" fontAlgn="base" hangingPunct="0">
                        <a:spcBef>
                          <a:spcPts val="335"/>
                        </a:spcBef>
                        <a:spcAft>
                          <a:spcPts val="0"/>
                        </a:spcAft>
                      </a:pPr>
                      <a:r>
                        <a:rPr lang="en-US" sz="1600" b="1" kern="1200">
                          <a:solidFill>
                            <a:srgbClr val="0070C0"/>
                          </a:solidFill>
                          <a:effectLst/>
                          <a:latin typeface="+mj-lt"/>
                          <a:ea typeface="Times New Roman"/>
                        </a:rPr>
                        <a:t>(2.98)</a:t>
                      </a:r>
                      <a:endParaRPr lang="en-US" sz="1600">
                        <a:effectLst/>
                        <a:latin typeface="+mj-lt"/>
                        <a:ea typeface="Times New Roman"/>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b="1" kern="1200">
                          <a:solidFill>
                            <a:srgbClr val="0070C0"/>
                          </a:solidFill>
                          <a:effectLst/>
                          <a:latin typeface="+mj-lt"/>
                          <a:ea typeface="Times New Roman"/>
                        </a:rPr>
                        <a:t>0.465**</a:t>
                      </a:r>
                      <a:endParaRPr lang="en-US" sz="1600">
                        <a:effectLst/>
                        <a:latin typeface="+mj-lt"/>
                        <a:ea typeface="Times New Roman"/>
                      </a:endParaRPr>
                    </a:p>
                    <a:p>
                      <a:pPr marL="0" marR="0" algn="ctr" eaLnBrk="0" fontAlgn="base" hangingPunct="0">
                        <a:spcBef>
                          <a:spcPts val="335"/>
                        </a:spcBef>
                        <a:spcAft>
                          <a:spcPts val="0"/>
                        </a:spcAft>
                      </a:pPr>
                      <a:r>
                        <a:rPr lang="en-US" sz="1600" b="1" kern="1200">
                          <a:solidFill>
                            <a:srgbClr val="0070C0"/>
                          </a:solidFill>
                          <a:effectLst/>
                          <a:latin typeface="+mj-lt"/>
                          <a:ea typeface="Times New Roman"/>
                        </a:rPr>
                        <a:t>(2.97)</a:t>
                      </a:r>
                      <a:endParaRPr lang="en-US" sz="1600">
                        <a:effectLst/>
                        <a:latin typeface="+mj-lt"/>
                        <a:ea typeface="Times New Roman"/>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b="1" kern="1200">
                          <a:solidFill>
                            <a:srgbClr val="0070C0"/>
                          </a:solidFill>
                          <a:effectLst/>
                          <a:latin typeface="+mj-lt"/>
                          <a:ea typeface="Times New Roman"/>
                        </a:rPr>
                        <a:t>0.501***</a:t>
                      </a:r>
                      <a:endParaRPr lang="en-US" sz="1600">
                        <a:effectLst/>
                        <a:latin typeface="+mj-lt"/>
                        <a:ea typeface="Times New Roman"/>
                      </a:endParaRPr>
                    </a:p>
                    <a:p>
                      <a:pPr marL="0" marR="0" algn="ctr" eaLnBrk="0" fontAlgn="base" hangingPunct="0">
                        <a:spcBef>
                          <a:spcPts val="335"/>
                        </a:spcBef>
                        <a:spcAft>
                          <a:spcPts val="0"/>
                        </a:spcAft>
                      </a:pPr>
                      <a:r>
                        <a:rPr lang="en-US" sz="1600" b="1" kern="1200">
                          <a:solidFill>
                            <a:srgbClr val="0070C0"/>
                          </a:solidFill>
                          <a:effectLst/>
                          <a:latin typeface="+mj-lt"/>
                          <a:ea typeface="Times New Roman"/>
                        </a:rPr>
                        <a:t>(3.16)</a:t>
                      </a:r>
                      <a:endParaRPr lang="en-US" sz="1600">
                        <a:effectLst/>
                        <a:latin typeface="+mj-lt"/>
                        <a:ea typeface="Times New Roman"/>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504056">
                <a:tc>
                  <a:txBody>
                    <a:bodyPr/>
                    <a:lstStyle/>
                    <a:p>
                      <a:pPr marL="0" marR="0" eaLnBrk="0" fontAlgn="base" hangingPunct="0">
                        <a:spcBef>
                          <a:spcPts val="385"/>
                        </a:spcBef>
                        <a:spcAft>
                          <a:spcPts val="0"/>
                        </a:spcAft>
                      </a:pPr>
                      <a:r>
                        <a:rPr lang="en-US" sz="1600" b="1" kern="1200" dirty="0">
                          <a:solidFill>
                            <a:srgbClr val="FF0000"/>
                          </a:solidFill>
                          <a:effectLst/>
                          <a:latin typeface="+mj-lt"/>
                          <a:ea typeface="Times New Roman"/>
                        </a:rPr>
                        <a:t>Permanent Shock x Family Firms</a:t>
                      </a:r>
                      <a:endParaRPr lang="en-US" sz="1600" dirty="0">
                        <a:effectLst/>
                        <a:latin typeface="+mj-lt"/>
                        <a:ea typeface="Times New Roman"/>
                      </a:endParaRPr>
                    </a:p>
                  </a:txBody>
                  <a:tcPr marL="68580" marR="68580" marT="0" marB="0">
                    <a:lnL cap="flat">
                      <a:noFill/>
                    </a:lnL>
                    <a:lnR>
                      <a:noFill/>
                    </a:lnR>
                    <a:lnT>
                      <a:noFill/>
                    </a:lnT>
                    <a:lnB>
                      <a:noFill/>
                    </a:lnB>
                    <a:lnTlToBr>
                      <a:noFill/>
                    </a:lnTlToBr>
                    <a:lnBlToTr>
                      <a:noFill/>
                    </a:lnBlToTr>
                    <a:noFill/>
                  </a:tcPr>
                </a:tc>
                <a:tc>
                  <a:txBody>
                    <a:bodyPr/>
                    <a:lstStyle/>
                    <a:p>
                      <a:pPr marL="0" marR="0">
                        <a:lnSpc>
                          <a:spcPct val="115000"/>
                        </a:lnSpc>
                        <a:spcBef>
                          <a:spcPts val="0"/>
                        </a:spcBef>
                        <a:spcAft>
                          <a:spcPts val="0"/>
                        </a:spcAft>
                      </a:pPr>
                      <a:r>
                        <a:rPr lang="en-US" sz="1600" b="1">
                          <a:solidFill>
                            <a:srgbClr val="FF0000"/>
                          </a:solidFill>
                          <a:effectLst/>
                          <a:latin typeface="+mj-lt"/>
                          <a:ea typeface="Calibri"/>
                          <a:cs typeface="Times New Roman"/>
                        </a:rPr>
                        <a:t> </a:t>
                      </a:r>
                      <a:endParaRPr lang="en-US" sz="1600">
                        <a:effectLst/>
                        <a:latin typeface="+mj-lt"/>
                        <a:ea typeface="Calibri"/>
                        <a:cs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b="1" kern="1200">
                          <a:solidFill>
                            <a:srgbClr val="FF0000"/>
                          </a:solidFill>
                          <a:effectLst/>
                          <a:latin typeface="+mj-lt"/>
                          <a:ea typeface="Times New Roman"/>
                        </a:rPr>
                        <a:t>-0.102*</a:t>
                      </a:r>
                      <a:endParaRPr lang="en-US" sz="1600">
                        <a:effectLst/>
                        <a:latin typeface="+mj-lt"/>
                        <a:ea typeface="Times New Roman"/>
                      </a:endParaRPr>
                    </a:p>
                    <a:p>
                      <a:pPr marL="0" marR="0" algn="ctr" eaLnBrk="0" fontAlgn="base" hangingPunct="0">
                        <a:spcBef>
                          <a:spcPts val="335"/>
                        </a:spcBef>
                        <a:spcAft>
                          <a:spcPts val="0"/>
                        </a:spcAft>
                      </a:pPr>
                      <a:r>
                        <a:rPr lang="en-US" sz="1600" b="1" kern="1200">
                          <a:solidFill>
                            <a:srgbClr val="FF0000"/>
                          </a:solidFill>
                          <a:effectLst/>
                          <a:latin typeface="+mj-lt"/>
                          <a:ea typeface="Times New Roman"/>
                        </a:rPr>
                        <a:t>(-1.74)</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b="1" kern="1200">
                          <a:solidFill>
                            <a:srgbClr val="FF0000"/>
                          </a:solidFill>
                          <a:effectLst/>
                          <a:latin typeface="+mj-lt"/>
                          <a:ea typeface="Times New Roman"/>
                        </a:rPr>
                        <a:t>-0.096*</a:t>
                      </a:r>
                      <a:endParaRPr lang="en-US" sz="1600">
                        <a:effectLst/>
                        <a:latin typeface="+mj-lt"/>
                        <a:ea typeface="Times New Roman"/>
                      </a:endParaRPr>
                    </a:p>
                    <a:p>
                      <a:pPr marL="0" marR="0" algn="ctr" eaLnBrk="0" fontAlgn="base" hangingPunct="0">
                        <a:spcBef>
                          <a:spcPts val="335"/>
                        </a:spcBef>
                        <a:spcAft>
                          <a:spcPts val="0"/>
                        </a:spcAft>
                      </a:pPr>
                      <a:r>
                        <a:rPr lang="en-US" sz="1600" b="1" kern="1200">
                          <a:solidFill>
                            <a:srgbClr val="FF0000"/>
                          </a:solidFill>
                          <a:effectLst/>
                          <a:latin typeface="+mj-lt"/>
                          <a:ea typeface="Times New Roman"/>
                        </a:rPr>
                        <a:t>(-1.70)</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b="1" kern="1200">
                          <a:solidFill>
                            <a:srgbClr val="FF0000"/>
                          </a:solidFill>
                          <a:effectLst/>
                          <a:latin typeface="+mj-lt"/>
                          <a:ea typeface="Times New Roman"/>
                        </a:rPr>
                        <a:t>-0.072</a:t>
                      </a:r>
                      <a:endParaRPr lang="en-US" sz="1600">
                        <a:effectLst/>
                        <a:latin typeface="+mj-lt"/>
                        <a:ea typeface="Times New Roman"/>
                      </a:endParaRPr>
                    </a:p>
                    <a:p>
                      <a:pPr marL="0" marR="0" algn="ctr" eaLnBrk="0" fontAlgn="base" hangingPunct="0">
                        <a:spcBef>
                          <a:spcPts val="335"/>
                        </a:spcBef>
                        <a:spcAft>
                          <a:spcPts val="0"/>
                        </a:spcAft>
                      </a:pPr>
                      <a:r>
                        <a:rPr lang="en-US" sz="1600" b="1" kern="1200">
                          <a:solidFill>
                            <a:srgbClr val="FF0000"/>
                          </a:solidFill>
                          <a:effectLst/>
                          <a:latin typeface="+mj-lt"/>
                          <a:ea typeface="Times New Roman"/>
                        </a:rPr>
                        <a:t>(-1.41)</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r>
              <a:tr h="613742">
                <a:tc>
                  <a:txBody>
                    <a:bodyPr/>
                    <a:lstStyle/>
                    <a:p>
                      <a:pPr marL="0" marR="0" eaLnBrk="0" fontAlgn="base" hangingPunct="0">
                        <a:spcBef>
                          <a:spcPts val="385"/>
                        </a:spcBef>
                        <a:spcAft>
                          <a:spcPts val="0"/>
                        </a:spcAft>
                      </a:pPr>
                      <a:r>
                        <a:rPr lang="en-US" sz="1600" kern="1200">
                          <a:effectLst/>
                          <a:latin typeface="+mj-lt"/>
                          <a:ea typeface="Times New Roman"/>
                        </a:rPr>
                        <a:t>Permanent Shock x Unemployment Security</a:t>
                      </a:r>
                      <a:endParaRPr lang="en-US" sz="1600">
                        <a:effectLst/>
                        <a:latin typeface="+mj-lt"/>
                        <a:ea typeface="Times New Roman"/>
                      </a:endParaRPr>
                    </a:p>
                  </a:txBody>
                  <a:tcPr marL="68580" marR="68580" marT="0" marB="0">
                    <a:lnL cap="flat">
                      <a:noFill/>
                    </a:lnL>
                    <a:lnR>
                      <a:noFill/>
                    </a:lnR>
                    <a:lnT>
                      <a:noFill/>
                    </a:lnT>
                    <a:lnB>
                      <a:noFill/>
                    </a:lnB>
                    <a:lnTlToBr>
                      <a:noFill/>
                    </a:lnTlToBr>
                    <a:lnBlToTr>
                      <a:noFill/>
                    </a:lnBlToTr>
                    <a:noFill/>
                  </a:tcPr>
                </a:tc>
                <a:tc>
                  <a:txBody>
                    <a:bodyPr/>
                    <a:lstStyle/>
                    <a:p>
                      <a:pPr marL="0" marR="0">
                        <a:lnSpc>
                          <a:spcPct val="115000"/>
                        </a:lnSpc>
                        <a:spcBef>
                          <a:spcPts val="0"/>
                        </a:spcBef>
                        <a:spcAft>
                          <a:spcPts val="0"/>
                        </a:spcAft>
                      </a:pPr>
                      <a:r>
                        <a:rPr lang="en-US" sz="1600">
                          <a:effectLst/>
                          <a:latin typeface="+mj-lt"/>
                          <a:ea typeface="Calibri"/>
                          <a:cs typeface="Times New Roman"/>
                        </a:rPr>
                        <a:t> </a:t>
                      </a:r>
                    </a:p>
                  </a:txBody>
                  <a:tcPr marL="68580" marR="68580" marT="0" marB="0">
                    <a:lnL>
                      <a:noFill/>
                    </a:lnL>
                    <a:lnR>
                      <a:noFill/>
                    </a:lnR>
                    <a:lnT>
                      <a:noFill/>
                    </a:lnT>
                    <a:lnB>
                      <a:noFill/>
                    </a:lnB>
                    <a:lnTlToBr>
                      <a:noFill/>
                    </a:lnTlToBr>
                    <a:lnBlToTr>
                      <a:noFill/>
                    </a:lnBlToTr>
                    <a:noFill/>
                  </a:tcPr>
                </a:tc>
                <a:tc>
                  <a:txBody>
                    <a:bodyPr/>
                    <a:lstStyle/>
                    <a:p>
                      <a:pPr marL="0" marR="0">
                        <a:lnSpc>
                          <a:spcPct val="115000"/>
                        </a:lnSpc>
                        <a:spcBef>
                          <a:spcPts val="0"/>
                        </a:spcBef>
                        <a:spcAft>
                          <a:spcPts val="0"/>
                        </a:spcAft>
                      </a:pPr>
                      <a:r>
                        <a:rPr lang="en-US" sz="1600">
                          <a:effectLst/>
                          <a:latin typeface="+mj-lt"/>
                          <a:ea typeface="Calibri"/>
                          <a:cs typeface="Times New Roman"/>
                        </a:rPr>
                        <a:t> </a:t>
                      </a: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0.0375</a:t>
                      </a:r>
                      <a:endParaRPr lang="en-US" sz="1600">
                        <a:effectLst/>
                        <a:latin typeface="+mj-lt"/>
                        <a:ea typeface="Times New Roman"/>
                      </a:endParaRPr>
                    </a:p>
                    <a:p>
                      <a:pPr marL="0" marR="0" algn="ctr" eaLnBrk="0" fontAlgn="base" hangingPunct="0">
                        <a:spcBef>
                          <a:spcPts val="335"/>
                        </a:spcBef>
                        <a:spcAft>
                          <a:spcPts val="0"/>
                        </a:spcAft>
                      </a:pPr>
                      <a:r>
                        <a:rPr lang="en-US" sz="1600" kern="1200">
                          <a:effectLst/>
                          <a:latin typeface="+mj-lt"/>
                          <a:ea typeface="Times New Roman"/>
                        </a:rPr>
                        <a:t>(1.42)</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0.0322</a:t>
                      </a:r>
                      <a:endParaRPr lang="en-US" sz="1600">
                        <a:effectLst/>
                        <a:latin typeface="+mj-lt"/>
                        <a:ea typeface="Times New Roman"/>
                      </a:endParaRPr>
                    </a:p>
                    <a:p>
                      <a:pPr marL="0" marR="0" algn="ctr" eaLnBrk="0" fontAlgn="base" hangingPunct="0">
                        <a:spcBef>
                          <a:spcPts val="335"/>
                        </a:spcBef>
                        <a:spcAft>
                          <a:spcPts val="0"/>
                        </a:spcAft>
                      </a:pPr>
                      <a:r>
                        <a:rPr lang="en-US" sz="1600" kern="1200">
                          <a:effectLst/>
                          <a:latin typeface="+mj-lt"/>
                          <a:ea typeface="Times New Roman"/>
                        </a:rPr>
                        <a:t>(1.47)</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r>
              <a:tr h="617144">
                <a:tc>
                  <a:txBody>
                    <a:bodyPr/>
                    <a:lstStyle/>
                    <a:p>
                      <a:pPr marL="0" marR="0" eaLnBrk="0" fontAlgn="base" hangingPunct="0">
                        <a:spcBef>
                          <a:spcPts val="385"/>
                        </a:spcBef>
                        <a:spcAft>
                          <a:spcPts val="0"/>
                        </a:spcAft>
                      </a:pPr>
                      <a:r>
                        <a:rPr lang="en-US" sz="1600" b="1" kern="1200">
                          <a:solidFill>
                            <a:srgbClr val="FF0000"/>
                          </a:solidFill>
                          <a:effectLst/>
                          <a:latin typeface="+mj-lt"/>
                          <a:ea typeface="Times New Roman"/>
                        </a:rPr>
                        <a:t>Permanent Shock x Family Firms x Unemployment Security</a:t>
                      </a:r>
                      <a:endParaRPr lang="en-US" sz="1600">
                        <a:effectLst/>
                        <a:latin typeface="+mj-lt"/>
                        <a:ea typeface="Times New Roman"/>
                      </a:endParaRPr>
                    </a:p>
                  </a:txBody>
                  <a:tcPr marL="68580" marR="68580" marT="0" marB="0">
                    <a:lnL cap="flat">
                      <a:noFill/>
                    </a:lnL>
                    <a:lnR>
                      <a:noFill/>
                    </a:lnR>
                    <a:lnT>
                      <a:noFill/>
                    </a:lnT>
                    <a:lnB>
                      <a:noFill/>
                    </a:lnB>
                    <a:lnTlToBr>
                      <a:noFill/>
                    </a:lnTlToBr>
                    <a:lnBlToTr>
                      <a:noFill/>
                    </a:lnBlToTr>
                    <a:noFill/>
                  </a:tcPr>
                </a:tc>
                <a:tc>
                  <a:txBody>
                    <a:bodyPr/>
                    <a:lstStyle/>
                    <a:p>
                      <a:pPr marL="0" marR="0">
                        <a:lnSpc>
                          <a:spcPct val="115000"/>
                        </a:lnSpc>
                        <a:spcBef>
                          <a:spcPts val="0"/>
                        </a:spcBef>
                        <a:spcAft>
                          <a:spcPts val="0"/>
                        </a:spcAft>
                      </a:pPr>
                      <a:r>
                        <a:rPr lang="en-US" sz="1600" b="1">
                          <a:solidFill>
                            <a:srgbClr val="FF0000"/>
                          </a:solidFill>
                          <a:effectLst/>
                          <a:latin typeface="+mj-lt"/>
                          <a:ea typeface="Calibri"/>
                          <a:cs typeface="Times New Roman"/>
                        </a:rPr>
                        <a:t> </a:t>
                      </a:r>
                      <a:endParaRPr lang="en-US" sz="1600">
                        <a:effectLst/>
                        <a:latin typeface="+mj-lt"/>
                        <a:ea typeface="Calibri"/>
                        <a:cs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nSpc>
                          <a:spcPct val="115000"/>
                        </a:lnSpc>
                        <a:spcBef>
                          <a:spcPts val="0"/>
                        </a:spcBef>
                        <a:spcAft>
                          <a:spcPts val="0"/>
                        </a:spcAft>
                      </a:pPr>
                      <a:r>
                        <a:rPr lang="en-US" sz="1600" b="1">
                          <a:solidFill>
                            <a:srgbClr val="FF0000"/>
                          </a:solidFill>
                          <a:effectLst/>
                          <a:latin typeface="+mj-lt"/>
                          <a:ea typeface="Calibri"/>
                          <a:cs typeface="Times New Roman"/>
                        </a:rPr>
                        <a:t> </a:t>
                      </a:r>
                      <a:endParaRPr lang="en-US" sz="1600">
                        <a:effectLst/>
                        <a:latin typeface="+mj-lt"/>
                        <a:ea typeface="Calibri"/>
                        <a:cs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b="1" kern="1200">
                          <a:solidFill>
                            <a:srgbClr val="FF0000"/>
                          </a:solidFill>
                          <a:effectLst/>
                          <a:latin typeface="+mj-lt"/>
                          <a:ea typeface="Times New Roman"/>
                        </a:rPr>
                        <a:t>0.0311</a:t>
                      </a:r>
                      <a:endParaRPr lang="en-US" sz="1600">
                        <a:effectLst/>
                        <a:latin typeface="+mj-lt"/>
                        <a:ea typeface="Times New Roman"/>
                      </a:endParaRPr>
                    </a:p>
                    <a:p>
                      <a:pPr marL="0" marR="0" algn="ctr" eaLnBrk="0" fontAlgn="base" hangingPunct="0">
                        <a:spcBef>
                          <a:spcPts val="335"/>
                        </a:spcBef>
                        <a:spcAft>
                          <a:spcPts val="0"/>
                        </a:spcAft>
                      </a:pPr>
                      <a:r>
                        <a:rPr lang="en-US" sz="1600" b="1" kern="1200">
                          <a:solidFill>
                            <a:srgbClr val="FF0000"/>
                          </a:solidFill>
                          <a:effectLst/>
                          <a:latin typeface="+mj-lt"/>
                          <a:ea typeface="Times New Roman"/>
                        </a:rPr>
                        <a:t>(1.48)</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b="1" kern="1200">
                          <a:solidFill>
                            <a:srgbClr val="FF0000"/>
                          </a:solidFill>
                          <a:effectLst/>
                          <a:latin typeface="+mj-lt"/>
                          <a:ea typeface="Times New Roman"/>
                        </a:rPr>
                        <a:t>0.0280</a:t>
                      </a:r>
                      <a:endParaRPr lang="en-US" sz="1600">
                        <a:effectLst/>
                        <a:latin typeface="+mj-lt"/>
                        <a:ea typeface="Times New Roman"/>
                      </a:endParaRPr>
                    </a:p>
                    <a:p>
                      <a:pPr marL="0" marR="0" algn="ctr" eaLnBrk="0" fontAlgn="base" hangingPunct="0">
                        <a:spcBef>
                          <a:spcPts val="335"/>
                        </a:spcBef>
                        <a:spcAft>
                          <a:spcPts val="0"/>
                        </a:spcAft>
                      </a:pPr>
                      <a:r>
                        <a:rPr lang="en-US" sz="1600" b="1" kern="1200">
                          <a:solidFill>
                            <a:srgbClr val="FF0000"/>
                          </a:solidFill>
                          <a:effectLst/>
                          <a:latin typeface="+mj-lt"/>
                          <a:ea typeface="Times New Roman"/>
                        </a:rPr>
                        <a:t>(1.30)</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r>
              <a:tr h="365083">
                <a:tc>
                  <a:txBody>
                    <a:bodyPr/>
                    <a:lstStyle/>
                    <a:p>
                      <a:pPr marL="0" marR="0" eaLnBrk="0" fontAlgn="base" hangingPunct="0">
                        <a:spcBef>
                          <a:spcPts val="385"/>
                        </a:spcBef>
                        <a:spcAft>
                          <a:spcPts val="0"/>
                        </a:spcAft>
                      </a:pPr>
                      <a:r>
                        <a:rPr lang="en-US" sz="1600" kern="1200">
                          <a:effectLst/>
                          <a:latin typeface="+mj-lt"/>
                          <a:ea typeface="Times New Roman"/>
                        </a:rPr>
                        <a:t>Firm Control Variables</a:t>
                      </a:r>
                      <a:endParaRPr lang="en-US" sz="1600">
                        <a:effectLst/>
                        <a:latin typeface="+mj-lt"/>
                        <a:ea typeface="Times New Roman"/>
                      </a:endParaRPr>
                    </a:p>
                  </a:txBody>
                  <a:tcPr marL="68580" marR="68580" marT="0" marB="0">
                    <a:lnL cap="flat">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Yes</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Yes</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Yes</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No</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r>
              <a:tr h="355325">
                <a:tc>
                  <a:txBody>
                    <a:bodyPr/>
                    <a:lstStyle/>
                    <a:p>
                      <a:pPr marL="0" marR="0" eaLnBrk="0" fontAlgn="base" hangingPunct="0">
                        <a:spcBef>
                          <a:spcPts val="385"/>
                        </a:spcBef>
                        <a:spcAft>
                          <a:spcPts val="0"/>
                        </a:spcAft>
                      </a:pPr>
                      <a:r>
                        <a:rPr lang="en-US" sz="1600" kern="1200">
                          <a:effectLst/>
                          <a:latin typeface="+mj-lt"/>
                          <a:ea typeface="Times New Roman"/>
                        </a:rPr>
                        <a:t>Fixed Effects</a:t>
                      </a:r>
                      <a:endParaRPr lang="en-US" sz="1600">
                        <a:effectLst/>
                        <a:latin typeface="+mj-lt"/>
                        <a:ea typeface="Times New Roman"/>
                      </a:endParaRPr>
                    </a:p>
                  </a:txBody>
                  <a:tcPr marL="68580" marR="68580" marT="0" marB="0">
                    <a:lnL cap="flat">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Industry</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Industry</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Industry</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Firm</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r>
              <a:tr h="355325">
                <a:tc>
                  <a:txBody>
                    <a:bodyPr/>
                    <a:lstStyle/>
                    <a:p>
                      <a:pPr marL="0" marR="0" eaLnBrk="0" fontAlgn="base" hangingPunct="0">
                        <a:spcBef>
                          <a:spcPts val="385"/>
                        </a:spcBef>
                        <a:spcAft>
                          <a:spcPts val="0"/>
                        </a:spcAft>
                      </a:pPr>
                      <a:r>
                        <a:rPr lang="en-US" sz="1600" kern="1200">
                          <a:effectLst/>
                          <a:latin typeface="+mj-lt"/>
                          <a:ea typeface="Times New Roman"/>
                        </a:rPr>
                        <a:t>Year Dummies</a:t>
                      </a:r>
                      <a:endParaRPr lang="en-US" sz="1600">
                        <a:effectLst/>
                        <a:latin typeface="+mj-lt"/>
                        <a:ea typeface="Times New Roman"/>
                      </a:endParaRPr>
                    </a:p>
                  </a:txBody>
                  <a:tcPr marL="68580" marR="68580" marT="0" marB="0">
                    <a:lnL cap="flat">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Yes</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Yes</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Yes</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c>
                  <a:txBody>
                    <a:bodyPr/>
                    <a:lstStyle/>
                    <a:p>
                      <a:pPr marL="0" marR="0" algn="ctr" eaLnBrk="0" fontAlgn="base" hangingPunct="0">
                        <a:spcBef>
                          <a:spcPts val="335"/>
                        </a:spcBef>
                        <a:spcAft>
                          <a:spcPts val="0"/>
                        </a:spcAft>
                      </a:pPr>
                      <a:r>
                        <a:rPr lang="en-US" sz="1600" kern="1200">
                          <a:effectLst/>
                          <a:latin typeface="+mj-lt"/>
                          <a:ea typeface="Times New Roman"/>
                        </a:rPr>
                        <a:t>Yes</a:t>
                      </a:r>
                      <a:endParaRPr lang="en-US" sz="1600">
                        <a:effectLst/>
                        <a:latin typeface="+mj-lt"/>
                        <a:ea typeface="Times New Roman"/>
                      </a:endParaRPr>
                    </a:p>
                  </a:txBody>
                  <a:tcPr marL="68580" marR="68580" marT="0" marB="0">
                    <a:lnL>
                      <a:noFill/>
                    </a:lnL>
                    <a:lnR>
                      <a:noFill/>
                    </a:lnR>
                    <a:lnT>
                      <a:noFill/>
                    </a:lnT>
                    <a:lnB>
                      <a:noFill/>
                    </a:lnB>
                    <a:lnTlToBr>
                      <a:noFill/>
                    </a:lnTlToBr>
                    <a:lnBlToTr>
                      <a:noFill/>
                    </a:lnBlToTr>
                    <a:noFill/>
                  </a:tcPr>
                </a:tc>
              </a:tr>
              <a:tr h="407142">
                <a:tc>
                  <a:txBody>
                    <a:bodyPr/>
                    <a:lstStyle/>
                    <a:p>
                      <a:pPr marL="0" marR="0" eaLnBrk="0" fontAlgn="base" hangingPunct="0">
                        <a:spcBef>
                          <a:spcPts val="385"/>
                        </a:spcBef>
                        <a:spcAft>
                          <a:spcPts val="0"/>
                        </a:spcAft>
                      </a:pPr>
                      <a:r>
                        <a:rPr lang="en-US" sz="1600" kern="1200">
                          <a:solidFill>
                            <a:srgbClr val="000000"/>
                          </a:solidFill>
                          <a:effectLst/>
                          <a:latin typeface="+mj-lt"/>
                          <a:ea typeface="Times New Roman"/>
                        </a:rPr>
                        <a:t>R</a:t>
                      </a:r>
                      <a:r>
                        <a:rPr lang="en-US" sz="1600" kern="1200" baseline="30000">
                          <a:solidFill>
                            <a:srgbClr val="000000"/>
                          </a:solidFill>
                          <a:effectLst/>
                          <a:latin typeface="+mj-lt"/>
                          <a:ea typeface="Times New Roman"/>
                        </a:rPr>
                        <a:t>2</a:t>
                      </a:r>
                      <a:endParaRPr lang="en-US" sz="1600">
                        <a:effectLst/>
                        <a:latin typeface="+mj-lt"/>
                        <a:ea typeface="Times New Roman"/>
                      </a:endParaRPr>
                    </a:p>
                  </a:txBody>
                  <a:tcPr marL="68580" marR="68580" marT="0" marB="0">
                    <a:lnL cap="flat">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eaLnBrk="0" fontAlgn="base" hangingPunct="0">
                        <a:spcBef>
                          <a:spcPts val="335"/>
                        </a:spcBef>
                        <a:spcAft>
                          <a:spcPts val="0"/>
                        </a:spcAft>
                      </a:pPr>
                      <a:r>
                        <a:rPr lang="en-US" sz="1600" kern="1200">
                          <a:solidFill>
                            <a:srgbClr val="000000"/>
                          </a:solidFill>
                          <a:effectLst/>
                          <a:latin typeface="+mj-lt"/>
                          <a:ea typeface="Times New Roman"/>
                        </a:rPr>
                        <a:t>0.15</a:t>
                      </a:r>
                      <a:endParaRPr lang="en-US" sz="1600">
                        <a:effectLst/>
                        <a:latin typeface="+mj-lt"/>
                        <a:ea typeface="Times New Roman"/>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eaLnBrk="0" fontAlgn="base" hangingPunct="0">
                        <a:spcBef>
                          <a:spcPts val="335"/>
                        </a:spcBef>
                        <a:spcAft>
                          <a:spcPts val="0"/>
                        </a:spcAft>
                      </a:pPr>
                      <a:r>
                        <a:rPr lang="en-US" sz="1600" kern="1200">
                          <a:solidFill>
                            <a:srgbClr val="000000"/>
                          </a:solidFill>
                          <a:effectLst/>
                          <a:latin typeface="+mj-lt"/>
                          <a:ea typeface="Times New Roman"/>
                        </a:rPr>
                        <a:t>0.18</a:t>
                      </a:r>
                      <a:endParaRPr lang="en-US" sz="1600">
                        <a:effectLst/>
                        <a:latin typeface="+mj-lt"/>
                        <a:ea typeface="Times New Roman"/>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eaLnBrk="0" fontAlgn="base" hangingPunct="0">
                        <a:spcBef>
                          <a:spcPts val="335"/>
                        </a:spcBef>
                        <a:spcAft>
                          <a:spcPts val="0"/>
                        </a:spcAft>
                      </a:pPr>
                      <a:r>
                        <a:rPr lang="en-US" sz="1600" kern="1200">
                          <a:solidFill>
                            <a:srgbClr val="000000"/>
                          </a:solidFill>
                          <a:effectLst/>
                          <a:latin typeface="+mj-lt"/>
                          <a:ea typeface="Times New Roman"/>
                        </a:rPr>
                        <a:t>0.30</a:t>
                      </a:r>
                      <a:endParaRPr lang="en-US" sz="1600">
                        <a:effectLst/>
                        <a:latin typeface="+mj-lt"/>
                        <a:ea typeface="Times New Roman"/>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eaLnBrk="0" fontAlgn="base" hangingPunct="0">
                        <a:spcBef>
                          <a:spcPts val="335"/>
                        </a:spcBef>
                        <a:spcAft>
                          <a:spcPts val="0"/>
                        </a:spcAft>
                      </a:pPr>
                      <a:r>
                        <a:rPr lang="en-US" sz="1600" kern="1200" dirty="0">
                          <a:solidFill>
                            <a:srgbClr val="000000"/>
                          </a:solidFill>
                          <a:effectLst/>
                          <a:latin typeface="+mj-lt"/>
                          <a:ea typeface="Times New Roman"/>
                        </a:rPr>
                        <a:t>0.31</a:t>
                      </a:r>
                      <a:endParaRPr lang="en-US" sz="1600" dirty="0">
                        <a:effectLst/>
                        <a:latin typeface="+mj-lt"/>
                        <a:ea typeface="Times New Roman"/>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823453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title"/>
          </p:nvPr>
        </p:nvSpPr>
        <p:spPr>
          <a:xfrm>
            <a:off x="468313" y="457200"/>
            <a:ext cx="8218487" cy="1100138"/>
          </a:xfrm>
        </p:spPr>
        <p:txBody>
          <a:bodyPr/>
          <a:lstStyle/>
          <a:p>
            <a:r>
              <a:rPr lang="en-US" sz="3800" b="1" dirty="0" smtClean="0"/>
              <a:t>Wage Insurance: Family </a:t>
            </a:r>
            <a:r>
              <a:rPr lang="en-US" sz="3800" b="1" dirty="0"/>
              <a:t>f</a:t>
            </a:r>
            <a:r>
              <a:rPr lang="en-US" sz="3800" b="1" dirty="0" smtClean="0"/>
              <a:t>irms</a:t>
            </a:r>
            <a:endParaRPr lang="en-US" sz="3800" b="1" dirty="0" smtClean="0">
              <a:solidFill>
                <a:srgbClr val="3333CC"/>
              </a:solidFill>
            </a:endParaRPr>
          </a:p>
        </p:txBody>
      </p:sp>
      <p:graphicFrame>
        <p:nvGraphicFramePr>
          <p:cNvPr id="65841" name="Group 305"/>
          <p:cNvGraphicFramePr>
            <a:graphicFrameLocks noGrp="1"/>
          </p:cNvGraphicFramePr>
          <p:nvPr>
            <p:ph type="tbl" idx="1"/>
            <p:extLst>
              <p:ext uri="{D42A27DB-BD31-4B8C-83A1-F6EECF244321}">
                <p14:modId xmlns:p14="http://schemas.microsoft.com/office/powerpoint/2010/main" val="3391326152"/>
              </p:ext>
            </p:extLst>
          </p:nvPr>
        </p:nvGraphicFramePr>
        <p:xfrm>
          <a:off x="539551" y="1484784"/>
          <a:ext cx="7920882" cy="5218258"/>
        </p:xfrm>
        <a:graphic>
          <a:graphicData uri="http://schemas.openxmlformats.org/drawingml/2006/table">
            <a:tbl>
              <a:tblPr/>
              <a:tblGrid>
                <a:gridCol w="2841382"/>
                <a:gridCol w="1119905"/>
                <a:gridCol w="1393222"/>
                <a:gridCol w="1315351"/>
                <a:gridCol w="1251022"/>
              </a:tblGrid>
              <a:tr h="351623">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endParaRPr kumimoji="0" lang="en-US" sz="1600" b="0" i="0" u="none" strike="noStrike" cap="none" normalizeH="0" baseline="0" dirty="0" smtClean="0">
                        <a:ln>
                          <a:noFill/>
                        </a:ln>
                        <a:solidFill>
                          <a:schemeClr val="tx1"/>
                        </a:solidFill>
                        <a:effectLst/>
                        <a:latin typeface="Arial" charset="0"/>
                      </a:endParaRPr>
                    </a:p>
                  </a:txBody>
                  <a:tcPr marT="45726" marB="45726"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(1)</a:t>
                      </a:r>
                    </a:p>
                  </a:txBody>
                  <a:tcPr marT="45726" marB="4572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(2)</a:t>
                      </a:r>
                    </a:p>
                  </a:txBody>
                  <a:tcPr marT="45726" marB="4572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(3)</a:t>
                      </a:r>
                    </a:p>
                  </a:txBody>
                  <a:tcPr marT="45726" marB="4572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(4)</a:t>
                      </a:r>
                    </a:p>
                  </a:txBody>
                  <a:tcPr marT="45726" marB="4572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4360">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lang="el-GR" sz="1600" kern="1200" dirty="0" smtClean="0">
                          <a:solidFill>
                            <a:srgbClr val="0070C0"/>
                          </a:solidFill>
                          <a:latin typeface="+mj-lt"/>
                          <a:ea typeface="+mn-ea"/>
                          <a:cs typeface="+mn-cs"/>
                        </a:rPr>
                        <a:t>Δ</a:t>
                      </a:r>
                      <a:r>
                        <a:rPr lang="en-US" sz="1600" kern="1200" dirty="0" smtClean="0">
                          <a:solidFill>
                            <a:srgbClr val="0070C0"/>
                          </a:solidFill>
                          <a:latin typeface="+mj-lt"/>
                          <a:ea typeface="+mn-ea"/>
                          <a:cs typeface="+mn-cs"/>
                        </a:rPr>
                        <a:t> </a:t>
                      </a:r>
                      <a:r>
                        <a:rPr kumimoji="0" lang="en-US" sz="1600" b="1" i="0" u="none" strike="noStrike" cap="none" normalizeH="0" baseline="0" dirty="0" smtClean="0">
                          <a:ln>
                            <a:noFill/>
                          </a:ln>
                          <a:solidFill>
                            <a:srgbClr val="0070C0"/>
                          </a:solidFill>
                          <a:effectLst/>
                          <a:latin typeface="+mj-lt"/>
                        </a:rPr>
                        <a:t>Industry Value Added</a:t>
                      </a:r>
                    </a:p>
                  </a:txBody>
                  <a:tcPr marT="45726" marB="45726" horzOverflow="overflow">
                    <a:lnL cap="flat">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smtClean="0">
                          <a:ln>
                            <a:noFill/>
                          </a:ln>
                          <a:solidFill>
                            <a:srgbClr val="0070C0"/>
                          </a:solidFill>
                          <a:effectLst/>
                          <a:latin typeface="+mj-lt"/>
                        </a:rPr>
                        <a:t>0.062*</a:t>
                      </a:r>
                    </a:p>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smtClean="0">
                          <a:ln>
                            <a:noFill/>
                          </a:ln>
                          <a:solidFill>
                            <a:srgbClr val="0070C0"/>
                          </a:solidFill>
                          <a:effectLst/>
                          <a:latin typeface="+mj-lt"/>
                        </a:rPr>
                        <a:t>(1.90)</a:t>
                      </a:r>
                    </a:p>
                  </a:txBody>
                  <a:tcPr marT="45726" marB="45726"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smtClean="0">
                          <a:ln>
                            <a:noFill/>
                          </a:ln>
                          <a:solidFill>
                            <a:srgbClr val="0070C0"/>
                          </a:solidFill>
                          <a:effectLst/>
                          <a:latin typeface="+mj-lt"/>
                        </a:rPr>
                        <a:t>0.052*</a:t>
                      </a:r>
                    </a:p>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smtClean="0">
                          <a:ln>
                            <a:noFill/>
                          </a:ln>
                          <a:solidFill>
                            <a:srgbClr val="0070C0"/>
                          </a:solidFill>
                          <a:effectLst/>
                          <a:latin typeface="+mj-lt"/>
                        </a:rPr>
                        <a:t>(1.81)</a:t>
                      </a:r>
                    </a:p>
                  </a:txBody>
                  <a:tcPr marT="45726" marB="45726"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smtClean="0">
                          <a:ln>
                            <a:noFill/>
                          </a:ln>
                          <a:solidFill>
                            <a:srgbClr val="0070C0"/>
                          </a:solidFill>
                          <a:effectLst/>
                          <a:latin typeface="+mj-lt"/>
                        </a:rPr>
                        <a:t>0.058*</a:t>
                      </a:r>
                    </a:p>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smtClean="0">
                          <a:ln>
                            <a:noFill/>
                          </a:ln>
                          <a:solidFill>
                            <a:srgbClr val="0070C0"/>
                          </a:solidFill>
                          <a:effectLst/>
                          <a:latin typeface="+mj-lt"/>
                        </a:rPr>
                        <a:t>(1.78)</a:t>
                      </a:r>
                    </a:p>
                  </a:txBody>
                  <a:tcPr marT="45726" marB="45726"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smtClean="0">
                          <a:ln>
                            <a:noFill/>
                          </a:ln>
                          <a:solidFill>
                            <a:srgbClr val="0070C0"/>
                          </a:solidFill>
                          <a:effectLst/>
                          <a:latin typeface="+mj-lt"/>
                        </a:rPr>
                        <a:t>0.052*</a:t>
                      </a:r>
                    </a:p>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smtClean="0">
                          <a:ln>
                            <a:noFill/>
                          </a:ln>
                          <a:solidFill>
                            <a:srgbClr val="0070C0"/>
                          </a:solidFill>
                          <a:effectLst/>
                          <a:latin typeface="+mj-lt"/>
                        </a:rPr>
                        <a:t>(1.77)</a:t>
                      </a:r>
                    </a:p>
                  </a:txBody>
                  <a:tcPr marT="45726" marB="45726"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594360">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defRPr/>
                      </a:pPr>
                      <a:r>
                        <a:rPr kumimoji="0" lang="en-US" sz="1600" b="0" i="0" u="none" strike="noStrike" cap="none" normalizeH="0" baseline="0" dirty="0" smtClean="0">
                          <a:ln>
                            <a:noFill/>
                          </a:ln>
                          <a:solidFill>
                            <a:schemeClr val="tx1"/>
                          </a:solidFill>
                          <a:effectLst/>
                          <a:latin typeface="Arial" charset="0"/>
                        </a:rPr>
                        <a:t>Family Firms</a:t>
                      </a:r>
                    </a:p>
                  </a:txBody>
                  <a:tcPr marT="45726" marB="45726"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-0.031**</a:t>
                      </a:r>
                    </a:p>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(-2.27)</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-0.027**</a:t>
                      </a:r>
                    </a:p>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(-2.19)</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-0.029**</a:t>
                      </a:r>
                    </a:p>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(-2.20)</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-0.021**</a:t>
                      </a:r>
                    </a:p>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(-2.08)</a:t>
                      </a:r>
                    </a:p>
                  </a:txBody>
                  <a:tcPr marT="45726" marB="45726" horzOverflow="overflow">
                    <a:lnL>
                      <a:noFill/>
                    </a:lnL>
                    <a:lnR>
                      <a:noFill/>
                    </a:lnR>
                    <a:lnT>
                      <a:noFill/>
                    </a:lnT>
                    <a:lnB>
                      <a:noFill/>
                    </a:lnB>
                    <a:lnTlToBr>
                      <a:noFill/>
                    </a:lnTlToBr>
                    <a:lnBlToTr>
                      <a:noFill/>
                    </a:lnBlToTr>
                    <a:noFill/>
                  </a:tcPr>
                </a:tc>
              </a:tr>
              <a:tr h="613742">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defRPr/>
                      </a:pPr>
                      <a:r>
                        <a:rPr lang="el-GR" sz="1600" kern="1200" dirty="0" smtClean="0">
                          <a:solidFill>
                            <a:srgbClr val="FF0000"/>
                          </a:solidFill>
                          <a:latin typeface="+mn-lt"/>
                          <a:ea typeface="+mn-ea"/>
                          <a:cs typeface="+mn-cs"/>
                        </a:rPr>
                        <a:t>Δ</a:t>
                      </a:r>
                      <a:r>
                        <a:rPr lang="en-US" sz="1600" kern="1200" dirty="0" smtClean="0">
                          <a:solidFill>
                            <a:srgbClr val="FF0000"/>
                          </a:solidFill>
                          <a:latin typeface="+mn-lt"/>
                          <a:ea typeface="+mn-ea"/>
                          <a:cs typeface="+mn-cs"/>
                        </a:rPr>
                        <a:t> </a:t>
                      </a:r>
                      <a:r>
                        <a:rPr kumimoji="0" lang="en-US" sz="1600" b="1" i="0" u="none" strike="noStrike" kern="1200" cap="none" normalizeH="0" baseline="0" dirty="0" smtClean="0">
                          <a:ln>
                            <a:noFill/>
                          </a:ln>
                          <a:solidFill>
                            <a:srgbClr val="FF0000"/>
                          </a:solidFill>
                          <a:effectLst/>
                          <a:latin typeface="+mn-lt"/>
                          <a:ea typeface="+mn-ea"/>
                          <a:cs typeface="+mn-cs"/>
                        </a:rPr>
                        <a:t>Industry Value Added x Family Firms</a:t>
                      </a:r>
                      <a:endParaRPr kumimoji="0" lang="en-US" sz="1600" b="1" i="0" u="none" strike="noStrike" cap="none" normalizeH="0" baseline="0" dirty="0" smtClean="0">
                        <a:ln>
                          <a:noFill/>
                        </a:ln>
                        <a:solidFill>
                          <a:srgbClr val="FF0000"/>
                        </a:solidFill>
                        <a:effectLst/>
                        <a:latin typeface="Arial" charset="0"/>
                        <a:ea typeface="Times New Roman" pitchFamily="18" charset="0"/>
                        <a:cs typeface="Arial" charset="0"/>
                      </a:endParaRPr>
                    </a:p>
                  </a:txBody>
                  <a:tcPr marT="45726" marB="45726"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endParaRPr kumimoji="0" lang="en-US" sz="1600" b="1" i="0" u="none" strike="noStrike" cap="none" normalizeH="0" baseline="0" dirty="0" smtClean="0">
                        <a:ln>
                          <a:noFill/>
                        </a:ln>
                        <a:solidFill>
                          <a:srgbClr val="FF0000"/>
                        </a:solidFill>
                        <a:effectLst/>
                        <a:latin typeface="Arial" charset="0"/>
                      </a:endParaRP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smtClean="0">
                          <a:ln>
                            <a:noFill/>
                          </a:ln>
                          <a:solidFill>
                            <a:srgbClr val="FF0000"/>
                          </a:solidFill>
                          <a:effectLst/>
                          <a:latin typeface="Arial" charset="0"/>
                        </a:rPr>
                        <a:t>0.029*</a:t>
                      </a:r>
                    </a:p>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smtClean="0">
                          <a:ln>
                            <a:noFill/>
                          </a:ln>
                          <a:solidFill>
                            <a:srgbClr val="FF0000"/>
                          </a:solidFill>
                          <a:effectLst/>
                          <a:latin typeface="Arial" charset="0"/>
                        </a:rPr>
                        <a:t>(1.89)</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smtClean="0">
                          <a:ln>
                            <a:noFill/>
                          </a:ln>
                          <a:solidFill>
                            <a:srgbClr val="FF0000"/>
                          </a:solidFill>
                          <a:effectLst/>
                          <a:latin typeface="Arial" charset="0"/>
                        </a:rPr>
                        <a:t>0.030*</a:t>
                      </a:r>
                    </a:p>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smtClean="0">
                          <a:ln>
                            <a:noFill/>
                          </a:ln>
                          <a:solidFill>
                            <a:srgbClr val="FF0000"/>
                          </a:solidFill>
                          <a:effectLst/>
                          <a:latin typeface="Arial" charset="0"/>
                        </a:rPr>
                        <a:t>(1.92)</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smtClean="0">
                          <a:ln>
                            <a:noFill/>
                          </a:ln>
                          <a:solidFill>
                            <a:srgbClr val="FF0000"/>
                          </a:solidFill>
                          <a:effectLst/>
                          <a:latin typeface="Arial" charset="0"/>
                          <a:ea typeface="Times New Roman" pitchFamily="18" charset="0"/>
                          <a:cs typeface="Arial" charset="0"/>
                        </a:rPr>
                        <a:t>0.024**</a:t>
                      </a:r>
                    </a:p>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smtClean="0">
                          <a:ln>
                            <a:noFill/>
                          </a:ln>
                          <a:solidFill>
                            <a:srgbClr val="FF0000"/>
                          </a:solidFill>
                          <a:effectLst/>
                          <a:latin typeface="Arial" charset="0"/>
                          <a:ea typeface="Times New Roman" pitchFamily="18" charset="0"/>
                          <a:cs typeface="Arial" charset="0"/>
                        </a:rPr>
                        <a:t>(1.75)</a:t>
                      </a:r>
                    </a:p>
                  </a:txBody>
                  <a:tcPr marT="45726" marB="45726" horzOverflow="overflow">
                    <a:lnL>
                      <a:noFill/>
                    </a:lnL>
                    <a:lnR>
                      <a:noFill/>
                    </a:lnR>
                    <a:lnT>
                      <a:noFill/>
                    </a:lnT>
                    <a:lnB>
                      <a:noFill/>
                    </a:lnB>
                    <a:lnTlToBr>
                      <a:noFill/>
                    </a:lnTlToBr>
                    <a:lnBlToTr>
                      <a:noFill/>
                    </a:lnBlToTr>
                    <a:noFill/>
                  </a:tcPr>
                </a:tc>
              </a:tr>
              <a:tr h="613742">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defRPr/>
                      </a:pPr>
                      <a:r>
                        <a:rPr lang="el-GR" sz="1600" b="0" kern="1200" dirty="0" smtClean="0">
                          <a:solidFill>
                            <a:schemeClr val="tx1"/>
                          </a:solidFill>
                          <a:latin typeface="+mn-lt"/>
                          <a:ea typeface="+mn-ea"/>
                          <a:cs typeface="+mn-cs"/>
                        </a:rPr>
                        <a:t>Δ</a:t>
                      </a:r>
                      <a:r>
                        <a:rPr lang="en-US" sz="1600" b="0" kern="1200" dirty="0" smtClean="0">
                          <a:solidFill>
                            <a:schemeClr val="tx1"/>
                          </a:solidFill>
                          <a:latin typeface="+mn-lt"/>
                          <a:ea typeface="+mn-ea"/>
                          <a:cs typeface="+mn-cs"/>
                        </a:rPr>
                        <a:t> </a:t>
                      </a:r>
                      <a:r>
                        <a:rPr kumimoji="0" lang="en-US" sz="1600" b="0" i="0" u="none" strike="noStrike" kern="1200" cap="none" normalizeH="0" baseline="0" dirty="0" smtClean="0">
                          <a:ln>
                            <a:noFill/>
                          </a:ln>
                          <a:solidFill>
                            <a:schemeClr val="tx1"/>
                          </a:solidFill>
                          <a:effectLst/>
                          <a:latin typeface="+mn-lt"/>
                          <a:ea typeface="+mn-ea"/>
                          <a:cs typeface="+mn-cs"/>
                        </a:rPr>
                        <a:t>Industry Value Added x Unemployment Security</a:t>
                      </a:r>
                      <a:endParaRPr kumimoji="0" lang="en-US" sz="16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T="45726" marB="45726"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endParaRPr kumimoji="0" lang="en-US" sz="1600" b="0" i="0" u="none" strike="noStrike" cap="none" normalizeH="0" baseline="0" dirty="0" smtClean="0">
                        <a:ln>
                          <a:noFill/>
                        </a:ln>
                        <a:solidFill>
                          <a:schemeClr val="tx1"/>
                        </a:solidFill>
                        <a:effectLst/>
                        <a:latin typeface="Arial" charset="0"/>
                      </a:endParaRP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endParaRPr kumimoji="0" lang="en-US" sz="1600" b="0" i="0" u="none" strike="noStrike" cap="none" normalizeH="0" baseline="0" dirty="0" smtClean="0">
                        <a:ln>
                          <a:noFill/>
                        </a:ln>
                        <a:solidFill>
                          <a:schemeClr val="tx1"/>
                        </a:solidFill>
                        <a:effectLst/>
                        <a:latin typeface="Arial" charset="0"/>
                      </a:endParaRP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ea typeface="Times New Roman" pitchFamily="18" charset="0"/>
                          <a:cs typeface="Arial" charset="0"/>
                        </a:rPr>
                        <a:t>0.0062</a:t>
                      </a:r>
                    </a:p>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ea typeface="Times New Roman" pitchFamily="18" charset="0"/>
                          <a:cs typeface="Arial" charset="0"/>
                        </a:rPr>
                        <a:t>(0.88)</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0.0071</a:t>
                      </a:r>
                    </a:p>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(0.79)</a:t>
                      </a:r>
                    </a:p>
                  </a:txBody>
                  <a:tcPr marT="45726" marB="45726" horzOverflow="overflow">
                    <a:lnL>
                      <a:noFill/>
                    </a:lnL>
                    <a:lnR>
                      <a:noFill/>
                    </a:lnR>
                    <a:lnT>
                      <a:noFill/>
                    </a:lnT>
                    <a:lnB>
                      <a:noFill/>
                    </a:lnB>
                    <a:lnTlToBr>
                      <a:noFill/>
                    </a:lnTlToBr>
                    <a:lnBlToTr>
                      <a:noFill/>
                    </a:lnBlToTr>
                    <a:noFill/>
                  </a:tcPr>
                </a:tc>
              </a:tr>
              <a:tr h="872160">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defRPr/>
                      </a:pPr>
                      <a:r>
                        <a:rPr lang="el-GR" sz="1600" b="0" kern="1200" dirty="0" smtClean="0">
                          <a:solidFill>
                            <a:schemeClr val="tx1"/>
                          </a:solidFill>
                          <a:latin typeface="+mn-lt"/>
                          <a:ea typeface="+mn-ea"/>
                          <a:cs typeface="+mn-cs"/>
                        </a:rPr>
                        <a:t>Δ</a:t>
                      </a:r>
                      <a:r>
                        <a:rPr lang="en-US" sz="1600" b="0" kern="1200" dirty="0" smtClean="0">
                          <a:solidFill>
                            <a:schemeClr val="tx1"/>
                          </a:solidFill>
                          <a:latin typeface="+mn-lt"/>
                          <a:ea typeface="+mn-ea"/>
                          <a:cs typeface="+mn-cs"/>
                        </a:rPr>
                        <a:t> </a:t>
                      </a:r>
                      <a:r>
                        <a:rPr kumimoji="0" lang="en-US" sz="1600" b="0" i="0" u="none" strike="noStrike" kern="1200" cap="none" normalizeH="0" baseline="0" dirty="0" smtClean="0">
                          <a:ln>
                            <a:noFill/>
                          </a:ln>
                          <a:solidFill>
                            <a:schemeClr val="tx1"/>
                          </a:solidFill>
                          <a:effectLst/>
                          <a:latin typeface="+mn-lt"/>
                          <a:ea typeface="+mn-ea"/>
                          <a:cs typeface="+mn-cs"/>
                        </a:rPr>
                        <a:t>Industry Value Added x Family Firms x Unemployment Security</a:t>
                      </a:r>
                      <a:endParaRPr kumimoji="0" lang="en-US" sz="16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T="45726" marB="45726"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endParaRPr kumimoji="0" lang="en-US" sz="1600" b="0" i="0" u="none" strike="noStrike" cap="none" normalizeH="0" baseline="0" dirty="0" smtClean="0">
                        <a:ln>
                          <a:noFill/>
                        </a:ln>
                        <a:solidFill>
                          <a:schemeClr val="tx1"/>
                        </a:solidFill>
                        <a:effectLst/>
                        <a:latin typeface="Arial" charset="0"/>
                      </a:endParaRP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endParaRPr kumimoji="0" lang="en-US" sz="1600" b="0" i="0" u="none" strike="noStrike" cap="none" normalizeH="0" baseline="0" dirty="0" smtClean="0">
                        <a:ln>
                          <a:noFill/>
                        </a:ln>
                        <a:solidFill>
                          <a:schemeClr val="tx1"/>
                        </a:solidFill>
                        <a:effectLst/>
                        <a:latin typeface="Arial" charset="0"/>
                      </a:endParaRP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ea typeface="Times New Roman" pitchFamily="18" charset="0"/>
                          <a:cs typeface="Arial" charset="0"/>
                        </a:rPr>
                        <a:t>0.012</a:t>
                      </a:r>
                    </a:p>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ea typeface="Times New Roman" pitchFamily="18" charset="0"/>
                          <a:cs typeface="Arial" charset="0"/>
                        </a:rPr>
                        <a:t>(1.39)</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ea typeface="Times New Roman" pitchFamily="18" charset="0"/>
                          <a:cs typeface="Arial" charset="0"/>
                        </a:rPr>
                        <a:t>0.015</a:t>
                      </a:r>
                    </a:p>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ea typeface="Times New Roman" pitchFamily="18" charset="0"/>
                          <a:cs typeface="Arial" charset="0"/>
                        </a:rPr>
                        <a:t>(1.41)</a:t>
                      </a:r>
                    </a:p>
                  </a:txBody>
                  <a:tcPr marT="45726" marB="45726" horzOverflow="overflow">
                    <a:lnL>
                      <a:noFill/>
                    </a:lnL>
                    <a:lnR>
                      <a:noFill/>
                    </a:lnR>
                    <a:lnT>
                      <a:noFill/>
                    </a:lnT>
                    <a:lnB>
                      <a:noFill/>
                    </a:lnB>
                    <a:lnTlToBr>
                      <a:noFill/>
                    </a:lnTlToBr>
                    <a:lnBlToTr>
                      <a:noFill/>
                    </a:lnBlToTr>
                    <a:noFill/>
                  </a:tcPr>
                </a:tc>
              </a:tr>
              <a:tr h="365083">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Control Variables</a:t>
                      </a:r>
                    </a:p>
                  </a:txBody>
                  <a:tcPr marT="45726" marB="45726"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Yes</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Yes</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Yes</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No</a:t>
                      </a:r>
                    </a:p>
                  </a:txBody>
                  <a:tcPr marT="45726" marB="45726" horzOverflow="overflow">
                    <a:lnL>
                      <a:noFill/>
                    </a:lnL>
                    <a:lnR>
                      <a:noFill/>
                    </a:lnR>
                    <a:lnT>
                      <a:noFill/>
                    </a:lnT>
                    <a:lnB>
                      <a:noFill/>
                    </a:lnB>
                    <a:lnTlToBr>
                      <a:noFill/>
                    </a:lnTlToBr>
                    <a:lnBlToTr>
                      <a:noFill/>
                    </a:lnBlToTr>
                    <a:noFill/>
                  </a:tcPr>
                </a:tc>
              </a:tr>
              <a:tr h="355325">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Fixed Effects</a:t>
                      </a:r>
                    </a:p>
                  </a:txBody>
                  <a:tcPr marT="45726" marB="45726"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Industry</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Industry</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Industry</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Firm</a:t>
                      </a:r>
                    </a:p>
                  </a:txBody>
                  <a:tcPr marT="45726" marB="45726" horzOverflow="overflow">
                    <a:lnL>
                      <a:noFill/>
                    </a:lnL>
                    <a:lnR>
                      <a:noFill/>
                    </a:lnR>
                    <a:lnT>
                      <a:noFill/>
                    </a:lnT>
                    <a:lnB>
                      <a:noFill/>
                    </a:lnB>
                    <a:lnTlToBr>
                      <a:noFill/>
                    </a:lnTlToBr>
                    <a:lnBlToTr>
                      <a:noFill/>
                    </a:lnBlToTr>
                    <a:noFill/>
                  </a:tcPr>
                </a:tc>
              </a:tr>
              <a:tr h="355325">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Year Dummies</a:t>
                      </a:r>
                    </a:p>
                  </a:txBody>
                  <a:tcPr marT="45726" marB="45726"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Yes</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Yes</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Yes</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Yes</a:t>
                      </a:r>
                    </a:p>
                  </a:txBody>
                  <a:tcPr marT="45726" marB="45726" horzOverflow="overflow">
                    <a:lnL>
                      <a:noFill/>
                    </a:lnL>
                    <a:lnR>
                      <a:noFill/>
                    </a:lnR>
                    <a:lnT>
                      <a:noFill/>
                    </a:lnT>
                    <a:lnB>
                      <a:noFill/>
                    </a:lnB>
                    <a:lnTlToBr>
                      <a:noFill/>
                    </a:lnTlToBr>
                    <a:lnBlToTr>
                      <a:noFill/>
                    </a:lnBlToTr>
                    <a:noFill/>
                  </a:tcPr>
                </a:tc>
              </a:tr>
              <a:tr h="407142">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R</a:t>
                      </a:r>
                      <a:r>
                        <a:rPr kumimoji="0" lang="en-US" sz="1600" b="0" i="0" u="none" strike="noStrike" cap="none" normalizeH="0" baseline="30000" dirty="0" smtClean="0">
                          <a:ln>
                            <a:noFill/>
                          </a:ln>
                          <a:solidFill>
                            <a:schemeClr val="tx1"/>
                          </a:solidFill>
                          <a:effectLst/>
                          <a:latin typeface="Arial" charset="0"/>
                        </a:rPr>
                        <a:t>2</a:t>
                      </a:r>
                    </a:p>
                  </a:txBody>
                  <a:tcPr marT="45726" marB="45726" horzOverflow="overflow">
                    <a:lnL cap="flat">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0.28</a:t>
                      </a:r>
                    </a:p>
                  </a:txBody>
                  <a:tcPr marT="45726" marB="45726"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0.30</a:t>
                      </a:r>
                    </a:p>
                  </a:txBody>
                  <a:tcPr marT="45726" marB="45726"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0.32</a:t>
                      </a:r>
                    </a:p>
                  </a:txBody>
                  <a:tcPr marT="45726" marB="45726"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0.35</a:t>
                      </a:r>
                    </a:p>
                  </a:txBody>
                  <a:tcPr marT="45726" marB="45726"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457200"/>
            <a:ext cx="8229600" cy="955675"/>
          </a:xfrm>
        </p:spPr>
        <p:txBody>
          <a:bodyPr/>
          <a:lstStyle/>
          <a:p>
            <a:pPr eaLnBrk="1" hangingPunct="1"/>
            <a:r>
              <a:rPr lang="en-US" sz="4200" b="1" dirty="0" smtClean="0"/>
              <a:t>Concentration of family firms</a:t>
            </a:r>
          </a:p>
        </p:txBody>
      </p:sp>
      <p:sp>
        <p:nvSpPr>
          <p:cNvPr id="24579" name="Rectangle 3"/>
          <p:cNvSpPr>
            <a:spLocks noGrp="1" noChangeArrowheads="1"/>
          </p:cNvSpPr>
          <p:nvPr>
            <p:ph type="body" idx="1"/>
          </p:nvPr>
        </p:nvSpPr>
        <p:spPr>
          <a:xfrm>
            <a:off x="457200" y="1628775"/>
            <a:ext cx="8229600" cy="4824413"/>
          </a:xfrm>
        </p:spPr>
        <p:txBody>
          <a:bodyPr/>
          <a:lstStyle/>
          <a:p>
            <a:pPr>
              <a:defRPr/>
            </a:pPr>
            <a:r>
              <a:rPr lang="en-US" sz="2000" dirty="0" smtClean="0"/>
              <a:t>Family firms may tend </a:t>
            </a:r>
            <a:r>
              <a:rPr lang="en-US" sz="2000" dirty="0"/>
              <a:t>to operate in </a:t>
            </a:r>
            <a:r>
              <a:rPr lang="en-US" sz="2000" dirty="0" smtClean="0"/>
              <a:t>industries that </a:t>
            </a:r>
            <a:r>
              <a:rPr lang="en-US" sz="2000" dirty="0"/>
              <a:t>are relatively sheltered from </a:t>
            </a:r>
            <a:r>
              <a:rPr lang="en-US" sz="2000" dirty="0" smtClean="0"/>
              <a:t>competition (a selection effect)</a:t>
            </a:r>
          </a:p>
          <a:p>
            <a:pPr>
              <a:defRPr/>
            </a:pPr>
            <a:r>
              <a:rPr lang="en-US" sz="2000" dirty="0" smtClean="0"/>
              <a:t>If they </a:t>
            </a:r>
            <a:r>
              <a:rPr lang="en-US" sz="2000" dirty="0"/>
              <a:t>self-select into </a:t>
            </a:r>
            <a:r>
              <a:rPr lang="en-US" sz="2000" dirty="0" smtClean="0"/>
              <a:t>certain industries, family firms may run </a:t>
            </a:r>
            <a:r>
              <a:rPr lang="en-US" sz="2000" dirty="0"/>
              <a:t>more stable firms, both in terms of </a:t>
            </a:r>
            <a:r>
              <a:rPr lang="en-US" sz="2000" dirty="0" smtClean="0"/>
              <a:t>employment and sales </a:t>
            </a:r>
          </a:p>
          <a:p>
            <a:pPr>
              <a:defRPr/>
            </a:pPr>
            <a:endParaRPr lang="en-US" sz="2000" dirty="0" smtClean="0"/>
          </a:p>
          <a:p>
            <a:pPr>
              <a:defRPr/>
            </a:pPr>
            <a:r>
              <a:rPr lang="en-US" sz="2000" dirty="0" smtClean="0">
                <a:solidFill>
                  <a:schemeClr val="bg2">
                    <a:lumMod val="60000"/>
                    <a:lumOff val="40000"/>
                  </a:schemeClr>
                </a:solidFill>
              </a:rPr>
              <a:t>Are family firms less </a:t>
            </a:r>
            <a:r>
              <a:rPr lang="en-US" sz="2000" dirty="0">
                <a:solidFill>
                  <a:schemeClr val="bg2">
                    <a:lumMod val="60000"/>
                    <a:lumOff val="40000"/>
                  </a:schemeClr>
                </a:solidFill>
              </a:rPr>
              <a:t>present </a:t>
            </a:r>
            <a:r>
              <a:rPr lang="en-US" sz="2000" dirty="0" smtClean="0">
                <a:solidFill>
                  <a:schemeClr val="bg2">
                    <a:lumMod val="60000"/>
                    <a:lumOff val="40000"/>
                  </a:schemeClr>
                </a:solidFill>
              </a:rPr>
              <a:t>in competitive industries?</a:t>
            </a:r>
          </a:p>
          <a:p>
            <a:pPr>
              <a:defRPr/>
            </a:pPr>
            <a:endParaRPr lang="en-US" sz="2000" dirty="0" smtClean="0"/>
          </a:p>
          <a:p>
            <a:pPr>
              <a:defRPr/>
            </a:pPr>
            <a:r>
              <a:rPr lang="en-US" sz="2000" dirty="0" smtClean="0"/>
              <a:t>We </a:t>
            </a:r>
            <a:r>
              <a:rPr lang="en-US" sz="2000" dirty="0"/>
              <a:t>measure competition by computing an index of sales concentration </a:t>
            </a:r>
            <a:r>
              <a:rPr lang="en-US" sz="2000" dirty="0" smtClean="0"/>
              <a:t>at the industry-country </a:t>
            </a:r>
            <a:r>
              <a:rPr lang="en-US" sz="2000" dirty="0"/>
              <a:t>level </a:t>
            </a:r>
            <a:r>
              <a:rPr lang="en-US" sz="2000" dirty="0" smtClean="0"/>
              <a:t>and at the global-industry (an </a:t>
            </a:r>
            <a:r>
              <a:rPr lang="en-US" sz="2000" dirty="0"/>
              <a:t>Herfindahl index</a:t>
            </a:r>
            <a:r>
              <a:rPr lang="en-US" sz="2000" dirty="0" smtClean="0"/>
              <a:t>)</a:t>
            </a:r>
          </a:p>
          <a:p>
            <a:pPr>
              <a:defRPr/>
            </a:pPr>
            <a:r>
              <a:rPr lang="en-US" sz="2000" dirty="0" smtClean="0"/>
              <a:t>Using </a:t>
            </a:r>
            <a:r>
              <a:rPr lang="en-US" sz="2000" dirty="0"/>
              <a:t>this measure, we found that </a:t>
            </a:r>
            <a:r>
              <a:rPr lang="en-US" sz="2000" dirty="0" smtClean="0"/>
              <a:t>56% of </a:t>
            </a:r>
            <a:r>
              <a:rPr lang="en-US" sz="2000" dirty="0"/>
              <a:t>non-family firms are in industries where competition is above </a:t>
            </a:r>
            <a:r>
              <a:rPr lang="en-US" sz="2000" dirty="0" smtClean="0"/>
              <a:t>median</a:t>
            </a:r>
          </a:p>
          <a:p>
            <a:pPr>
              <a:defRPr/>
            </a:pPr>
            <a:r>
              <a:rPr lang="en-US" sz="2000" dirty="0" smtClean="0"/>
              <a:t>In contrast 54% of </a:t>
            </a:r>
            <a:r>
              <a:rPr lang="en-US" sz="2000" dirty="0"/>
              <a:t>family </a:t>
            </a:r>
            <a:r>
              <a:rPr lang="en-US" sz="2000" dirty="0" smtClean="0"/>
              <a:t>firms are in industries where competition is above median</a:t>
            </a:r>
            <a:endParaRPr lang="de-CH" sz="2000" dirty="0" smtClean="0"/>
          </a:p>
        </p:txBody>
      </p:sp>
    </p:spTree>
    <p:extLst>
      <p:ext uri="{BB962C8B-B14F-4D97-AF65-F5344CB8AC3E}">
        <p14:creationId xmlns:p14="http://schemas.microsoft.com/office/powerpoint/2010/main" val="38472457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457200"/>
            <a:ext cx="8229600" cy="955675"/>
          </a:xfrm>
        </p:spPr>
        <p:txBody>
          <a:bodyPr/>
          <a:lstStyle/>
          <a:p>
            <a:pPr eaLnBrk="1" hangingPunct="1"/>
            <a:r>
              <a:rPr lang="en-US" sz="4200" b="1" smtClean="0"/>
              <a:t>Conclusion</a:t>
            </a:r>
          </a:p>
        </p:txBody>
      </p:sp>
      <p:sp>
        <p:nvSpPr>
          <p:cNvPr id="19459" name="Rectangle 3"/>
          <p:cNvSpPr>
            <a:spLocks noGrp="1" noChangeArrowheads="1"/>
          </p:cNvSpPr>
          <p:nvPr>
            <p:ph type="body" idx="1"/>
          </p:nvPr>
        </p:nvSpPr>
        <p:spPr>
          <a:xfrm>
            <a:off x="457200" y="1700213"/>
            <a:ext cx="8229600" cy="4608512"/>
          </a:xfrm>
        </p:spPr>
        <p:txBody>
          <a:bodyPr/>
          <a:lstStyle/>
          <a:p>
            <a:pPr eaLnBrk="1" hangingPunct="1">
              <a:lnSpc>
                <a:spcPts val="3000"/>
              </a:lnSpc>
              <a:buClrTx/>
              <a:buFont typeface="Wingdings" pitchFamily="2" charset="2"/>
              <a:buChar char="q"/>
            </a:pPr>
            <a:r>
              <a:rPr lang="en-US" sz="2200" dirty="0" smtClean="0">
                <a:solidFill>
                  <a:schemeClr val="bg2">
                    <a:lumMod val="60000"/>
                    <a:lumOff val="40000"/>
                  </a:schemeClr>
                </a:solidFill>
              </a:rPr>
              <a:t>Family </a:t>
            </a:r>
            <a:r>
              <a:rPr lang="en-US" sz="2200" dirty="0" smtClean="0"/>
              <a:t>firms provide more protection than non-family firms against </a:t>
            </a:r>
            <a:r>
              <a:rPr lang="en-US" sz="2200" dirty="0" smtClean="0">
                <a:solidFill>
                  <a:schemeClr val="bg2">
                    <a:lumMod val="60000"/>
                    <a:lumOff val="40000"/>
                  </a:schemeClr>
                </a:solidFill>
              </a:rPr>
              <a:t>employment</a:t>
            </a:r>
            <a:r>
              <a:rPr lang="en-US" sz="2200" dirty="0" smtClean="0"/>
              <a:t> shocks </a:t>
            </a:r>
          </a:p>
          <a:p>
            <a:pPr eaLnBrk="1" hangingPunct="1">
              <a:lnSpc>
                <a:spcPts val="3000"/>
              </a:lnSpc>
              <a:buClrTx/>
              <a:buFont typeface="Wingdings" pitchFamily="2" charset="2"/>
              <a:buChar char="q"/>
            </a:pPr>
            <a:r>
              <a:rPr lang="en-US" sz="2200" dirty="0" smtClean="0"/>
              <a:t>This difference is</a:t>
            </a:r>
          </a:p>
          <a:p>
            <a:pPr lvl="1" eaLnBrk="1" hangingPunct="1">
              <a:lnSpc>
                <a:spcPts val="3000"/>
              </a:lnSpc>
              <a:buClrTx/>
              <a:buFont typeface="Wingdings" pitchFamily="2" charset="2"/>
              <a:buChar char="Ø"/>
            </a:pPr>
            <a:r>
              <a:rPr lang="en-US" sz="2000" dirty="0" smtClean="0"/>
              <a:t>stronger for </a:t>
            </a:r>
            <a:r>
              <a:rPr lang="en-US" sz="2000" dirty="0" smtClean="0">
                <a:solidFill>
                  <a:schemeClr val="bg2">
                    <a:lumMod val="60000"/>
                    <a:lumOff val="40000"/>
                  </a:schemeClr>
                </a:solidFill>
              </a:rPr>
              <a:t>transitory</a:t>
            </a:r>
            <a:r>
              <a:rPr lang="en-US" sz="2000" dirty="0" smtClean="0"/>
              <a:t> shocks than permanent ones </a:t>
            </a:r>
          </a:p>
          <a:p>
            <a:pPr lvl="1" eaLnBrk="1" hangingPunct="1">
              <a:lnSpc>
                <a:spcPts val="3000"/>
              </a:lnSpc>
              <a:buClrTx/>
              <a:buFont typeface="Wingdings" pitchFamily="2" charset="2"/>
              <a:buChar char="Ø"/>
            </a:pPr>
            <a:r>
              <a:rPr lang="en-US" sz="2000" dirty="0" smtClean="0"/>
              <a:t>present for </a:t>
            </a:r>
            <a:r>
              <a:rPr lang="en-US" sz="2000" dirty="0" smtClean="0">
                <a:solidFill>
                  <a:schemeClr val="bg2">
                    <a:lumMod val="60000"/>
                    <a:lumOff val="40000"/>
                  </a:schemeClr>
                </a:solidFill>
              </a:rPr>
              <a:t>negative</a:t>
            </a:r>
            <a:r>
              <a:rPr lang="en-US" sz="2000" dirty="0" smtClean="0"/>
              <a:t> shocks, not for positive ones</a:t>
            </a:r>
          </a:p>
          <a:p>
            <a:pPr eaLnBrk="1" hangingPunct="1">
              <a:lnSpc>
                <a:spcPts val="3000"/>
              </a:lnSpc>
              <a:buClrTx/>
              <a:buFont typeface="Wingdings" pitchFamily="2" charset="2"/>
              <a:buChar char="q"/>
            </a:pPr>
            <a:r>
              <a:rPr lang="en-US" sz="2200" dirty="0" smtClean="0"/>
              <a:t>They do so more in countries with </a:t>
            </a:r>
            <a:r>
              <a:rPr lang="en-US" sz="2200" dirty="0" smtClean="0">
                <a:solidFill>
                  <a:schemeClr val="bg2">
                    <a:lumMod val="60000"/>
                    <a:lumOff val="40000"/>
                  </a:schemeClr>
                </a:solidFill>
              </a:rPr>
              <a:t>low employment security</a:t>
            </a:r>
          </a:p>
          <a:p>
            <a:pPr eaLnBrk="1" hangingPunct="1">
              <a:lnSpc>
                <a:spcPts val="3000"/>
              </a:lnSpc>
              <a:buClrTx/>
              <a:buFont typeface="Wingdings" pitchFamily="2" charset="2"/>
              <a:buChar char="q"/>
            </a:pPr>
            <a:r>
              <a:rPr lang="en-US" sz="2200" dirty="0" smtClean="0"/>
              <a:t>There is no evidence that </a:t>
            </a:r>
          </a:p>
          <a:p>
            <a:pPr lvl="1" eaLnBrk="1" hangingPunct="1">
              <a:lnSpc>
                <a:spcPts val="3000"/>
              </a:lnSpc>
              <a:buClrTx/>
              <a:buFont typeface="Wingdings" pitchFamily="2" charset="2"/>
              <a:buChar char="Ø"/>
            </a:pPr>
            <a:r>
              <a:rPr lang="en-US" sz="2000" dirty="0" smtClean="0"/>
              <a:t>they do so more in countries with higher financial development </a:t>
            </a:r>
          </a:p>
          <a:p>
            <a:pPr lvl="1" eaLnBrk="1" hangingPunct="1">
              <a:lnSpc>
                <a:spcPts val="3000"/>
              </a:lnSpc>
              <a:buClrTx/>
              <a:buFont typeface="Wingdings" pitchFamily="2" charset="2"/>
              <a:buChar char="Ø"/>
            </a:pPr>
            <a:r>
              <a:rPr lang="en-US" sz="2000" dirty="0" smtClean="0"/>
              <a:t>family firms offer more </a:t>
            </a:r>
            <a:r>
              <a:rPr lang="en-US" sz="2000" dirty="0" smtClean="0">
                <a:solidFill>
                  <a:schemeClr val="bg2">
                    <a:lumMod val="60000"/>
                    <a:lumOff val="40000"/>
                  </a:schemeClr>
                </a:solidFill>
              </a:rPr>
              <a:t>wage</a:t>
            </a:r>
            <a:r>
              <a:rPr lang="en-US" sz="2000" dirty="0" smtClean="0"/>
              <a:t> insurance than non-family firms during shocks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457200"/>
            <a:ext cx="8229600" cy="955675"/>
          </a:xfrm>
        </p:spPr>
        <p:txBody>
          <a:bodyPr/>
          <a:lstStyle/>
          <a:p>
            <a:pPr eaLnBrk="1" hangingPunct="1"/>
            <a:r>
              <a:rPr lang="de-CH" sz="3800" b="1" dirty="0" err="1" smtClean="0"/>
              <a:t>How</a:t>
            </a:r>
            <a:r>
              <a:rPr lang="de-CH" sz="3800" b="1" dirty="0" smtClean="0"/>
              <a:t> </a:t>
            </a:r>
            <a:r>
              <a:rPr lang="de-CH" sz="3800" b="1" dirty="0" err="1" smtClean="0"/>
              <a:t>much</a:t>
            </a:r>
            <a:r>
              <a:rPr lang="de-CH" sz="3800" b="1" dirty="0" smtClean="0"/>
              <a:t> </a:t>
            </a:r>
            <a:r>
              <a:rPr lang="de-CH" sz="3800" b="1" dirty="0" err="1" smtClean="0"/>
              <a:t>insurance</a:t>
            </a:r>
            <a:r>
              <a:rPr lang="de-CH" sz="3800" b="1" dirty="0" smtClean="0"/>
              <a:t>?</a:t>
            </a:r>
          </a:p>
        </p:txBody>
      </p:sp>
      <p:sp>
        <p:nvSpPr>
          <p:cNvPr id="8195" name="Rectangle 3"/>
          <p:cNvSpPr>
            <a:spLocks noGrp="1" noChangeArrowheads="1"/>
          </p:cNvSpPr>
          <p:nvPr>
            <p:ph type="body" idx="1"/>
          </p:nvPr>
        </p:nvSpPr>
        <p:spPr>
          <a:xfrm>
            <a:off x="457200" y="1700213"/>
            <a:ext cx="8435975" cy="4608512"/>
          </a:xfrm>
        </p:spPr>
        <p:txBody>
          <a:bodyPr/>
          <a:lstStyle/>
          <a:p>
            <a:r>
              <a:rPr lang="en-US" sz="2000" dirty="0" smtClean="0"/>
              <a:t>Do firms have </a:t>
            </a:r>
            <a:r>
              <a:rPr lang="en-US" sz="2000" dirty="0" smtClean="0">
                <a:solidFill>
                  <a:srgbClr val="FF0000"/>
                </a:solidFill>
              </a:rPr>
              <a:t>access to developed capital markets? </a:t>
            </a:r>
            <a:r>
              <a:rPr lang="en-US" sz="2000" dirty="0" smtClean="0"/>
              <a:t>If not, they cannot </a:t>
            </a:r>
            <a:r>
              <a:rPr lang="en-US" sz="2000" dirty="0" smtClean="0">
                <a:solidFill>
                  <a:schemeClr val="bg2">
                    <a:lumMod val="60000"/>
                    <a:lumOff val="40000"/>
                  </a:schemeClr>
                </a:solidFill>
              </a:rPr>
              <a:t>supply </a:t>
            </a:r>
            <a:r>
              <a:rPr lang="en-US" sz="2000" dirty="0" smtClean="0"/>
              <a:t>insurance to their employees</a:t>
            </a:r>
          </a:p>
          <a:p>
            <a:pPr>
              <a:spcBef>
                <a:spcPts val="0"/>
              </a:spcBef>
            </a:pPr>
            <a:endParaRPr lang="en-US" sz="1800" dirty="0"/>
          </a:p>
          <a:p>
            <a:r>
              <a:rPr lang="en-US" sz="2000" dirty="0" smtClean="0"/>
              <a:t>Can firms </a:t>
            </a:r>
            <a:r>
              <a:rPr lang="en-US" sz="2000" dirty="0" smtClean="0">
                <a:solidFill>
                  <a:srgbClr val="FF0000"/>
                </a:solidFill>
              </a:rPr>
              <a:t>commit not to breach implicit contract?</a:t>
            </a:r>
            <a:r>
              <a:rPr lang="en-US" sz="2000" dirty="0" smtClean="0"/>
              <a:t> If not, they cannot </a:t>
            </a:r>
            <a:r>
              <a:rPr lang="en-US" sz="2000" dirty="0" smtClean="0">
                <a:solidFill>
                  <a:schemeClr val="bg2">
                    <a:lumMod val="60000"/>
                    <a:lumOff val="40000"/>
                  </a:schemeClr>
                </a:solidFill>
              </a:rPr>
              <a:t>credibly supply </a:t>
            </a:r>
            <a:r>
              <a:rPr lang="en-US" sz="2000" dirty="0" smtClean="0"/>
              <a:t>insurance to employees</a:t>
            </a:r>
          </a:p>
          <a:p>
            <a:pPr>
              <a:spcBef>
                <a:spcPts val="0"/>
              </a:spcBef>
            </a:pPr>
            <a:endParaRPr lang="en-US" sz="2000" dirty="0" smtClean="0"/>
          </a:p>
          <a:p>
            <a:pPr>
              <a:lnSpc>
                <a:spcPts val="2600"/>
              </a:lnSpc>
              <a:spcBef>
                <a:spcPts val="0"/>
              </a:spcBef>
            </a:pPr>
            <a:r>
              <a:rPr lang="en-US" sz="2000" dirty="0">
                <a:solidFill>
                  <a:srgbClr val="FF0000"/>
                </a:solidFill>
              </a:rPr>
              <a:t>Which shocks can firms insure against?</a:t>
            </a:r>
            <a:r>
              <a:rPr lang="en-US" sz="2000" dirty="0"/>
              <a:t> The optimal level of insurance depends on the </a:t>
            </a:r>
            <a:r>
              <a:rPr lang="en-US" sz="2000" dirty="0">
                <a:solidFill>
                  <a:schemeClr val="bg2">
                    <a:lumMod val="60000"/>
                    <a:lumOff val="40000"/>
                  </a:schemeClr>
                </a:solidFill>
              </a:rPr>
              <a:t>persistence of the shocks </a:t>
            </a:r>
            <a:r>
              <a:rPr lang="en-US" sz="2000" dirty="0"/>
              <a:t>(</a:t>
            </a:r>
            <a:r>
              <a:rPr lang="en-US" sz="2000" dirty="0" err="1"/>
              <a:t>Gamber</a:t>
            </a:r>
            <a:r>
              <a:rPr lang="en-US" sz="2000" dirty="0"/>
              <a:t>, 1988). Indeed Italian firms fully absorb temporary shocks to workers’ wages but only partly permanent ones (</a:t>
            </a:r>
            <a:r>
              <a:rPr lang="en-US" sz="2000" dirty="0" err="1"/>
              <a:t>Guiso</a:t>
            </a:r>
            <a:r>
              <a:rPr lang="en-US" sz="2000" dirty="0"/>
              <a:t>, </a:t>
            </a:r>
            <a:r>
              <a:rPr lang="en-US" sz="2000" dirty="0" err="1"/>
              <a:t>Pistaferri</a:t>
            </a:r>
            <a:r>
              <a:rPr lang="en-US" sz="2000" dirty="0"/>
              <a:t> and </a:t>
            </a:r>
            <a:r>
              <a:rPr lang="en-US" sz="2000" dirty="0" err="1"/>
              <a:t>Schivardi</a:t>
            </a:r>
            <a:r>
              <a:rPr lang="en-US" sz="2000" dirty="0"/>
              <a:t>, 2005)</a:t>
            </a:r>
          </a:p>
          <a:p>
            <a:pPr>
              <a:spcBef>
                <a:spcPts val="0"/>
              </a:spcBef>
            </a:pPr>
            <a:endParaRPr lang="en-US" sz="1600" dirty="0"/>
          </a:p>
          <a:p>
            <a:r>
              <a:rPr lang="en-US" sz="2000" dirty="0" smtClean="0"/>
              <a:t>Are workers protected by </a:t>
            </a:r>
            <a:r>
              <a:rPr lang="en-US" sz="2000" dirty="0" smtClean="0">
                <a:solidFill>
                  <a:srgbClr val="FF0000"/>
                </a:solidFill>
              </a:rPr>
              <a:t>public unemployment insurance or employment law?</a:t>
            </a:r>
            <a:r>
              <a:rPr lang="en-US" sz="2000" dirty="0" smtClean="0"/>
              <a:t> If so, this reduces their </a:t>
            </a:r>
            <a:r>
              <a:rPr lang="en-US" sz="2000" dirty="0" smtClean="0">
                <a:solidFill>
                  <a:schemeClr val="bg2">
                    <a:lumMod val="60000"/>
                    <a:lumOff val="40000"/>
                  </a:schemeClr>
                </a:solidFill>
              </a:rPr>
              <a:t>demand </a:t>
            </a:r>
            <a:r>
              <a:rPr lang="en-US" sz="2000" dirty="0" smtClean="0"/>
              <a:t>for insurance from firms</a:t>
            </a:r>
          </a:p>
          <a:p>
            <a:pPr>
              <a:spcBef>
                <a:spcPts val="0"/>
              </a:spcBef>
            </a:pPr>
            <a:endParaRPr lang="en-US" sz="1800" dirty="0" smtClean="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457200"/>
            <a:ext cx="8229600" cy="955675"/>
          </a:xfrm>
        </p:spPr>
        <p:txBody>
          <a:bodyPr/>
          <a:lstStyle/>
          <a:p>
            <a:pPr eaLnBrk="1" hangingPunct="1"/>
            <a:r>
              <a:rPr lang="de-CH" sz="3800" b="1" dirty="0" smtClean="0"/>
              <a:t>This </a:t>
            </a:r>
            <a:r>
              <a:rPr lang="de-CH" sz="3800" b="1" dirty="0" err="1" smtClean="0"/>
              <a:t>paper</a:t>
            </a:r>
            <a:endParaRPr lang="de-CH" sz="3800" b="1" dirty="0" smtClean="0"/>
          </a:p>
        </p:txBody>
      </p:sp>
      <p:sp>
        <p:nvSpPr>
          <p:cNvPr id="8195" name="Rectangle 3"/>
          <p:cNvSpPr>
            <a:spLocks noGrp="1" noChangeArrowheads="1"/>
          </p:cNvSpPr>
          <p:nvPr>
            <p:ph type="body" idx="1"/>
          </p:nvPr>
        </p:nvSpPr>
        <p:spPr>
          <a:xfrm>
            <a:off x="457200" y="1484313"/>
            <a:ext cx="8435975" cy="4824412"/>
          </a:xfrm>
        </p:spPr>
        <p:txBody>
          <a:bodyPr/>
          <a:lstStyle/>
          <a:p>
            <a:pPr>
              <a:defRPr/>
            </a:pPr>
            <a:r>
              <a:rPr lang="en-US" sz="2000" dirty="0" smtClean="0"/>
              <a:t>Question is: </a:t>
            </a:r>
            <a:r>
              <a:rPr lang="en-US" sz="2000" b="1" dirty="0" smtClean="0">
                <a:solidFill>
                  <a:schemeClr val="bg2">
                    <a:lumMod val="60000"/>
                    <a:lumOff val="40000"/>
                  </a:schemeClr>
                </a:solidFill>
              </a:rPr>
              <a:t>“</a:t>
            </a:r>
            <a:r>
              <a:rPr lang="en-US" sz="2000" dirty="0" smtClean="0">
                <a:solidFill>
                  <a:schemeClr val="bg2">
                    <a:lumMod val="60000"/>
                    <a:lumOff val="40000"/>
                  </a:schemeClr>
                </a:solidFill>
              </a:rPr>
              <a:t>how much insurance do firms give to their employees?</a:t>
            </a:r>
            <a:r>
              <a:rPr lang="en-US" sz="2000" b="1" dirty="0" smtClean="0">
                <a:solidFill>
                  <a:schemeClr val="bg2">
                    <a:lumMod val="60000"/>
                    <a:lumOff val="40000"/>
                  </a:schemeClr>
                </a:solidFill>
              </a:rPr>
              <a:t>”</a:t>
            </a:r>
            <a:r>
              <a:rPr lang="en-US" sz="2000" dirty="0" smtClean="0"/>
              <a:t> To answer this question, we identify factors that can shift the supply and demand of insurance</a:t>
            </a:r>
          </a:p>
          <a:p>
            <a:pPr>
              <a:defRPr/>
            </a:pPr>
            <a:endParaRPr lang="en-US" sz="1800" dirty="0" smtClean="0"/>
          </a:p>
          <a:p>
            <a:pPr>
              <a:defRPr/>
            </a:pPr>
            <a:r>
              <a:rPr lang="en-US" sz="2000" dirty="0" smtClean="0"/>
              <a:t>On the </a:t>
            </a:r>
            <a:r>
              <a:rPr lang="en-US" sz="2000" b="1" dirty="0" smtClean="0">
                <a:solidFill>
                  <a:schemeClr val="bg2">
                    <a:lumMod val="60000"/>
                    <a:lumOff val="40000"/>
                  </a:schemeClr>
                </a:solidFill>
              </a:rPr>
              <a:t>supply</a:t>
            </a:r>
            <a:r>
              <a:rPr lang="en-US" sz="2000" dirty="0" smtClean="0"/>
              <a:t> side, the shift parameter is </a:t>
            </a:r>
            <a:r>
              <a:rPr lang="en-US" sz="2000" dirty="0" smtClean="0">
                <a:solidFill>
                  <a:srgbClr val="FF0000"/>
                </a:solidFill>
              </a:rPr>
              <a:t>firms’ ownership structure</a:t>
            </a:r>
            <a:r>
              <a:rPr lang="en-US" sz="2000" dirty="0" smtClean="0"/>
              <a:t>:</a:t>
            </a:r>
            <a:r>
              <a:rPr lang="en-US" sz="2000" b="1" dirty="0" smtClean="0">
                <a:solidFill>
                  <a:schemeClr val="bg2">
                    <a:lumMod val="60000"/>
                    <a:lumOff val="40000"/>
                  </a:schemeClr>
                </a:solidFill>
              </a:rPr>
              <a:t> </a:t>
            </a:r>
            <a:r>
              <a:rPr lang="en-US" sz="2000" dirty="0" smtClean="0">
                <a:solidFill>
                  <a:schemeClr val="bg2">
                    <a:lumMod val="60000"/>
                    <a:lumOff val="40000"/>
                  </a:schemeClr>
                </a:solidFill>
              </a:rPr>
              <a:t>“do </a:t>
            </a:r>
            <a:r>
              <a:rPr lang="en-US" sz="2000" b="1" dirty="0" smtClean="0">
                <a:solidFill>
                  <a:schemeClr val="bg2">
                    <a:lumMod val="60000"/>
                    <a:lumOff val="40000"/>
                  </a:schemeClr>
                </a:solidFill>
              </a:rPr>
              <a:t>family firms </a:t>
            </a:r>
            <a:r>
              <a:rPr lang="en-US" sz="2000" dirty="0" smtClean="0">
                <a:solidFill>
                  <a:schemeClr val="bg2">
                    <a:lumMod val="60000"/>
                    <a:lumOff val="40000"/>
                  </a:schemeClr>
                </a:solidFill>
              </a:rPr>
              <a:t>provide higher protection against employment and wage risk than </a:t>
            </a:r>
            <a:r>
              <a:rPr lang="en-US" sz="2000" b="1" dirty="0" smtClean="0">
                <a:solidFill>
                  <a:schemeClr val="bg2">
                    <a:lumMod val="60000"/>
                    <a:lumOff val="40000"/>
                  </a:schemeClr>
                </a:solidFill>
              </a:rPr>
              <a:t>non-family firms</a:t>
            </a:r>
            <a:r>
              <a:rPr lang="en-US" sz="2000" dirty="0" smtClean="0">
                <a:solidFill>
                  <a:schemeClr val="bg2">
                    <a:lumMod val="60000"/>
                    <a:lumOff val="40000"/>
                  </a:schemeClr>
                </a:solidFill>
              </a:rPr>
              <a:t>?” </a:t>
            </a:r>
            <a:r>
              <a:rPr lang="en-US" sz="2000" dirty="0" smtClean="0"/>
              <a:t>No obvious answer here:</a:t>
            </a:r>
          </a:p>
          <a:p>
            <a:pPr lvl="1">
              <a:lnSpc>
                <a:spcPts val="2400"/>
              </a:lnSpc>
              <a:buClr>
                <a:schemeClr val="tx2"/>
              </a:buClr>
              <a:buFont typeface="Wingdings" pitchFamily="2" charset="2"/>
              <a:buChar char="Ø"/>
              <a:defRPr/>
            </a:pPr>
            <a:r>
              <a:rPr lang="en-US" sz="1800" dirty="0" smtClean="0"/>
              <a:t>Non-family firms have better access to capital markets, are larger and more diversified across industries and countries</a:t>
            </a:r>
          </a:p>
          <a:p>
            <a:pPr lvl="1">
              <a:lnSpc>
                <a:spcPts val="2400"/>
              </a:lnSpc>
              <a:buClr>
                <a:schemeClr val="tx2"/>
              </a:buClr>
              <a:buFont typeface="Wingdings" pitchFamily="2" charset="2"/>
              <a:buChar char="Ø"/>
              <a:defRPr/>
            </a:pPr>
            <a:r>
              <a:rPr lang="en-US" sz="1800" dirty="0" smtClean="0"/>
              <a:t>Family firms have greater commitment ability: family reputation at risk, hostile takeovers unlikely, physical proximity with employees, etc.</a:t>
            </a:r>
          </a:p>
          <a:p>
            <a:pPr marL="0" indent="0">
              <a:buFont typeface="Wingdings" pitchFamily="2" charset="2"/>
              <a:buNone/>
              <a:defRPr/>
            </a:pPr>
            <a:endParaRPr lang="en-US" sz="1800" dirty="0" smtClean="0"/>
          </a:p>
          <a:p>
            <a:pPr>
              <a:defRPr/>
            </a:pPr>
            <a:r>
              <a:rPr lang="en-US" sz="2000" dirty="0" smtClean="0"/>
              <a:t>On the </a:t>
            </a:r>
            <a:r>
              <a:rPr lang="en-US" sz="2000" b="1" dirty="0" smtClean="0">
                <a:solidFill>
                  <a:schemeClr val="bg2">
                    <a:lumMod val="60000"/>
                    <a:lumOff val="40000"/>
                  </a:schemeClr>
                </a:solidFill>
              </a:rPr>
              <a:t>demand </a:t>
            </a:r>
            <a:r>
              <a:rPr lang="en-US" sz="2000" dirty="0" smtClean="0"/>
              <a:t>side, we look at </a:t>
            </a:r>
            <a:r>
              <a:rPr lang="en-US" sz="2000" dirty="0" smtClean="0">
                <a:solidFill>
                  <a:srgbClr val="FF0000"/>
                </a:solidFill>
              </a:rPr>
              <a:t>cross-country differences in social security institutions and employment protection laws</a:t>
            </a:r>
            <a:endParaRPr lang="en-US" sz="20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457200"/>
            <a:ext cx="8229600" cy="955675"/>
          </a:xfrm>
        </p:spPr>
        <p:txBody>
          <a:bodyPr/>
          <a:lstStyle/>
          <a:p>
            <a:pPr eaLnBrk="1" hangingPunct="1"/>
            <a:r>
              <a:rPr lang="de-CH" sz="4200" b="1" dirty="0" smtClean="0"/>
              <a:t>Relevant </a:t>
            </a:r>
            <a:r>
              <a:rPr lang="de-CH" sz="4200" b="1" dirty="0" err="1" smtClean="0"/>
              <a:t>literature</a:t>
            </a:r>
            <a:endParaRPr lang="de-CH" sz="4200" b="1" dirty="0" smtClean="0"/>
          </a:p>
        </p:txBody>
      </p:sp>
      <p:sp>
        <p:nvSpPr>
          <p:cNvPr id="8195" name="Rectangle 3"/>
          <p:cNvSpPr>
            <a:spLocks noGrp="1" noChangeArrowheads="1"/>
          </p:cNvSpPr>
          <p:nvPr>
            <p:ph type="body" idx="1"/>
          </p:nvPr>
        </p:nvSpPr>
        <p:spPr>
          <a:xfrm>
            <a:off x="323850" y="1412875"/>
            <a:ext cx="8569325" cy="4895850"/>
          </a:xfrm>
        </p:spPr>
        <p:txBody>
          <a:bodyPr/>
          <a:lstStyle/>
          <a:p>
            <a:r>
              <a:rPr lang="en-US" sz="2000" dirty="0" smtClean="0"/>
              <a:t>In France, listed family firms appear to provide more employment insurance to their employees than non-family ones in the late 1990s:</a:t>
            </a:r>
          </a:p>
          <a:p>
            <a:pPr marL="720000" lvl="1">
              <a:spcBef>
                <a:spcPts val="1200"/>
              </a:spcBef>
            </a:pPr>
            <a:r>
              <a:rPr lang="en-US" sz="1700" dirty="0" smtClean="0"/>
              <a:t>In heir-managed firms, employment </a:t>
            </a:r>
            <a:r>
              <a:rPr lang="en-US" sz="1700" dirty="0"/>
              <a:t>is less sensitive to industry sales </a:t>
            </a:r>
            <a:r>
              <a:rPr lang="en-US" sz="1700" dirty="0" smtClean="0"/>
              <a:t>shocks, and they pay lower average wages and earn larger profits (</a:t>
            </a:r>
            <a:r>
              <a:rPr lang="en-US" sz="1700" dirty="0" err="1" smtClean="0"/>
              <a:t>Sraer</a:t>
            </a:r>
            <a:r>
              <a:rPr lang="en-US" sz="1700" dirty="0" smtClean="0"/>
              <a:t> and </a:t>
            </a:r>
            <a:r>
              <a:rPr lang="en-US" sz="1700" dirty="0" err="1" smtClean="0"/>
              <a:t>Thesmar</a:t>
            </a:r>
            <a:r>
              <a:rPr lang="en-US" sz="1700" dirty="0" smtClean="0"/>
              <a:t>, 2007, </a:t>
            </a:r>
            <a:r>
              <a:rPr lang="en-US" sz="1700" dirty="0" err="1" smtClean="0"/>
              <a:t>Bassanini</a:t>
            </a:r>
            <a:r>
              <a:rPr lang="en-US" sz="1700" dirty="0" smtClean="0"/>
              <a:t> et al. 2011)</a:t>
            </a:r>
          </a:p>
          <a:p>
            <a:pPr marL="720000" lvl="1">
              <a:spcBef>
                <a:spcPts val="1200"/>
              </a:spcBef>
            </a:pPr>
            <a:r>
              <a:rPr lang="en-US" sz="1700" dirty="0" smtClean="0"/>
              <a:t>family-promoted CEOs are associated with lower job turnover and less wage renegotiation (Bach and Serrano-Velarde, 2010)</a:t>
            </a:r>
          </a:p>
          <a:p>
            <a:pPr marL="720000" lvl="1">
              <a:spcBef>
                <a:spcPts val="1200"/>
              </a:spcBef>
            </a:pPr>
            <a:r>
              <a:rPr lang="en-US" sz="1700" dirty="0" smtClean="0"/>
              <a:t>family firms are less likely to face strikes and to have unionized workers, have fewer layoffs, sanctions and disputes ending in court (Müller and </a:t>
            </a:r>
            <a:r>
              <a:rPr lang="en-US" sz="1700" dirty="0" err="1" smtClean="0"/>
              <a:t>Philippon</a:t>
            </a:r>
            <a:r>
              <a:rPr lang="en-US" sz="1700" dirty="0" smtClean="0"/>
              <a:t>, 2007; </a:t>
            </a:r>
            <a:r>
              <a:rPr lang="en-US" sz="1700" dirty="0" err="1" smtClean="0"/>
              <a:t>Waxin</a:t>
            </a:r>
            <a:r>
              <a:rPr lang="en-US" sz="1700" dirty="0" smtClean="0"/>
              <a:t>, 2009)</a:t>
            </a:r>
          </a:p>
          <a:p>
            <a:endParaRPr lang="en-US" sz="1800" dirty="0" smtClean="0"/>
          </a:p>
          <a:p>
            <a:r>
              <a:rPr lang="en-US" sz="2000" dirty="0" smtClean="0"/>
              <a:t>In U.S. listed companies, the evidence is more limited:</a:t>
            </a:r>
          </a:p>
          <a:p>
            <a:pPr lvl="1">
              <a:spcBef>
                <a:spcPts val="1200"/>
              </a:spcBef>
            </a:pPr>
            <a:r>
              <a:rPr lang="en-US" sz="1700" dirty="0" smtClean="0"/>
              <a:t>family management: downsizing is less likely, but more severe</a:t>
            </a:r>
          </a:p>
          <a:p>
            <a:pPr lvl="1">
              <a:spcBef>
                <a:spcPts val="1200"/>
              </a:spcBef>
            </a:pPr>
            <a:r>
              <a:rPr lang="en-US" sz="1700" dirty="0" smtClean="0"/>
              <a:t>family owners: large job cuts (&gt; 6%) are less likely (Block, 2008)</a:t>
            </a:r>
            <a:endParaRPr lang="de-CH" sz="17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457200"/>
            <a:ext cx="8229600" cy="955675"/>
          </a:xfrm>
        </p:spPr>
        <p:txBody>
          <a:bodyPr/>
          <a:lstStyle/>
          <a:p>
            <a:pPr eaLnBrk="1" hangingPunct="1"/>
            <a:r>
              <a:rPr lang="de-CH" sz="4200" b="1" dirty="0" err="1" smtClean="0"/>
              <a:t>Anecdotal</a:t>
            </a:r>
            <a:r>
              <a:rPr lang="de-CH" sz="4200" b="1" dirty="0" smtClean="0"/>
              <a:t> </a:t>
            </a:r>
            <a:r>
              <a:rPr lang="de-CH" sz="4200" b="1" dirty="0" err="1" smtClean="0"/>
              <a:t>evidence</a:t>
            </a:r>
            <a:endParaRPr lang="de-CH" sz="4200" b="1" dirty="0" smtClean="0"/>
          </a:p>
        </p:txBody>
      </p:sp>
      <p:sp>
        <p:nvSpPr>
          <p:cNvPr id="8195" name="Rectangle 3"/>
          <p:cNvSpPr>
            <a:spLocks noGrp="1" noChangeArrowheads="1"/>
          </p:cNvSpPr>
          <p:nvPr>
            <p:ph type="body" idx="1"/>
          </p:nvPr>
        </p:nvSpPr>
        <p:spPr>
          <a:xfrm>
            <a:off x="457200" y="1700213"/>
            <a:ext cx="8362950" cy="4608512"/>
          </a:xfrm>
        </p:spPr>
        <p:txBody>
          <a:bodyPr/>
          <a:lstStyle/>
          <a:p>
            <a:pPr>
              <a:buFont typeface="Wingdings" pitchFamily="2" charset="2"/>
              <a:buChar char="Ø"/>
            </a:pPr>
            <a:r>
              <a:rPr lang="en-US" sz="2000" dirty="0" smtClean="0"/>
              <a:t>In the early 20</a:t>
            </a:r>
            <a:r>
              <a:rPr lang="en-US" sz="2000" baseline="30000" dirty="0" smtClean="0"/>
              <a:t>th</a:t>
            </a:r>
            <a:r>
              <a:rPr lang="en-US" sz="2000" dirty="0" smtClean="0"/>
              <a:t> century at </a:t>
            </a:r>
            <a:r>
              <a:rPr lang="en-US" sz="2000" dirty="0"/>
              <a:t>Endicott Johnson, </a:t>
            </a:r>
            <a:r>
              <a:rPr lang="en-US" sz="2000" dirty="0" smtClean="0"/>
              <a:t>shoe manufacturer in NY, new </a:t>
            </a:r>
            <a:r>
              <a:rPr lang="en-US" sz="2000" dirty="0"/>
              <a:t>workers received a booklet declaring “You have now joined the Happy </a:t>
            </a:r>
            <a:r>
              <a:rPr lang="en-US" sz="2000" dirty="0" smtClean="0"/>
              <a:t>Family”. To </a:t>
            </a:r>
            <a:r>
              <a:rPr lang="en-US" sz="2000" dirty="0"/>
              <a:t>maintain the company’s welfare program in the wake of the Great Depression, </a:t>
            </a:r>
            <a:r>
              <a:rPr lang="en-US" sz="2000" dirty="0" smtClean="0"/>
              <a:t>the </a:t>
            </a:r>
            <a:r>
              <a:rPr lang="en-US" sz="2000" dirty="0"/>
              <a:t>firm’s patriarch, George F. Johnson </a:t>
            </a:r>
            <a:r>
              <a:rPr lang="en-US" sz="2000" dirty="0" smtClean="0"/>
              <a:t>was ready to cut dividends</a:t>
            </a:r>
            <a:r>
              <a:rPr lang="en-US" sz="2000" dirty="0"/>
              <a:t>, </a:t>
            </a:r>
            <a:r>
              <a:rPr lang="en-US" sz="2000" dirty="0" smtClean="0"/>
              <a:t>defying the </a:t>
            </a:r>
            <a:r>
              <a:rPr lang="en-US" sz="2000" dirty="0"/>
              <a:t>anger of his </a:t>
            </a:r>
            <a:r>
              <a:rPr lang="en-US" sz="2000" dirty="0" smtClean="0"/>
              <a:t>fellow stockholders (Mueller and </a:t>
            </a:r>
            <a:r>
              <a:rPr lang="en-US" sz="2000" dirty="0" err="1" smtClean="0"/>
              <a:t>Philippon</a:t>
            </a:r>
            <a:r>
              <a:rPr lang="en-US" sz="2000" dirty="0" smtClean="0"/>
              <a:t>, 2011)</a:t>
            </a:r>
          </a:p>
          <a:p>
            <a:pPr>
              <a:buFont typeface="Wingdings" pitchFamily="2" charset="2"/>
              <a:buChar char="Ø"/>
            </a:pPr>
            <a:endParaRPr lang="en-US" sz="2000" dirty="0"/>
          </a:p>
          <a:p>
            <a:pPr>
              <a:buFont typeface="Wingdings" pitchFamily="2" charset="2"/>
              <a:buChar char="Ø"/>
            </a:pPr>
            <a:r>
              <a:rPr lang="en-US" sz="2000" dirty="0" smtClean="0"/>
              <a:t> </a:t>
            </a:r>
            <a:r>
              <a:rPr lang="en-US" sz="2000" i="1" dirty="0" smtClean="0"/>
              <a:t>“…</a:t>
            </a:r>
            <a:r>
              <a:rPr lang="en-US" sz="2000" i="1" dirty="0" smtClean="0">
                <a:solidFill>
                  <a:schemeClr val="tx1"/>
                </a:solidFill>
              </a:rPr>
              <a:t>The family business in Warroad, Minnesota that didn't lay off a single one of their four thousand employees during this recession, even when their competitors shut down dozens of plants, even when it meant the owners gave up some perks and pay – because they understood their biggest asset was the community and the workers who helped build that business…” (</a:t>
            </a:r>
            <a:r>
              <a:rPr lang="en-US" sz="2000" dirty="0" smtClean="0"/>
              <a:t>President Obama, 2012)</a:t>
            </a:r>
            <a:endParaRPr lang="de-CH"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457200"/>
            <a:ext cx="8229600" cy="955675"/>
          </a:xfrm>
        </p:spPr>
        <p:txBody>
          <a:bodyPr/>
          <a:lstStyle/>
          <a:p>
            <a:pPr eaLnBrk="1" hangingPunct="1"/>
            <a:r>
              <a:rPr lang="en-US" sz="3800" b="1" dirty="0" smtClean="0"/>
              <a:t>Empirical methodology</a:t>
            </a:r>
          </a:p>
        </p:txBody>
      </p:sp>
      <p:sp>
        <p:nvSpPr>
          <p:cNvPr id="8195" name="Rectangle 3"/>
          <p:cNvSpPr>
            <a:spLocks noGrp="1" noChangeArrowheads="1"/>
          </p:cNvSpPr>
          <p:nvPr>
            <p:ph type="body" idx="1"/>
          </p:nvPr>
        </p:nvSpPr>
        <p:spPr>
          <a:xfrm>
            <a:off x="457200" y="1556792"/>
            <a:ext cx="8362950" cy="4751933"/>
          </a:xfrm>
        </p:spPr>
        <p:txBody>
          <a:bodyPr/>
          <a:lstStyle/>
          <a:p>
            <a:pPr>
              <a:spcBef>
                <a:spcPts val="1200"/>
              </a:spcBef>
            </a:pPr>
            <a:r>
              <a:rPr lang="en-US" sz="2200" dirty="0" smtClean="0"/>
              <a:t>Investigate whether firm-level employment and wages respond to shocks differentially between</a:t>
            </a:r>
          </a:p>
          <a:p>
            <a:pPr lvl="1">
              <a:spcBef>
                <a:spcPts val="1200"/>
              </a:spcBef>
              <a:buClrTx/>
              <a:buFont typeface="Wingdings" pitchFamily="2" charset="2"/>
              <a:buChar char="q"/>
            </a:pPr>
            <a:r>
              <a:rPr lang="en-US" sz="2100" b="1" dirty="0" smtClean="0">
                <a:solidFill>
                  <a:schemeClr val="bg2">
                    <a:lumMod val="60000"/>
                    <a:lumOff val="40000"/>
                  </a:schemeClr>
                </a:solidFill>
              </a:rPr>
              <a:t>family</a:t>
            </a:r>
            <a:r>
              <a:rPr lang="en-US" sz="2100" b="1" dirty="0" smtClean="0"/>
              <a:t> </a:t>
            </a:r>
            <a:r>
              <a:rPr lang="en-US" sz="2100" dirty="0" smtClean="0"/>
              <a:t>and </a:t>
            </a:r>
            <a:r>
              <a:rPr lang="en-US" sz="2100" b="1" dirty="0" smtClean="0">
                <a:solidFill>
                  <a:schemeClr val="bg2">
                    <a:lumMod val="60000"/>
                    <a:lumOff val="40000"/>
                  </a:schemeClr>
                </a:solidFill>
              </a:rPr>
              <a:t>non-family</a:t>
            </a:r>
            <a:r>
              <a:rPr lang="en-US" sz="2100" b="1" dirty="0" smtClean="0"/>
              <a:t> </a:t>
            </a:r>
            <a:r>
              <a:rPr lang="en-US" sz="2100" dirty="0" smtClean="0"/>
              <a:t>firms</a:t>
            </a:r>
          </a:p>
          <a:p>
            <a:pPr lvl="1">
              <a:spcBef>
                <a:spcPts val="1200"/>
              </a:spcBef>
              <a:buClrTx/>
              <a:buFont typeface="Wingdings" pitchFamily="2" charset="2"/>
              <a:buChar char="q"/>
            </a:pPr>
            <a:r>
              <a:rPr lang="en-US" sz="2100" b="1" dirty="0" smtClean="0">
                <a:solidFill>
                  <a:schemeClr val="bg2">
                    <a:lumMod val="60000"/>
                    <a:lumOff val="40000"/>
                  </a:schemeClr>
                </a:solidFill>
              </a:rPr>
              <a:t>high</a:t>
            </a:r>
            <a:r>
              <a:rPr lang="en-US" sz="2100" dirty="0" smtClean="0">
                <a:solidFill>
                  <a:schemeClr val="bg2">
                    <a:lumMod val="60000"/>
                    <a:lumOff val="40000"/>
                  </a:schemeClr>
                </a:solidFill>
              </a:rPr>
              <a:t> </a:t>
            </a:r>
            <a:r>
              <a:rPr lang="en-US" sz="2100" dirty="0" smtClean="0"/>
              <a:t>and </a:t>
            </a:r>
            <a:r>
              <a:rPr lang="en-US" sz="2100" b="1" dirty="0" smtClean="0">
                <a:solidFill>
                  <a:schemeClr val="bg2">
                    <a:lumMod val="60000"/>
                    <a:lumOff val="40000"/>
                  </a:schemeClr>
                </a:solidFill>
              </a:rPr>
              <a:t>low level of publicly provided job security</a:t>
            </a:r>
          </a:p>
          <a:p>
            <a:pPr>
              <a:spcBef>
                <a:spcPts val="1200"/>
              </a:spcBef>
              <a:buSzPct val="133000"/>
              <a:buFont typeface="Wingdings" pitchFamily="2" charset="2"/>
              <a:buChar char="§"/>
            </a:pPr>
            <a:r>
              <a:rPr lang="en-US" sz="2200" dirty="0" smtClean="0"/>
              <a:t>Look at interaction between the two: is the insurance role of family firms less prominent where there is more job security?</a:t>
            </a:r>
          </a:p>
          <a:p>
            <a:pPr>
              <a:spcBef>
                <a:spcPts val="1200"/>
              </a:spcBef>
              <a:buSzPct val="133000"/>
              <a:buFont typeface="Wingdings" pitchFamily="2" charset="2"/>
              <a:buChar char="§"/>
            </a:pPr>
            <a:r>
              <a:rPr lang="en-US" sz="2200" dirty="0" smtClean="0"/>
              <a:t>Also investigate role of capital market development: ambiguous, because it affects both firms and workers</a:t>
            </a:r>
          </a:p>
          <a:p>
            <a:pPr>
              <a:spcBef>
                <a:spcPts val="1200"/>
              </a:spcBef>
              <a:buSzPct val="133000"/>
              <a:buFont typeface="Wingdings" pitchFamily="2" charset="2"/>
              <a:buChar char="§"/>
            </a:pPr>
            <a:r>
              <a:rPr lang="en-US" sz="2200" dirty="0" smtClean="0"/>
              <a:t>Condition </a:t>
            </a:r>
            <a:r>
              <a:rPr lang="en-US" sz="2200" dirty="0" smtClean="0"/>
              <a:t>on firms’ leverage (to be done)</a:t>
            </a:r>
          </a:p>
          <a:p>
            <a:pPr>
              <a:spcBef>
                <a:spcPts val="1200"/>
              </a:spcBef>
              <a:buSzPct val="133000"/>
              <a:buFont typeface="Wingdings" pitchFamily="2" charset="2"/>
              <a:buChar char="§"/>
            </a:pPr>
            <a:r>
              <a:rPr lang="en-US" sz="2200" dirty="0" smtClean="0"/>
              <a:t>Distinguish between different types of shocks…</a:t>
            </a:r>
          </a:p>
          <a:p>
            <a:endParaRPr lang="en-US" sz="2000" dirty="0"/>
          </a:p>
        </p:txBody>
      </p:sp>
    </p:spTree>
    <p:extLst>
      <p:ext uri="{BB962C8B-B14F-4D97-AF65-F5344CB8AC3E}">
        <p14:creationId xmlns:p14="http://schemas.microsoft.com/office/powerpoint/2010/main" val="12210422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457200"/>
            <a:ext cx="8229600" cy="955675"/>
          </a:xfrm>
        </p:spPr>
        <p:txBody>
          <a:bodyPr/>
          <a:lstStyle/>
          <a:p>
            <a:pPr eaLnBrk="1" hangingPunct="1"/>
            <a:r>
              <a:rPr lang="en-US" sz="3800" b="1" dirty="0" smtClean="0"/>
              <a:t>Which shocks?</a:t>
            </a:r>
          </a:p>
        </p:txBody>
      </p:sp>
      <p:sp>
        <p:nvSpPr>
          <p:cNvPr id="8195" name="Rectangle 3"/>
          <p:cNvSpPr>
            <a:spLocks noGrp="1" noChangeArrowheads="1"/>
          </p:cNvSpPr>
          <p:nvPr>
            <p:ph type="body" idx="1"/>
          </p:nvPr>
        </p:nvSpPr>
        <p:spPr>
          <a:xfrm>
            <a:off x="457200" y="1700213"/>
            <a:ext cx="8362950" cy="4608512"/>
          </a:xfrm>
        </p:spPr>
        <p:txBody>
          <a:bodyPr/>
          <a:lstStyle/>
          <a:p>
            <a:pPr>
              <a:buClrTx/>
              <a:buFont typeface="Wingdings" pitchFamily="2" charset="2"/>
              <a:buChar char="q"/>
            </a:pPr>
            <a:r>
              <a:rPr lang="en-US" sz="2000" dirty="0" smtClean="0"/>
              <a:t>Level of </a:t>
            </a:r>
            <a:r>
              <a:rPr lang="en-US" sz="2000" b="1" dirty="0" smtClean="0"/>
              <a:t>aggregation</a:t>
            </a:r>
            <a:r>
              <a:rPr lang="en-US" sz="2000" dirty="0" smtClean="0"/>
              <a:t>:</a:t>
            </a:r>
          </a:p>
          <a:p>
            <a:pPr lvl="1">
              <a:buClrTx/>
              <a:buFont typeface="Wingdings" pitchFamily="2" charset="2"/>
              <a:buChar char="Ø"/>
              <a:defRPr/>
            </a:pPr>
            <a:r>
              <a:rPr lang="en-US" sz="1800" dirty="0" smtClean="0">
                <a:solidFill>
                  <a:schemeClr val="bg2">
                    <a:lumMod val="60000"/>
                    <a:lumOff val="40000"/>
                  </a:schemeClr>
                </a:solidFill>
              </a:rPr>
              <a:t>Country level</a:t>
            </a:r>
            <a:r>
              <a:rPr lang="en-US" sz="1800" dirty="0" smtClean="0"/>
              <a:t>: aggregate shock, hard to insure against </a:t>
            </a:r>
          </a:p>
          <a:p>
            <a:pPr lvl="1">
              <a:buClrTx/>
              <a:buFont typeface="Wingdings" pitchFamily="2" charset="2"/>
              <a:buChar char="Ø"/>
              <a:defRPr/>
            </a:pPr>
            <a:r>
              <a:rPr lang="en-US" sz="1800" dirty="0" smtClean="0">
                <a:solidFill>
                  <a:schemeClr val="bg2">
                    <a:lumMod val="60000"/>
                    <a:lumOff val="40000"/>
                  </a:schemeClr>
                </a:solidFill>
              </a:rPr>
              <a:t>Industry level</a:t>
            </a:r>
            <a:r>
              <a:rPr lang="en-US" sz="1800" dirty="0" smtClean="0"/>
              <a:t>: insurable</a:t>
            </a:r>
          </a:p>
          <a:p>
            <a:pPr lvl="1">
              <a:buClrTx/>
              <a:buFont typeface="Wingdings" pitchFamily="2" charset="2"/>
              <a:buChar char="Ø"/>
              <a:defRPr/>
            </a:pPr>
            <a:r>
              <a:rPr lang="en-US" sz="1800" dirty="0" smtClean="0">
                <a:solidFill>
                  <a:schemeClr val="bg2">
                    <a:lumMod val="60000"/>
                    <a:lumOff val="40000"/>
                  </a:schemeClr>
                </a:solidFill>
              </a:rPr>
              <a:t>Idiosyncratic shock</a:t>
            </a:r>
            <a:r>
              <a:rPr lang="en-US" sz="1800" dirty="0" smtClean="0"/>
              <a:t>: insurable</a:t>
            </a:r>
          </a:p>
          <a:p>
            <a:pPr>
              <a:buClrTx/>
              <a:buFont typeface="Wingdings" pitchFamily="2" charset="2"/>
              <a:buChar char="q"/>
              <a:defRPr/>
            </a:pPr>
            <a:r>
              <a:rPr lang="en-US" sz="2000" b="1" dirty="0" smtClean="0"/>
              <a:t>Source</a:t>
            </a:r>
            <a:r>
              <a:rPr lang="en-US" sz="2000" dirty="0" smtClean="0"/>
              <a:t>:</a:t>
            </a:r>
          </a:p>
          <a:p>
            <a:pPr lvl="1">
              <a:buClr>
                <a:schemeClr val="bg2">
                  <a:lumMod val="60000"/>
                  <a:lumOff val="40000"/>
                </a:schemeClr>
              </a:buClr>
              <a:buFont typeface="Wingdings" pitchFamily="2" charset="2"/>
              <a:buChar char="Ø"/>
              <a:defRPr/>
            </a:pPr>
            <a:r>
              <a:rPr lang="en-US" sz="1800" dirty="0" smtClean="0">
                <a:solidFill>
                  <a:schemeClr val="bg2">
                    <a:lumMod val="60000"/>
                    <a:lumOff val="40000"/>
                  </a:schemeClr>
                </a:solidFill>
              </a:rPr>
              <a:t>Demand</a:t>
            </a:r>
            <a:r>
              <a:rPr lang="en-US" sz="1800" dirty="0" smtClean="0"/>
              <a:t>: sales growth, value added growth</a:t>
            </a:r>
          </a:p>
          <a:p>
            <a:pPr lvl="1">
              <a:buClr>
                <a:schemeClr val="bg2">
                  <a:lumMod val="60000"/>
                  <a:lumOff val="40000"/>
                </a:schemeClr>
              </a:buClr>
              <a:buFont typeface="Wingdings" pitchFamily="2" charset="2"/>
              <a:buChar char="Ø"/>
              <a:defRPr/>
            </a:pPr>
            <a:r>
              <a:rPr lang="en-US" sz="1800" dirty="0" smtClean="0">
                <a:solidFill>
                  <a:schemeClr val="bg2">
                    <a:lumMod val="60000"/>
                    <a:lumOff val="40000"/>
                  </a:schemeClr>
                </a:solidFill>
              </a:rPr>
              <a:t>Productivity</a:t>
            </a:r>
            <a:r>
              <a:rPr lang="en-US" sz="1800" dirty="0" smtClean="0"/>
              <a:t>: calamity, e.g. earthquake, flood (to be done)</a:t>
            </a:r>
          </a:p>
          <a:p>
            <a:pPr>
              <a:buClrTx/>
              <a:buFont typeface="Wingdings" pitchFamily="2" charset="2"/>
              <a:buChar char="q"/>
              <a:defRPr/>
            </a:pPr>
            <a:r>
              <a:rPr lang="en-US" sz="2000" b="1" dirty="0" smtClean="0"/>
              <a:t>Sign</a:t>
            </a:r>
            <a:r>
              <a:rPr lang="en-US" sz="2000" dirty="0" smtClean="0"/>
              <a:t>:</a:t>
            </a:r>
            <a:endParaRPr lang="en-US" sz="2000" dirty="0"/>
          </a:p>
          <a:p>
            <a:pPr lvl="1">
              <a:buClr>
                <a:schemeClr val="bg2">
                  <a:lumMod val="60000"/>
                  <a:lumOff val="40000"/>
                </a:schemeClr>
              </a:buClr>
              <a:buFont typeface="Wingdings" pitchFamily="2" charset="2"/>
              <a:buChar char="Ø"/>
              <a:defRPr/>
            </a:pPr>
            <a:r>
              <a:rPr lang="en-US" sz="1800" dirty="0" smtClean="0">
                <a:solidFill>
                  <a:schemeClr val="bg2">
                    <a:lumMod val="60000"/>
                    <a:lumOff val="40000"/>
                  </a:schemeClr>
                </a:solidFill>
              </a:rPr>
              <a:t>Negative</a:t>
            </a:r>
            <a:r>
              <a:rPr lang="en-US" sz="1800" dirty="0" smtClean="0"/>
              <a:t>: only ones against which insurance is needed</a:t>
            </a:r>
          </a:p>
          <a:p>
            <a:pPr lvl="1">
              <a:buClr>
                <a:schemeClr val="bg2">
                  <a:lumMod val="60000"/>
                  <a:lumOff val="40000"/>
                </a:schemeClr>
              </a:buClr>
              <a:buFont typeface="Wingdings" pitchFamily="2" charset="2"/>
              <a:buChar char="Ø"/>
              <a:defRPr/>
            </a:pPr>
            <a:r>
              <a:rPr lang="en-US" sz="1800" dirty="0" smtClean="0">
                <a:solidFill>
                  <a:schemeClr val="bg2">
                    <a:lumMod val="60000"/>
                    <a:lumOff val="40000"/>
                  </a:schemeClr>
                </a:solidFill>
              </a:rPr>
              <a:t>Positive</a:t>
            </a:r>
            <a:r>
              <a:rPr lang="en-US" sz="1800" dirty="0" smtClean="0"/>
              <a:t>: no need for insurance!</a:t>
            </a:r>
            <a:endParaRPr lang="en-US" sz="1800" dirty="0"/>
          </a:p>
          <a:p>
            <a:pPr>
              <a:buClrTx/>
              <a:buFont typeface="Wingdings" pitchFamily="2" charset="2"/>
              <a:buChar char="q"/>
              <a:defRPr/>
            </a:pPr>
            <a:r>
              <a:rPr lang="en-US" sz="2000" b="1" dirty="0" smtClean="0"/>
              <a:t>Persistence</a:t>
            </a:r>
            <a:r>
              <a:rPr lang="en-US" sz="2000" dirty="0" smtClean="0"/>
              <a:t>:</a:t>
            </a:r>
          </a:p>
          <a:p>
            <a:pPr lvl="1">
              <a:buClrTx/>
              <a:buFont typeface="Wingdings" pitchFamily="2" charset="2"/>
              <a:buChar char="Ø"/>
              <a:defRPr/>
            </a:pPr>
            <a:r>
              <a:rPr lang="en-US" sz="1800" dirty="0" smtClean="0">
                <a:solidFill>
                  <a:schemeClr val="bg2">
                    <a:lumMod val="60000"/>
                    <a:lumOff val="40000"/>
                  </a:schemeClr>
                </a:solidFill>
              </a:rPr>
              <a:t>Temporary</a:t>
            </a:r>
            <a:r>
              <a:rPr lang="en-US" sz="1800" dirty="0" smtClean="0"/>
              <a:t>: insurable</a:t>
            </a:r>
          </a:p>
          <a:p>
            <a:pPr lvl="1">
              <a:buClrTx/>
              <a:buFont typeface="Wingdings" pitchFamily="2" charset="2"/>
              <a:buChar char="Ø"/>
              <a:defRPr/>
            </a:pPr>
            <a:r>
              <a:rPr lang="en-US" sz="1800" dirty="0" smtClean="0">
                <a:solidFill>
                  <a:schemeClr val="bg2">
                    <a:lumMod val="60000"/>
                    <a:lumOff val="40000"/>
                  </a:schemeClr>
                </a:solidFill>
              </a:rPr>
              <a:t>Permanent</a:t>
            </a:r>
            <a:r>
              <a:rPr lang="en-US" sz="1800" dirty="0" smtClean="0"/>
              <a:t>: uninsurable</a:t>
            </a:r>
            <a:endParaRPr lang="en-US" sz="1800" dirty="0"/>
          </a:p>
          <a:p>
            <a:pPr marL="914400" lvl="2" indent="0">
              <a:buClrTx/>
              <a:buNone/>
              <a:defRPr/>
            </a:pPr>
            <a:endParaRPr lang="en-US" sz="1800" dirty="0" smtClean="0"/>
          </a:p>
          <a:p>
            <a:endParaRPr lang="en-US" sz="2000" dirty="0"/>
          </a:p>
        </p:txBody>
      </p:sp>
    </p:spTree>
    <p:extLst>
      <p:ext uri="{BB962C8B-B14F-4D97-AF65-F5344CB8AC3E}">
        <p14:creationId xmlns:p14="http://schemas.microsoft.com/office/powerpoint/2010/main" val="32363328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457200"/>
            <a:ext cx="8229600" cy="955675"/>
          </a:xfrm>
        </p:spPr>
        <p:txBody>
          <a:bodyPr/>
          <a:lstStyle/>
          <a:p>
            <a:pPr eaLnBrk="1" hangingPunct="1"/>
            <a:r>
              <a:rPr lang="en-US" sz="3800" b="1" dirty="0" smtClean="0"/>
              <a:t>Empirical specification</a:t>
            </a:r>
          </a:p>
        </p:txBody>
      </p:sp>
      <p:sp>
        <p:nvSpPr>
          <p:cNvPr id="26627" name="Rectangle 3"/>
          <p:cNvSpPr>
            <a:spLocks noGrp="1" noRot="1" noChangeAspect="1" noMove="1" noResize="1" noEditPoints="1" noAdjustHandles="1" noChangeArrowheads="1" noChangeShapeType="1" noTextEdit="1"/>
          </p:cNvSpPr>
          <p:nvPr>
            <p:ph type="body" idx="1"/>
          </p:nvPr>
        </p:nvSpPr>
        <p:spPr>
          <a:xfrm>
            <a:off x="457200" y="1484784"/>
            <a:ext cx="8435280" cy="4823941"/>
          </a:xfrm>
          <a:blipFill rotWithShape="1">
            <a:blip r:embed="rId2" cstate="print"/>
            <a:stretch>
              <a:fillRect l="-289" t="-1391" r="-145" b="-4930"/>
            </a:stretch>
          </a:blip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a:noFill/>
              </a:rPr>
              <a:t> </a:t>
            </a:r>
          </a:p>
        </p:txBody>
      </p:sp>
    </p:spTree>
    <p:extLst>
      <p:ext uri="{BB962C8B-B14F-4D97-AF65-F5344CB8AC3E}">
        <p14:creationId xmlns:p14="http://schemas.microsoft.com/office/powerpoint/2010/main" val="1722639343"/>
      </p:ext>
    </p:extLst>
  </p:cSld>
  <p:clrMapOvr>
    <a:masterClrMapping/>
  </p:clrMapOvr>
  <p:timing>
    <p:tnLst>
      <p:par>
        <p:cTn id="1" dur="indefinite" restart="never" nodeType="tmRoot"/>
      </p:par>
    </p:tn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835</TotalTime>
  <Words>2059</Words>
  <Application>Microsoft Office PowerPoint</Application>
  <PresentationFormat>On-screen Show (4:3)</PresentationFormat>
  <Paragraphs>473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Pixel</vt:lpstr>
      <vt:lpstr>Risk Sharing within Firms: Worldwide Evidence</vt:lpstr>
      <vt:lpstr>Motivation: insurance within firms</vt:lpstr>
      <vt:lpstr>How much insurance?</vt:lpstr>
      <vt:lpstr>This paper</vt:lpstr>
      <vt:lpstr>Relevant literature</vt:lpstr>
      <vt:lpstr>Anecdotal evidence</vt:lpstr>
      <vt:lpstr>Empirical methodology</vt:lpstr>
      <vt:lpstr>Which shocks?</vt:lpstr>
      <vt:lpstr>Empirical specification</vt:lpstr>
      <vt:lpstr>Firm-level data</vt:lpstr>
      <vt:lpstr>Firm-level variables</vt:lpstr>
      <vt:lpstr>Sample description: geographical dispersion</vt:lpstr>
      <vt:lpstr>Sample description: industrial  dispersion</vt:lpstr>
      <vt:lpstr>Industry and country-level  data</vt:lpstr>
      <vt:lpstr>Employment insurance: Family firms</vt:lpstr>
      <vt:lpstr>Employment insurance: Family firms</vt:lpstr>
      <vt:lpstr>Employment insurance by family firms</vt:lpstr>
      <vt:lpstr>Employment insurance by family firms</vt:lpstr>
      <vt:lpstr>Employment insurance: Transitory shocks</vt:lpstr>
      <vt:lpstr>Employment insurance: Permanent shocks</vt:lpstr>
      <vt:lpstr>Wage Insurance: Family firms</vt:lpstr>
      <vt:lpstr>Concentration of family firms</vt:lpstr>
      <vt:lpstr>Conclusion</vt:lpstr>
    </vt:vector>
  </TitlesOfParts>
  <Company>Studienzentrum Gerzensee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Impact of the U.S. Financial Crisis on Global Retail Lending</dc:title>
  <dc:creator>Studienzentrum Gerzensee</dc:creator>
  <cp:lastModifiedBy>anellul</cp:lastModifiedBy>
  <cp:revision>147</cp:revision>
  <cp:lastPrinted>2012-12-12T18:01:24Z</cp:lastPrinted>
  <dcterms:created xsi:type="dcterms:W3CDTF">2009-07-19T16:08:45Z</dcterms:created>
  <dcterms:modified xsi:type="dcterms:W3CDTF">2012-12-17T10:29:35Z</dcterms:modified>
</cp:coreProperties>
</file>