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4" r:id="rId18"/>
    <p:sldId id="285" r:id="rId19"/>
    <p:sldId id="286" r:id="rId20"/>
    <p:sldId id="287" r:id="rId21"/>
    <p:sldId id="288" r:id="rId22"/>
    <p:sldId id="289" r:id="rId23"/>
    <p:sldId id="290" r:id="rId24"/>
    <p:sldId id="291" r:id="rId25"/>
    <p:sldId id="274" r:id="rId26"/>
    <p:sldId id="275" r:id="rId27"/>
    <p:sldId id="279" r:id="rId28"/>
    <p:sldId id="280" r:id="rId29"/>
    <p:sldId id="276" r:id="rId30"/>
    <p:sldId id="277" r:id="rId31"/>
  </p:sldIdLst>
  <p:sldSz cx="9144000" cy="6858000" type="screen4x3"/>
  <p:notesSz cx="6669088" cy="9928225"/>
  <p:defaultTextStyle>
    <a:defPPr>
      <a:defRPr lang="en-US"/>
    </a:defPPr>
    <a:lvl1pPr algn="l" rtl="0" fontAlgn="base">
      <a:spcBef>
        <a:spcPct val="0"/>
      </a:spcBef>
      <a:spcAft>
        <a:spcPct val="0"/>
      </a:spcAft>
      <a:defRPr sz="1600" kern="1200">
        <a:solidFill>
          <a:srgbClr val="66FFFF"/>
        </a:solidFill>
        <a:latin typeface="ITC Officina Sans Book"/>
        <a:ea typeface="+mn-ea"/>
        <a:cs typeface="+mn-cs"/>
      </a:defRPr>
    </a:lvl1pPr>
    <a:lvl2pPr marL="457200" algn="l" rtl="0" fontAlgn="base">
      <a:spcBef>
        <a:spcPct val="0"/>
      </a:spcBef>
      <a:spcAft>
        <a:spcPct val="0"/>
      </a:spcAft>
      <a:defRPr sz="1600" kern="1200">
        <a:solidFill>
          <a:srgbClr val="66FFFF"/>
        </a:solidFill>
        <a:latin typeface="ITC Officina Sans Book"/>
        <a:ea typeface="+mn-ea"/>
        <a:cs typeface="+mn-cs"/>
      </a:defRPr>
    </a:lvl2pPr>
    <a:lvl3pPr marL="914400" algn="l" rtl="0" fontAlgn="base">
      <a:spcBef>
        <a:spcPct val="0"/>
      </a:spcBef>
      <a:spcAft>
        <a:spcPct val="0"/>
      </a:spcAft>
      <a:defRPr sz="1600" kern="1200">
        <a:solidFill>
          <a:srgbClr val="66FFFF"/>
        </a:solidFill>
        <a:latin typeface="ITC Officina Sans Book"/>
        <a:ea typeface="+mn-ea"/>
        <a:cs typeface="+mn-cs"/>
      </a:defRPr>
    </a:lvl3pPr>
    <a:lvl4pPr marL="1371600" algn="l" rtl="0" fontAlgn="base">
      <a:spcBef>
        <a:spcPct val="0"/>
      </a:spcBef>
      <a:spcAft>
        <a:spcPct val="0"/>
      </a:spcAft>
      <a:defRPr sz="1600" kern="1200">
        <a:solidFill>
          <a:srgbClr val="66FFFF"/>
        </a:solidFill>
        <a:latin typeface="ITC Officina Sans Book"/>
        <a:ea typeface="+mn-ea"/>
        <a:cs typeface="+mn-cs"/>
      </a:defRPr>
    </a:lvl4pPr>
    <a:lvl5pPr marL="1828800" algn="l" rtl="0" fontAlgn="base">
      <a:spcBef>
        <a:spcPct val="0"/>
      </a:spcBef>
      <a:spcAft>
        <a:spcPct val="0"/>
      </a:spcAft>
      <a:defRPr sz="1600" kern="1200">
        <a:solidFill>
          <a:srgbClr val="66FFFF"/>
        </a:solidFill>
        <a:latin typeface="ITC Officina Sans Book"/>
        <a:ea typeface="+mn-ea"/>
        <a:cs typeface="+mn-cs"/>
      </a:defRPr>
    </a:lvl5pPr>
    <a:lvl6pPr marL="2286000" algn="l" defTabSz="914400" rtl="0" eaLnBrk="1" latinLnBrk="0" hangingPunct="1">
      <a:defRPr sz="1600" kern="1200">
        <a:solidFill>
          <a:srgbClr val="66FFFF"/>
        </a:solidFill>
        <a:latin typeface="ITC Officina Sans Book"/>
        <a:ea typeface="+mn-ea"/>
        <a:cs typeface="+mn-cs"/>
      </a:defRPr>
    </a:lvl6pPr>
    <a:lvl7pPr marL="2743200" algn="l" defTabSz="914400" rtl="0" eaLnBrk="1" latinLnBrk="0" hangingPunct="1">
      <a:defRPr sz="1600" kern="1200">
        <a:solidFill>
          <a:srgbClr val="66FFFF"/>
        </a:solidFill>
        <a:latin typeface="ITC Officina Sans Book"/>
        <a:ea typeface="+mn-ea"/>
        <a:cs typeface="+mn-cs"/>
      </a:defRPr>
    </a:lvl7pPr>
    <a:lvl8pPr marL="3200400" algn="l" defTabSz="914400" rtl="0" eaLnBrk="1" latinLnBrk="0" hangingPunct="1">
      <a:defRPr sz="1600" kern="1200">
        <a:solidFill>
          <a:srgbClr val="66FFFF"/>
        </a:solidFill>
        <a:latin typeface="ITC Officina Sans Book"/>
        <a:ea typeface="+mn-ea"/>
        <a:cs typeface="+mn-cs"/>
      </a:defRPr>
    </a:lvl8pPr>
    <a:lvl9pPr marL="3657600" algn="l" defTabSz="914400" rtl="0" eaLnBrk="1" latinLnBrk="0" hangingPunct="1">
      <a:defRPr sz="1600" kern="1200">
        <a:solidFill>
          <a:srgbClr val="66FFFF"/>
        </a:solidFill>
        <a:latin typeface="ITC Officina Sans Book"/>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3300"/>
    <a:srgbClr val="33CCFF"/>
    <a:srgbClr val="FFFF66"/>
    <a:srgbClr val="FFFFCC"/>
    <a:srgbClr val="FF6600"/>
    <a:srgbClr val="FF00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11" autoAdjust="0"/>
    <p:restoredTop sz="94660"/>
  </p:normalViewPr>
  <p:slideViewPr>
    <p:cSldViewPr>
      <p:cViewPr varScale="1">
        <p:scale>
          <a:sx n="113" d="100"/>
          <a:sy n="113" d="100"/>
        </p:scale>
        <p:origin x="-172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88925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ffectLst/>
                <a:latin typeface="ITC Officina Sans Book" pitchFamily="34" charset="0"/>
              </a:defRPr>
            </a:lvl1pPr>
          </a:lstStyle>
          <a:p>
            <a:pPr>
              <a:defRPr/>
            </a:pPr>
            <a:endParaRPr lang="en-US"/>
          </a:p>
        </p:txBody>
      </p:sp>
      <p:sp>
        <p:nvSpPr>
          <p:cNvPr id="59395" name="Rectangle 3"/>
          <p:cNvSpPr>
            <a:spLocks noGrp="1" noChangeArrowheads="1"/>
          </p:cNvSpPr>
          <p:nvPr>
            <p:ph type="dt" sz="quarter" idx="1"/>
          </p:nvPr>
        </p:nvSpPr>
        <p:spPr bwMode="auto">
          <a:xfrm>
            <a:off x="3778250" y="0"/>
            <a:ext cx="288925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ffectLst/>
                <a:latin typeface="ITC Officina Sans Book" pitchFamily="34" charset="0"/>
              </a:defRPr>
            </a:lvl1pPr>
          </a:lstStyle>
          <a:p>
            <a:pPr>
              <a:defRPr/>
            </a:pPr>
            <a:fld id="{F1669DDE-659B-409D-BCB3-C0CDC629107E}" type="datetimeFigureOut">
              <a:rPr lang="en-US"/>
              <a:pPr>
                <a:defRPr/>
              </a:pPr>
              <a:t>12/13/2012</a:t>
            </a:fld>
            <a:endParaRPr lang="en-US"/>
          </a:p>
        </p:txBody>
      </p:sp>
      <p:sp>
        <p:nvSpPr>
          <p:cNvPr id="59396" name="Rectangle 4"/>
          <p:cNvSpPr>
            <a:spLocks noGrp="1" noChangeArrowheads="1"/>
          </p:cNvSpPr>
          <p:nvPr>
            <p:ph type="ftr" sz="quarter" idx="2"/>
          </p:nvPr>
        </p:nvSpPr>
        <p:spPr bwMode="auto">
          <a:xfrm>
            <a:off x="0" y="9431338"/>
            <a:ext cx="288925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ffectLst/>
                <a:latin typeface="ITC Officina Sans Book" pitchFamily="34" charset="0"/>
              </a:defRPr>
            </a:lvl1pPr>
          </a:lstStyle>
          <a:p>
            <a:pPr>
              <a:defRPr/>
            </a:pPr>
            <a:endParaRPr lang="en-US"/>
          </a:p>
        </p:txBody>
      </p:sp>
      <p:sp>
        <p:nvSpPr>
          <p:cNvPr id="59397" name="Rectangle 5"/>
          <p:cNvSpPr>
            <a:spLocks noGrp="1" noChangeArrowheads="1"/>
          </p:cNvSpPr>
          <p:nvPr>
            <p:ph type="sldNum" sz="quarter" idx="3"/>
          </p:nvPr>
        </p:nvSpPr>
        <p:spPr bwMode="auto">
          <a:xfrm>
            <a:off x="3778250" y="9431338"/>
            <a:ext cx="288925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ffectLst/>
                <a:latin typeface="ITC Officina Sans Book" pitchFamily="34" charset="0"/>
              </a:defRPr>
            </a:lvl1pPr>
          </a:lstStyle>
          <a:p>
            <a:pPr>
              <a:defRPr/>
            </a:pPr>
            <a:fld id="{50157046-AF2C-4F9B-8CBE-6590F31694A5}" type="slidenum">
              <a:rPr lang="en-US"/>
              <a:pPr>
                <a:defRPr/>
              </a:pPr>
              <a:t>‹#›</a:t>
            </a:fld>
            <a:endParaRPr lang="en-US"/>
          </a:p>
        </p:txBody>
      </p:sp>
    </p:spTree>
    <p:extLst>
      <p:ext uri="{BB962C8B-B14F-4D97-AF65-F5344CB8AC3E}">
        <p14:creationId xmlns:p14="http://schemas.microsoft.com/office/powerpoint/2010/main" val="3712812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5300"/>
          </a:xfrm>
          <a:prstGeom prst="rect">
            <a:avLst/>
          </a:prstGeom>
        </p:spPr>
        <p:txBody>
          <a:bodyPr vert="horz" lIns="91440" tIns="45720" rIns="91440" bIns="45720" rtlCol="0"/>
          <a:lstStyle>
            <a:lvl1pPr algn="l">
              <a:defRPr sz="1200">
                <a:effectLst/>
                <a:latin typeface="ITC Officina Sans Book" pitchFamily="34" charset="0"/>
              </a:defRPr>
            </a:lvl1pPr>
          </a:lstStyle>
          <a:p>
            <a:pPr>
              <a:defRPr/>
            </a:pPr>
            <a:endParaRPr lang="en-GB"/>
          </a:p>
        </p:txBody>
      </p:sp>
      <p:sp>
        <p:nvSpPr>
          <p:cNvPr id="3" name="Date Placeholder 2"/>
          <p:cNvSpPr>
            <a:spLocks noGrp="1"/>
          </p:cNvSpPr>
          <p:nvPr>
            <p:ph type="dt" idx="1"/>
          </p:nvPr>
        </p:nvSpPr>
        <p:spPr>
          <a:xfrm>
            <a:off x="3778250" y="0"/>
            <a:ext cx="2889250" cy="495300"/>
          </a:xfrm>
          <a:prstGeom prst="rect">
            <a:avLst/>
          </a:prstGeom>
        </p:spPr>
        <p:txBody>
          <a:bodyPr vert="horz" lIns="91440" tIns="45720" rIns="91440" bIns="45720" rtlCol="0"/>
          <a:lstStyle>
            <a:lvl1pPr algn="r">
              <a:defRPr sz="1200">
                <a:effectLst/>
                <a:latin typeface="ITC Officina Sans Book" pitchFamily="34" charset="0"/>
              </a:defRPr>
            </a:lvl1pPr>
          </a:lstStyle>
          <a:p>
            <a:pPr>
              <a:defRPr/>
            </a:pPr>
            <a:fld id="{294DC391-1DCB-4E0E-A3A2-510DC7F6CBD0}" type="datetimeFigureOut">
              <a:rPr lang="en-US"/>
              <a:pPr>
                <a:defRPr/>
              </a:pPr>
              <a:t>12/13/2012</a:t>
            </a:fld>
            <a:endParaRPr lang="en-GB"/>
          </a:p>
        </p:txBody>
      </p:sp>
      <p:sp>
        <p:nvSpPr>
          <p:cNvPr id="4" name="Slide Image Placeholder 3"/>
          <p:cNvSpPr>
            <a:spLocks noGrp="1" noRot="1" noChangeAspect="1"/>
          </p:cNvSpPr>
          <p:nvPr>
            <p:ph type="sldImg" idx="2"/>
          </p:nvPr>
        </p:nvSpPr>
        <p:spPr>
          <a:xfrm>
            <a:off x="852488" y="744538"/>
            <a:ext cx="4964112" cy="3724275"/>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31338"/>
            <a:ext cx="2889250" cy="495300"/>
          </a:xfrm>
          <a:prstGeom prst="rect">
            <a:avLst/>
          </a:prstGeom>
        </p:spPr>
        <p:txBody>
          <a:bodyPr vert="horz" lIns="91440" tIns="45720" rIns="91440" bIns="45720" rtlCol="0" anchor="b"/>
          <a:lstStyle>
            <a:lvl1pPr algn="l">
              <a:defRPr sz="1200">
                <a:effectLst/>
                <a:latin typeface="ITC Officina Sans Book" pitchFamily="34" charset="0"/>
              </a:defRPr>
            </a:lvl1pPr>
          </a:lstStyle>
          <a:p>
            <a:pPr>
              <a:defRPr/>
            </a:pPr>
            <a:endParaRPr lang="en-GB"/>
          </a:p>
        </p:txBody>
      </p:sp>
      <p:sp>
        <p:nvSpPr>
          <p:cNvPr id="7" name="Slide Number Placeholder 6"/>
          <p:cNvSpPr>
            <a:spLocks noGrp="1"/>
          </p:cNvSpPr>
          <p:nvPr>
            <p:ph type="sldNum" sz="quarter" idx="5"/>
          </p:nvPr>
        </p:nvSpPr>
        <p:spPr>
          <a:xfrm>
            <a:off x="3778250" y="9431338"/>
            <a:ext cx="2889250" cy="495300"/>
          </a:xfrm>
          <a:prstGeom prst="rect">
            <a:avLst/>
          </a:prstGeom>
        </p:spPr>
        <p:txBody>
          <a:bodyPr vert="horz" lIns="91440" tIns="45720" rIns="91440" bIns="45720" rtlCol="0" anchor="b"/>
          <a:lstStyle>
            <a:lvl1pPr algn="r">
              <a:defRPr sz="1200">
                <a:effectLst/>
                <a:latin typeface="ITC Officina Sans Book" pitchFamily="34" charset="0"/>
              </a:defRPr>
            </a:lvl1pPr>
          </a:lstStyle>
          <a:p>
            <a:pPr>
              <a:defRPr/>
            </a:pPr>
            <a:fld id="{0351DE6B-AD08-4D8E-AEEF-50ACB46A3D18}" type="slidenum">
              <a:rPr lang="en-GB"/>
              <a:pPr>
                <a:defRPr/>
              </a:pPr>
              <a:t>‹#›</a:t>
            </a:fld>
            <a:endParaRPr lang="en-GB"/>
          </a:p>
        </p:txBody>
      </p:sp>
    </p:spTree>
    <p:extLst>
      <p:ext uri="{BB962C8B-B14F-4D97-AF65-F5344CB8AC3E}">
        <p14:creationId xmlns:p14="http://schemas.microsoft.com/office/powerpoint/2010/main" val="3674736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66CC"/>
            </a:gs>
            <a:gs pos="100000">
              <a:srgbClr val="001F3E"/>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Klicken Sie, um das Titelformat zu bearbeiten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eaLnBrk="0" fontAlgn="base" hangingPunct="0">
        <a:spcBef>
          <a:spcPct val="0"/>
        </a:spcBef>
        <a:spcAft>
          <a:spcPct val="0"/>
        </a:spcAft>
        <a:defRPr sz="3200" b="1">
          <a:solidFill>
            <a:srgbClr val="FFFF00"/>
          </a:solidFill>
          <a:latin typeface="+mj-lt"/>
          <a:ea typeface="+mj-ea"/>
          <a:cs typeface="+mj-cs"/>
        </a:defRPr>
      </a:lvl1pPr>
      <a:lvl2pPr algn="ctr" rtl="0" eaLnBrk="0" fontAlgn="base" hangingPunct="0">
        <a:spcBef>
          <a:spcPct val="0"/>
        </a:spcBef>
        <a:spcAft>
          <a:spcPct val="0"/>
        </a:spcAft>
        <a:defRPr sz="3200" b="1">
          <a:solidFill>
            <a:srgbClr val="FFFF00"/>
          </a:solidFill>
          <a:latin typeface="ITC Officina Sans Book" pitchFamily="34" charset="0"/>
        </a:defRPr>
      </a:lvl2pPr>
      <a:lvl3pPr algn="ctr" rtl="0" eaLnBrk="0" fontAlgn="base" hangingPunct="0">
        <a:spcBef>
          <a:spcPct val="0"/>
        </a:spcBef>
        <a:spcAft>
          <a:spcPct val="0"/>
        </a:spcAft>
        <a:defRPr sz="3200" b="1">
          <a:solidFill>
            <a:srgbClr val="FFFF00"/>
          </a:solidFill>
          <a:latin typeface="ITC Officina Sans Book" pitchFamily="34" charset="0"/>
        </a:defRPr>
      </a:lvl3pPr>
      <a:lvl4pPr algn="ctr" rtl="0" eaLnBrk="0" fontAlgn="base" hangingPunct="0">
        <a:spcBef>
          <a:spcPct val="0"/>
        </a:spcBef>
        <a:spcAft>
          <a:spcPct val="0"/>
        </a:spcAft>
        <a:defRPr sz="3200" b="1">
          <a:solidFill>
            <a:srgbClr val="FFFF00"/>
          </a:solidFill>
          <a:latin typeface="ITC Officina Sans Book" pitchFamily="34" charset="0"/>
        </a:defRPr>
      </a:lvl4pPr>
      <a:lvl5pPr algn="ctr" rtl="0" eaLnBrk="0" fontAlgn="base" hangingPunct="0">
        <a:spcBef>
          <a:spcPct val="0"/>
        </a:spcBef>
        <a:spcAft>
          <a:spcPct val="0"/>
        </a:spcAft>
        <a:defRPr sz="3200" b="1">
          <a:solidFill>
            <a:srgbClr val="FFFF00"/>
          </a:solidFill>
          <a:latin typeface="ITC Officina Sans Book" pitchFamily="34" charset="0"/>
        </a:defRPr>
      </a:lvl5pPr>
      <a:lvl6pPr marL="457200" algn="ctr" rtl="0" fontAlgn="base">
        <a:spcBef>
          <a:spcPct val="0"/>
        </a:spcBef>
        <a:spcAft>
          <a:spcPct val="0"/>
        </a:spcAft>
        <a:defRPr sz="3200" b="1">
          <a:solidFill>
            <a:srgbClr val="FFFF00"/>
          </a:solidFill>
          <a:latin typeface="ITC Officina Sans Book" pitchFamily="34" charset="0"/>
        </a:defRPr>
      </a:lvl6pPr>
      <a:lvl7pPr marL="914400" algn="ctr" rtl="0" fontAlgn="base">
        <a:spcBef>
          <a:spcPct val="0"/>
        </a:spcBef>
        <a:spcAft>
          <a:spcPct val="0"/>
        </a:spcAft>
        <a:defRPr sz="3200" b="1">
          <a:solidFill>
            <a:srgbClr val="FFFF00"/>
          </a:solidFill>
          <a:latin typeface="ITC Officina Sans Book" pitchFamily="34" charset="0"/>
        </a:defRPr>
      </a:lvl7pPr>
      <a:lvl8pPr marL="1371600" algn="ctr" rtl="0" fontAlgn="base">
        <a:spcBef>
          <a:spcPct val="0"/>
        </a:spcBef>
        <a:spcAft>
          <a:spcPct val="0"/>
        </a:spcAft>
        <a:defRPr sz="3200" b="1">
          <a:solidFill>
            <a:srgbClr val="FFFF00"/>
          </a:solidFill>
          <a:latin typeface="ITC Officina Sans Book" pitchFamily="34" charset="0"/>
        </a:defRPr>
      </a:lvl8pPr>
      <a:lvl9pPr marL="1828800" algn="ctr" rtl="0" fontAlgn="base">
        <a:spcBef>
          <a:spcPct val="0"/>
        </a:spcBef>
        <a:spcAft>
          <a:spcPct val="0"/>
        </a:spcAft>
        <a:defRPr sz="3200" b="1">
          <a:solidFill>
            <a:srgbClr val="FFFF00"/>
          </a:solidFill>
          <a:latin typeface="ITC Officina Sans Book" pitchFamily="34" charset="0"/>
        </a:defRPr>
      </a:lvl9pPr>
    </p:titleStyle>
    <p:bodyStyle>
      <a:lvl1pPr marL="342900" indent="-342900" algn="l" rtl="0" eaLnBrk="0" fontAlgn="base" hangingPunct="0">
        <a:spcBef>
          <a:spcPct val="20000"/>
        </a:spcBef>
        <a:spcAft>
          <a:spcPct val="0"/>
        </a:spcAft>
        <a:buChar char="•"/>
        <a:defRPr sz="26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600">
          <a:solidFill>
            <a:schemeClr val="bg1"/>
          </a:solidFill>
          <a:latin typeface="+mn-lt"/>
        </a:defRPr>
      </a:lvl2pPr>
      <a:lvl3pPr marL="1143000" indent="-228600" algn="l" rtl="0" eaLnBrk="0" fontAlgn="base" hangingPunct="0">
        <a:spcBef>
          <a:spcPct val="20000"/>
        </a:spcBef>
        <a:spcAft>
          <a:spcPct val="0"/>
        </a:spcAft>
        <a:buChar char="•"/>
        <a:defRPr sz="2600">
          <a:solidFill>
            <a:schemeClr val="bg1"/>
          </a:solidFill>
          <a:latin typeface="+mn-lt"/>
        </a:defRPr>
      </a:lvl3pPr>
      <a:lvl4pPr marL="1600200" indent="-228600" algn="l" rtl="0" eaLnBrk="0" fontAlgn="base" hangingPunct="0">
        <a:spcBef>
          <a:spcPct val="20000"/>
        </a:spcBef>
        <a:spcAft>
          <a:spcPct val="0"/>
        </a:spcAft>
        <a:buChar char="–"/>
        <a:defRPr sz="2600">
          <a:solidFill>
            <a:schemeClr val="bg1"/>
          </a:solidFill>
          <a:latin typeface="+mn-lt"/>
        </a:defRPr>
      </a:lvl4pPr>
      <a:lvl5pPr marL="2057400" indent="-228600" algn="l" rtl="0" eaLnBrk="0" fontAlgn="base" hangingPunct="0">
        <a:spcBef>
          <a:spcPct val="20000"/>
        </a:spcBef>
        <a:spcAft>
          <a:spcPct val="0"/>
        </a:spcAft>
        <a:buChar char="»"/>
        <a:defRPr sz="2600">
          <a:solidFill>
            <a:schemeClr val="bg1"/>
          </a:solidFill>
          <a:latin typeface="+mn-lt"/>
        </a:defRPr>
      </a:lvl5pPr>
      <a:lvl6pPr marL="2514600" indent="-228600" algn="l" rtl="0" fontAlgn="base">
        <a:spcBef>
          <a:spcPct val="20000"/>
        </a:spcBef>
        <a:spcAft>
          <a:spcPct val="0"/>
        </a:spcAft>
        <a:buChar char="»"/>
        <a:defRPr sz="2600">
          <a:solidFill>
            <a:schemeClr val="bg1"/>
          </a:solidFill>
          <a:latin typeface="+mn-lt"/>
        </a:defRPr>
      </a:lvl6pPr>
      <a:lvl7pPr marL="2971800" indent="-228600" algn="l" rtl="0" fontAlgn="base">
        <a:spcBef>
          <a:spcPct val="20000"/>
        </a:spcBef>
        <a:spcAft>
          <a:spcPct val="0"/>
        </a:spcAft>
        <a:buChar char="»"/>
        <a:defRPr sz="2600">
          <a:solidFill>
            <a:schemeClr val="bg1"/>
          </a:solidFill>
          <a:latin typeface="+mn-lt"/>
        </a:defRPr>
      </a:lvl7pPr>
      <a:lvl8pPr marL="3429000" indent="-228600" algn="l" rtl="0" fontAlgn="base">
        <a:spcBef>
          <a:spcPct val="20000"/>
        </a:spcBef>
        <a:spcAft>
          <a:spcPct val="0"/>
        </a:spcAft>
        <a:buChar char="»"/>
        <a:defRPr sz="2600">
          <a:solidFill>
            <a:schemeClr val="bg1"/>
          </a:solidFill>
          <a:latin typeface="+mn-lt"/>
        </a:defRPr>
      </a:lvl8pPr>
      <a:lvl9pPr marL="3886200" indent="-228600" algn="l" rtl="0" fontAlgn="base">
        <a:spcBef>
          <a:spcPct val="20000"/>
        </a:spcBef>
        <a:spcAft>
          <a:spcPct val="0"/>
        </a:spcAft>
        <a:buChar char="»"/>
        <a:defRPr sz="2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p:txBody>
          <a:bodyPr/>
          <a:lstStyle/>
          <a:p>
            <a:r>
              <a:rPr lang="en-GB" smtClean="0"/>
              <a:t>The Micro, Macro and International Design of Financial Regulation</a:t>
            </a:r>
            <a:endParaRPr lang="en-US" smtClean="0"/>
          </a:p>
        </p:txBody>
      </p:sp>
      <p:sp>
        <p:nvSpPr>
          <p:cNvPr id="15362" name="Rectangle 3"/>
          <p:cNvSpPr>
            <a:spLocks noGrp="1" noChangeArrowheads="1"/>
          </p:cNvSpPr>
          <p:nvPr>
            <p:ph type="subTitle" idx="1"/>
          </p:nvPr>
        </p:nvSpPr>
        <p:spPr/>
        <p:txBody>
          <a:bodyPr/>
          <a:lstStyle/>
          <a:p>
            <a:r>
              <a:rPr lang="en-GB" smtClean="0"/>
              <a:t>Jeff Gordon and Colin Mayer</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GB" smtClean="0"/>
              <a:t>Example 2: Board Independence</a:t>
            </a:r>
            <a:endParaRPr lang="en-US" smtClean="0"/>
          </a:p>
        </p:txBody>
      </p:sp>
      <p:sp>
        <p:nvSpPr>
          <p:cNvPr id="24578" name="Rectangle 3"/>
          <p:cNvSpPr>
            <a:spLocks noGrp="1" noChangeArrowheads="1"/>
          </p:cNvSpPr>
          <p:nvPr>
            <p:ph type="body" idx="1"/>
          </p:nvPr>
        </p:nvSpPr>
        <p:spPr/>
        <p:txBody>
          <a:bodyPr/>
          <a:lstStyle/>
          <a:p>
            <a:r>
              <a:rPr lang="en-GB" smtClean="0"/>
              <a:t>Evidence of negative relation of board independence on performance of banks during financial crisis</a:t>
            </a:r>
          </a:p>
          <a:p>
            <a:r>
              <a:rPr lang="en-GB" smtClean="0"/>
              <a:t>Possibly reflects regulatory distortions</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r>
              <a:rPr lang="en-GB" smtClean="0"/>
              <a:t>Example 3: Executive Remuneration</a:t>
            </a:r>
            <a:endParaRPr lang="en-US" smtClean="0"/>
          </a:p>
        </p:txBody>
      </p:sp>
      <p:sp>
        <p:nvSpPr>
          <p:cNvPr id="25602" name="Rectangle 3"/>
          <p:cNvSpPr>
            <a:spLocks noGrp="1" noChangeArrowheads="1"/>
          </p:cNvSpPr>
          <p:nvPr>
            <p:ph type="body" idx="1"/>
          </p:nvPr>
        </p:nvSpPr>
        <p:spPr/>
        <p:txBody>
          <a:bodyPr/>
          <a:lstStyle/>
          <a:p>
            <a:r>
              <a:rPr lang="en-GB" smtClean="0"/>
              <a:t>Worse performance during financial crisis of banks with executive remuneration closely tied to performance</a:t>
            </a:r>
          </a:p>
          <a:p>
            <a:r>
              <a:rPr lang="en-GB" smtClean="0"/>
              <a:t>Strong relationship between residual executive compensation and risk taking in banks</a:t>
            </a:r>
          </a:p>
          <a:p>
            <a:r>
              <a:rPr lang="en-GB" smtClean="0"/>
              <a:t>Problems of risk shifting and underinvestment</a:t>
            </a:r>
            <a:endParaRPr lang="en-US" i="1" smtClean="0"/>
          </a:p>
          <a:p>
            <a:r>
              <a:rPr lang="en-GB" smtClean="0"/>
              <a:t>Ease with which mimicking strategies can be devised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r>
              <a:rPr lang="en-GB" smtClean="0"/>
              <a:t>Systemic Risks</a:t>
            </a:r>
            <a:endParaRPr lang="en-US" smtClean="0"/>
          </a:p>
        </p:txBody>
      </p:sp>
      <p:sp>
        <p:nvSpPr>
          <p:cNvPr id="26626" name="Rectangle 3"/>
          <p:cNvSpPr>
            <a:spLocks noGrp="1" noChangeArrowheads="1"/>
          </p:cNvSpPr>
          <p:nvPr>
            <p:ph type="body" idx="1"/>
          </p:nvPr>
        </p:nvSpPr>
        <p:spPr/>
        <p:txBody>
          <a:bodyPr/>
          <a:lstStyle/>
          <a:p>
            <a:pPr>
              <a:buFontTx/>
              <a:buNone/>
            </a:pPr>
            <a:r>
              <a:rPr lang="en-GB" smtClean="0"/>
              <a:t>	Interconnections through</a:t>
            </a:r>
          </a:p>
          <a:p>
            <a:r>
              <a:rPr lang="en-GB" smtClean="0"/>
              <a:t>Financial instruments such  as CDS</a:t>
            </a:r>
          </a:p>
          <a:p>
            <a:r>
              <a:rPr lang="en-GB" smtClean="0"/>
              <a:t>Risk of runs</a:t>
            </a:r>
          </a:p>
          <a:p>
            <a:r>
              <a:rPr lang="en-GB" smtClean="0"/>
              <a:t>Interbank wholesale markets</a:t>
            </a:r>
          </a:p>
          <a:p>
            <a:pPr>
              <a:buFontTx/>
              <a:buNone/>
            </a:pPr>
            <a:endParaRPr lang="en-GB" smtClean="0"/>
          </a:p>
          <a:p>
            <a:pPr>
              <a:buFontTx/>
              <a:buNone/>
            </a:pPr>
            <a:r>
              <a:rPr lang="en-GB" smtClean="0"/>
              <a:t>	These create externalities, for example failure to price risk of default of credit protection sellers</a:t>
            </a: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GB" smtClean="0"/>
              <a:t>Public Health</a:t>
            </a:r>
            <a:endParaRPr lang="en-US" smtClean="0"/>
          </a:p>
        </p:txBody>
      </p:sp>
      <p:sp>
        <p:nvSpPr>
          <p:cNvPr id="27650" name="Rectangle 3"/>
          <p:cNvSpPr>
            <a:spLocks noGrp="1" noChangeArrowheads="1"/>
          </p:cNvSpPr>
          <p:nvPr>
            <p:ph type="body" idx="1"/>
          </p:nvPr>
        </p:nvSpPr>
        <p:spPr/>
        <p:txBody>
          <a:bodyPr/>
          <a:lstStyle/>
          <a:p>
            <a:r>
              <a:rPr lang="en-GB" smtClean="0"/>
              <a:t>Analogy with distinction between medicine and public health</a:t>
            </a:r>
          </a:p>
          <a:p>
            <a:r>
              <a:rPr lang="en-GB" smtClean="0"/>
              <a:t>Public health concerned with protection of the public as against aggregation of protection of individuals</a:t>
            </a:r>
          </a:p>
          <a:p>
            <a:r>
              <a:rPr lang="en-GB" smtClean="0"/>
              <a:t>Focused on interaction, transmission, isolation and inoculation</a:t>
            </a:r>
          </a:p>
          <a:p>
            <a:r>
              <a:rPr lang="en-GB" smtClean="0"/>
              <a:t>Most vulnerable elderly; most relevant the young </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r>
              <a:rPr lang="en-GB" smtClean="0"/>
              <a:t>Macro-Prudential Regulation</a:t>
            </a:r>
            <a:endParaRPr lang="en-US" smtClean="0"/>
          </a:p>
        </p:txBody>
      </p:sp>
      <p:sp>
        <p:nvSpPr>
          <p:cNvPr id="28674" name="Rectangle 3"/>
          <p:cNvSpPr>
            <a:spLocks noGrp="1" noChangeArrowheads="1"/>
          </p:cNvSpPr>
          <p:nvPr>
            <p:ph type="body" idx="1"/>
          </p:nvPr>
        </p:nvSpPr>
        <p:spPr>
          <a:xfrm>
            <a:off x="685800" y="1524000"/>
            <a:ext cx="8229600" cy="4114800"/>
          </a:xfrm>
        </p:spPr>
        <p:txBody>
          <a:bodyPr/>
          <a:lstStyle/>
          <a:p>
            <a:r>
              <a:rPr lang="en-GB" smtClean="0"/>
              <a:t>Transmission of losses, isolation and containment</a:t>
            </a:r>
          </a:p>
          <a:p>
            <a:r>
              <a:rPr lang="en-GB" smtClean="0"/>
              <a:t>Current identification of risks neither necessary nor sufficient for protection</a:t>
            </a:r>
          </a:p>
          <a:p>
            <a:r>
              <a:rPr lang="en-GB" smtClean="0"/>
              <a:t>Not necessary – failures of financial institutions may not have systemic consequences, eg Barings, Soci</a:t>
            </a:r>
            <a:r>
              <a:rPr lang="en-GB" smtClean="0">
                <a:cs typeface="Times New Roman" pitchFamily="18" charset="0"/>
              </a:rPr>
              <a:t>été Générale and UBS</a:t>
            </a:r>
          </a:p>
          <a:p>
            <a:r>
              <a:rPr lang="en-GB" smtClean="0">
                <a:cs typeface="Times New Roman" pitchFamily="18" charset="0"/>
              </a:rPr>
              <a:t>Not sufficient – risk weights do not identify where interactions between institutions most pronounced</a:t>
            </a:r>
          </a:p>
          <a:p>
            <a:r>
              <a:rPr lang="en-GB" smtClean="0">
                <a:cs typeface="Times New Roman" pitchFamily="18" charset="0"/>
              </a:rPr>
              <a:t>Failure to focus on right issues exacerbate problems.  </a:t>
            </a:r>
          </a:p>
          <a:p>
            <a:r>
              <a:rPr lang="en-GB" smtClean="0">
                <a:cs typeface="Times New Roman" pitchFamily="18" charset="0"/>
              </a:rPr>
              <a:t>Require immunization, isolation, intervention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GB" smtClean="0"/>
              <a:t>Current Situation</a:t>
            </a:r>
          </a:p>
        </p:txBody>
      </p:sp>
      <p:sp>
        <p:nvSpPr>
          <p:cNvPr id="79874" name="Content Placeholder 2"/>
          <p:cNvSpPr>
            <a:spLocks noGrp="1"/>
          </p:cNvSpPr>
          <p:nvPr>
            <p:ph idx="1"/>
          </p:nvPr>
        </p:nvSpPr>
        <p:spPr/>
        <p:txBody>
          <a:bodyPr/>
          <a:lstStyle/>
          <a:p>
            <a:r>
              <a:rPr lang="en-GB" smtClean="0"/>
              <a:t>Little information about interconnectedness between banks and risk propagation</a:t>
            </a:r>
          </a:p>
          <a:p>
            <a:r>
              <a:rPr lang="en-GB" smtClean="0"/>
              <a:t>Banks hold as little capital as possible in the face of strong tax incentives to issue debt</a:t>
            </a:r>
          </a:p>
          <a:p>
            <a:r>
              <a:rPr lang="en-GB" smtClean="0"/>
              <a:t>Resolution of banks only occur when they are insolvent</a:t>
            </a:r>
          </a:p>
          <a:p>
            <a:r>
              <a:rPr lang="en-GB" smtClean="0"/>
              <a:t>Bondholders protected from losses by governments keen to avoid systemic repercussions</a:t>
            </a:r>
          </a:p>
          <a:p>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r>
              <a:rPr lang="en-GB" smtClean="0"/>
              <a:t>Current Initiatives</a:t>
            </a:r>
            <a:endParaRPr lang="en-US" smtClean="0"/>
          </a:p>
        </p:txBody>
      </p:sp>
      <p:sp>
        <p:nvSpPr>
          <p:cNvPr id="80898" name="Rectangle 3"/>
          <p:cNvSpPr>
            <a:spLocks noGrp="1" noChangeArrowheads="1"/>
          </p:cNvSpPr>
          <p:nvPr>
            <p:ph type="body" idx="1"/>
          </p:nvPr>
        </p:nvSpPr>
        <p:spPr/>
        <p:txBody>
          <a:bodyPr/>
          <a:lstStyle/>
          <a:p>
            <a:r>
              <a:rPr lang="en-GB" smtClean="0"/>
              <a:t>New institutions – ESRB, FSC, FSOC, FSB</a:t>
            </a:r>
          </a:p>
          <a:p>
            <a:r>
              <a:rPr lang="en-GB" smtClean="0"/>
              <a:t>Systemic measures of risk based on CoVar, inclusion of financial sectors in macro-models, stress testing through simulations of failures  </a:t>
            </a:r>
            <a:endParaRPr lang="en-US" smtClean="0"/>
          </a:p>
          <a:p>
            <a:r>
              <a:rPr lang="en-GB" smtClean="0"/>
              <a:t>Additional capital – Basel III defining new measures of risk, pro-cyclical capital provisions,  counter-cyclical buffer, liquidity requirements, G-SIB requirements</a:t>
            </a:r>
          </a:p>
          <a:p>
            <a:r>
              <a:rPr lang="en-GB" smtClean="0"/>
              <a:t>Special resolution regimes conferring powers on regulatory authorities to restructure failing institutions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GB" smtClean="0"/>
              <a:t>Systemic Approaches</a:t>
            </a:r>
            <a:endParaRPr lang="en-US" smtClean="0"/>
          </a:p>
        </p:txBody>
      </p:sp>
      <p:sp>
        <p:nvSpPr>
          <p:cNvPr id="94211" name="Rectangle 3"/>
          <p:cNvSpPr>
            <a:spLocks noGrp="1" noChangeArrowheads="1"/>
          </p:cNvSpPr>
          <p:nvPr>
            <p:ph type="body" idx="1"/>
          </p:nvPr>
        </p:nvSpPr>
        <p:spPr>
          <a:xfrm>
            <a:off x="685800" y="1828800"/>
            <a:ext cx="7772400" cy="4114800"/>
          </a:xfrm>
        </p:spPr>
        <p:txBody>
          <a:bodyPr/>
          <a:lstStyle/>
          <a:p>
            <a:pPr>
              <a:lnSpc>
                <a:spcPct val="90000"/>
              </a:lnSpc>
            </a:pPr>
            <a:r>
              <a:rPr lang="en-US" smtClean="0"/>
              <a:t>Taxation?</a:t>
            </a:r>
          </a:p>
          <a:p>
            <a:pPr lvl="1">
              <a:lnSpc>
                <a:spcPct val="90000"/>
              </a:lnSpc>
            </a:pPr>
            <a:r>
              <a:rPr lang="en-US" smtClean="0"/>
              <a:t>Financial stability contribution (FSC)</a:t>
            </a:r>
          </a:p>
          <a:p>
            <a:pPr lvl="1">
              <a:lnSpc>
                <a:spcPct val="90000"/>
              </a:lnSpc>
            </a:pPr>
            <a:r>
              <a:rPr lang="en-US" smtClean="0"/>
              <a:t>Financial activities tax (FAT)</a:t>
            </a:r>
          </a:p>
          <a:p>
            <a:pPr lvl="1">
              <a:lnSpc>
                <a:spcPct val="90000"/>
              </a:lnSpc>
            </a:pPr>
            <a:r>
              <a:rPr lang="en-US" smtClean="0"/>
              <a:t>Financial transactions tax (FTT)</a:t>
            </a:r>
          </a:p>
          <a:p>
            <a:pPr lvl="1">
              <a:lnSpc>
                <a:spcPct val="90000"/>
              </a:lnSpc>
            </a:pPr>
            <a:r>
              <a:rPr lang="en-US" smtClean="0"/>
              <a:t>Versus (still large?) implicit subsidy of anticipated bail-out</a:t>
            </a:r>
          </a:p>
          <a:p>
            <a:pPr>
              <a:lnSpc>
                <a:spcPct val="90000"/>
              </a:lnSpc>
            </a:pPr>
            <a:r>
              <a:rPr lang="en-US" smtClean="0"/>
              <a:t>Regulation?</a:t>
            </a:r>
          </a:p>
          <a:p>
            <a:pPr lvl="1">
              <a:lnSpc>
                <a:spcPct val="90000"/>
              </a:lnSpc>
            </a:pPr>
            <a:r>
              <a:rPr lang="en-US" smtClean="0"/>
              <a:t>Loss-absorbency  capital, liquidity, bail-inable debt ratios</a:t>
            </a:r>
          </a:p>
          <a:p>
            <a:pPr lvl="1">
              <a:lnSpc>
                <a:spcPct val="90000"/>
              </a:lnSpc>
            </a:pPr>
            <a:r>
              <a:rPr lang="en-US" smtClean="0"/>
              <a:t>Structure  resolvability, separation, size limits</a:t>
            </a:r>
          </a:p>
          <a:p>
            <a:pPr>
              <a:lnSpc>
                <a:spcPct val="90000"/>
              </a:lnSpc>
            </a:pPr>
            <a:r>
              <a:rPr lang="en-US" smtClean="0"/>
              <a:t>Aim of presentation: to examine economics of the`taxation versus regulation' question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381000" y="381000"/>
            <a:ext cx="8305800" cy="1143000"/>
          </a:xfrm>
        </p:spPr>
        <p:txBody>
          <a:bodyPr/>
          <a:lstStyle/>
          <a:p>
            <a:r>
              <a:rPr lang="en-GB" sz="2800" smtClean="0"/>
              <a:t>“Taxation and Regulation of Banks to Manage Systemic Risks”</a:t>
            </a:r>
            <a:br>
              <a:rPr lang="en-GB" sz="2800" smtClean="0"/>
            </a:br>
            <a:r>
              <a:rPr lang="en-GB" sz="2800" smtClean="0"/>
              <a:t>Brian Coulter, Colin Mayer, John Vickers (2012)</a:t>
            </a:r>
            <a:endParaRPr lang="en-US" sz="2800" smtClean="0"/>
          </a:p>
        </p:txBody>
      </p:sp>
      <p:sp>
        <p:nvSpPr>
          <p:cNvPr id="95235" name="Rectangle 3"/>
          <p:cNvSpPr>
            <a:spLocks noGrp="1" noChangeArrowheads="1"/>
          </p:cNvSpPr>
          <p:nvPr>
            <p:ph type="body" idx="1"/>
          </p:nvPr>
        </p:nvSpPr>
        <p:spPr>
          <a:xfrm>
            <a:off x="685800" y="1752600"/>
            <a:ext cx="7772400" cy="4114800"/>
          </a:xfrm>
        </p:spPr>
        <p:txBody>
          <a:bodyPr/>
          <a:lstStyle/>
          <a:p>
            <a:pPr>
              <a:lnSpc>
                <a:spcPct val="90000"/>
              </a:lnSpc>
            </a:pPr>
            <a:r>
              <a:rPr lang="en-US" smtClean="0"/>
              <a:t>Contrasts with pollution control: `polluter pays' can't work for banks</a:t>
            </a:r>
          </a:p>
          <a:p>
            <a:pPr>
              <a:lnSpc>
                <a:spcPct val="90000"/>
              </a:lnSpc>
            </a:pPr>
            <a:r>
              <a:rPr lang="en-US" smtClean="0"/>
              <a:t>Recast the `taxation versus regulation' question in terms of forms of pre-paid levy</a:t>
            </a:r>
          </a:p>
          <a:p>
            <a:pPr>
              <a:lnSpc>
                <a:spcPct val="90000"/>
              </a:lnSpc>
            </a:pPr>
            <a:r>
              <a:rPr lang="en-US" smtClean="0"/>
              <a:t>Benchmark model with correlated returns and no taxes or subsidies</a:t>
            </a:r>
          </a:p>
          <a:p>
            <a:pPr>
              <a:lnSpc>
                <a:spcPct val="90000"/>
              </a:lnSpc>
            </a:pPr>
            <a:r>
              <a:rPr lang="en-US" smtClean="0"/>
              <a:t>`Taxation' = `regulation' equivalence results</a:t>
            </a:r>
          </a:p>
          <a:p>
            <a:pPr>
              <a:lnSpc>
                <a:spcPct val="90000"/>
              </a:lnSpc>
            </a:pPr>
            <a:r>
              <a:rPr lang="en-US" smtClean="0"/>
              <a:t>Pros and cons of a crisis fund with uncorrelated returns</a:t>
            </a:r>
          </a:p>
          <a:p>
            <a:pPr>
              <a:lnSpc>
                <a:spcPct val="90000"/>
              </a:lnSpc>
            </a:pPr>
            <a:r>
              <a:rPr lang="en-US" smtClean="0"/>
              <a:t>Taxes and implicit subsidies; second-best taxation given regulation</a:t>
            </a:r>
          </a:p>
          <a:p>
            <a:pPr>
              <a:lnSpc>
                <a:spcPct val="90000"/>
              </a:lnSpc>
            </a:pPr>
            <a:r>
              <a:rPr lang="en-US" smtClean="0"/>
              <a:t>Conclusions on capital and complementary reforms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GB" smtClean="0"/>
              <a:t>Related Literature - Taxation</a:t>
            </a:r>
            <a:endParaRPr lang="en-US" smtClean="0"/>
          </a:p>
        </p:txBody>
      </p:sp>
      <p:sp>
        <p:nvSpPr>
          <p:cNvPr id="96259" name="Rectangle 3"/>
          <p:cNvSpPr>
            <a:spLocks noGrp="1" noChangeArrowheads="1"/>
          </p:cNvSpPr>
          <p:nvPr>
            <p:ph type="body" idx="1"/>
          </p:nvPr>
        </p:nvSpPr>
        <p:spPr/>
        <p:txBody>
          <a:bodyPr/>
          <a:lstStyle/>
          <a:p>
            <a:r>
              <a:rPr lang="en-US" smtClean="0"/>
              <a:t>Revenue-focused vs. corrective taxation</a:t>
            </a:r>
          </a:p>
          <a:p>
            <a:r>
              <a:rPr lang="en-US" smtClean="0"/>
              <a:t>FAT, FSC (FCRF) - Keen (2011), Devereux (2011), IMF (2010)</a:t>
            </a:r>
          </a:p>
          <a:p>
            <a:r>
              <a:rPr lang="en-US" smtClean="0"/>
              <a:t>FTT - Vella et al (2011)</a:t>
            </a:r>
          </a:p>
          <a:p>
            <a:r>
              <a:rPr lang="en-US" smtClean="0"/>
              <a:t>Liquidity: Perotti and Suarez (2009)</a:t>
            </a:r>
          </a:p>
          <a:p>
            <a:r>
              <a:rPr lang="en-US" smtClean="0"/>
              <a:t>SES: Acharya et al (2010)</a:t>
            </a:r>
          </a:p>
          <a:p>
            <a:r>
              <a:rPr lang="en-US" smtClean="0"/>
              <a:t>CoVaR: Adrian and Brunnermeier (2009)</a:t>
            </a:r>
          </a:p>
          <a:p>
            <a:pPr>
              <a:buFontTx/>
              <a:buNone/>
            </a:pP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lstStyle/>
          <a:p>
            <a:r>
              <a:rPr lang="en-GB" smtClean="0"/>
              <a:t>Avalanche of New </a:t>
            </a:r>
            <a:br>
              <a:rPr lang="en-GB" smtClean="0"/>
            </a:br>
            <a:r>
              <a:rPr lang="en-GB" smtClean="0"/>
              <a:t>Corporate Governance Proposals</a:t>
            </a:r>
            <a:endParaRPr lang="en-US" smtClean="0"/>
          </a:p>
        </p:txBody>
      </p:sp>
      <p:sp>
        <p:nvSpPr>
          <p:cNvPr id="16386" name="Rectangle 3"/>
          <p:cNvSpPr>
            <a:spLocks noGrp="1" noChangeArrowheads="1"/>
          </p:cNvSpPr>
          <p:nvPr>
            <p:ph type="body" idx="4294967295"/>
          </p:nvPr>
        </p:nvSpPr>
        <p:spPr>
          <a:xfrm>
            <a:off x="914400" y="1676400"/>
            <a:ext cx="7761288" cy="4535488"/>
          </a:xfrm>
        </p:spPr>
        <p:txBody>
          <a:bodyPr/>
          <a:lstStyle/>
          <a:p>
            <a:r>
              <a:rPr lang="en-GB" smtClean="0"/>
              <a:t>UK – Financial Reporting Council corporate governance and stewardship codes;  Walker report on corporate governance in banks and other financial institutions</a:t>
            </a:r>
          </a:p>
          <a:p>
            <a:r>
              <a:rPr lang="en-GB" smtClean="0"/>
              <a:t>European Commission Green Paper on corporate governance in financial institutions</a:t>
            </a:r>
          </a:p>
          <a:p>
            <a:r>
              <a:rPr lang="en-GB" smtClean="0"/>
              <a:t>Dodd-Frank proposals on corporate governance, sequel to Sarbanes-Oxley</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GB" smtClean="0"/>
              <a:t>Related Literature - Regulation</a:t>
            </a:r>
            <a:endParaRPr lang="en-US" smtClean="0"/>
          </a:p>
        </p:txBody>
      </p:sp>
      <p:sp>
        <p:nvSpPr>
          <p:cNvPr id="97283" name="Rectangle 3"/>
          <p:cNvSpPr>
            <a:spLocks noGrp="1" noChangeArrowheads="1"/>
          </p:cNvSpPr>
          <p:nvPr>
            <p:ph type="body" idx="1"/>
          </p:nvPr>
        </p:nvSpPr>
        <p:spPr/>
        <p:txBody>
          <a:bodyPr/>
          <a:lstStyle/>
          <a:p>
            <a:r>
              <a:rPr lang="en-US" smtClean="0"/>
              <a:t>Analogy with private contracting: Black et al (1978)</a:t>
            </a:r>
          </a:p>
          <a:p>
            <a:r>
              <a:rPr lang="en-US" smtClean="0"/>
              <a:t>Capital ratios: Admati et al (2010)</a:t>
            </a:r>
          </a:p>
          <a:p>
            <a:r>
              <a:rPr lang="en-US" smtClean="0"/>
              <a:t>Analogy to LTV ratio</a:t>
            </a:r>
          </a:p>
          <a:p>
            <a:r>
              <a:rPr lang="en-US" smtClean="0"/>
              <a:t>Liquidity regulation: Acharya et al (2009)</a:t>
            </a:r>
          </a:p>
          <a:p>
            <a:r>
              <a:rPr lang="en-US" smtClean="0"/>
              <a:t>Analogy to liquidity covenants</a:t>
            </a:r>
          </a:p>
          <a:p>
            <a:r>
              <a:rPr lang="en-US" smtClean="0"/>
              <a:t>Various proposals: Squam Lake Report (2010)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GB" smtClean="0"/>
              <a:t>Parallel with Pollution Control</a:t>
            </a:r>
            <a:endParaRPr lang="en-US" smtClean="0"/>
          </a:p>
        </p:txBody>
      </p:sp>
      <p:sp>
        <p:nvSpPr>
          <p:cNvPr id="98307" name="Rectangle 3"/>
          <p:cNvSpPr>
            <a:spLocks noGrp="1" noChangeArrowheads="1"/>
          </p:cNvSpPr>
          <p:nvPr>
            <p:ph type="body" idx="1"/>
          </p:nvPr>
        </p:nvSpPr>
        <p:spPr>
          <a:xfrm>
            <a:off x="685800" y="1447800"/>
            <a:ext cx="7772400" cy="4114800"/>
          </a:xfrm>
        </p:spPr>
        <p:txBody>
          <a:bodyPr/>
          <a:lstStyle/>
          <a:p>
            <a:r>
              <a:rPr lang="en-US" sz="2400" smtClean="0"/>
              <a:t>‘</a:t>
            </a:r>
            <a:r>
              <a:rPr lang="en-US" smtClean="0"/>
              <a:t>Knowing that bailouts are inevitable because governments will rescue firms whose collapse may cause systemic failure, financial institutions fail to internalize risks their investments impose on society, thereby creating a "risk externality“.’</a:t>
            </a:r>
          </a:p>
          <a:p>
            <a:r>
              <a:rPr lang="en-US" smtClean="0"/>
              <a:t>`Just as taxes are imposed to deal with pollution externalities, taxes can also address risk externalities.'</a:t>
            </a:r>
          </a:p>
          <a:p>
            <a:r>
              <a:rPr lang="en-US" smtClean="0"/>
              <a:t>`A well-designed tax system can entirely eliminate the risk externality generated by inevitable government bailouts.'</a:t>
            </a:r>
          </a:p>
          <a:p>
            <a:r>
              <a:rPr lang="en-US" smtClean="0"/>
              <a:t> Kocherlakota (2010), 'Taxing Risk and the Optimal Regulation of Financial Institutions'.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GB" smtClean="0"/>
              <a:t>Contrasts with Pollution Control</a:t>
            </a:r>
            <a:endParaRPr lang="en-US" smtClean="0"/>
          </a:p>
        </p:txBody>
      </p:sp>
      <p:sp>
        <p:nvSpPr>
          <p:cNvPr id="99331" name="Rectangle 3"/>
          <p:cNvSpPr>
            <a:spLocks noGrp="1" noChangeArrowheads="1"/>
          </p:cNvSpPr>
          <p:nvPr>
            <p:ph type="body" idx="1"/>
          </p:nvPr>
        </p:nvSpPr>
        <p:spPr>
          <a:xfrm>
            <a:off x="685800" y="1981200"/>
            <a:ext cx="8458200" cy="4114800"/>
          </a:xfrm>
        </p:spPr>
        <p:txBody>
          <a:bodyPr/>
          <a:lstStyle/>
          <a:p>
            <a:pPr>
              <a:lnSpc>
                <a:spcPct val="90000"/>
              </a:lnSpc>
            </a:pPr>
            <a:r>
              <a:rPr lang="en-US" smtClean="0"/>
              <a:t>Natural to think of parallels with pollution control but ...`Polluter pays' doesn't work because in a systemic crisis banks can't pay that's what the crisis is</a:t>
            </a:r>
          </a:p>
          <a:p>
            <a:pPr>
              <a:lnSpc>
                <a:spcPct val="90000"/>
              </a:lnSpc>
            </a:pPr>
            <a:r>
              <a:rPr lang="en-US" smtClean="0"/>
              <a:t>Likewise ex post taxation distorts risk-taking because it is not paid in bad states</a:t>
            </a:r>
          </a:p>
          <a:p>
            <a:pPr>
              <a:lnSpc>
                <a:spcPct val="90000"/>
              </a:lnSpc>
            </a:pPr>
            <a:r>
              <a:rPr lang="en-US" smtClean="0"/>
              <a:t>Ex ante taxation is a form of `potential polluter pre-pays'</a:t>
            </a:r>
          </a:p>
          <a:p>
            <a:pPr>
              <a:lnSpc>
                <a:spcPct val="90000"/>
              </a:lnSpc>
            </a:pPr>
            <a:r>
              <a:rPr lang="en-US" smtClean="0"/>
              <a:t>In a sense so is capital ratio regulation - akin to `potential	polluter posts collateral'</a:t>
            </a:r>
          </a:p>
          <a:p>
            <a:pPr>
              <a:lnSpc>
                <a:spcPct val="90000"/>
              </a:lnSpc>
            </a:pPr>
            <a:r>
              <a:rPr lang="en-US" smtClean="0"/>
              <a:t>Indeed we can recast the `taxation versus regulation' question in terms of forms of pre-paid levy (see next)</a:t>
            </a:r>
          </a:p>
          <a:p>
            <a:pPr>
              <a:lnSpc>
                <a:spcPct val="90000"/>
              </a:lnSpc>
            </a:pPr>
            <a:r>
              <a:rPr lang="en-US" smtClean="0"/>
              <a:t>Taxation might exacerbate the externality (see later)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GB" smtClean="0"/>
              <a:t>Forms of Pre-Paid Levy</a:t>
            </a:r>
            <a:endParaRPr lang="en-US" smtClean="0"/>
          </a:p>
        </p:txBody>
      </p:sp>
      <p:sp>
        <p:nvSpPr>
          <p:cNvPr id="100355" name="Rectangle 3"/>
          <p:cNvSpPr>
            <a:spLocks noGrp="1" noChangeArrowheads="1"/>
          </p:cNvSpPr>
          <p:nvPr>
            <p:ph type="body" idx="1"/>
          </p:nvPr>
        </p:nvSpPr>
        <p:spPr>
          <a:xfrm>
            <a:off x="685800" y="1447800"/>
            <a:ext cx="8153400" cy="4114800"/>
          </a:xfrm>
        </p:spPr>
        <p:txBody>
          <a:bodyPr/>
          <a:lstStyle/>
          <a:p>
            <a:pPr>
              <a:lnSpc>
                <a:spcPct val="80000"/>
              </a:lnSpc>
            </a:pPr>
            <a:r>
              <a:rPr lang="en-US" smtClean="0"/>
              <a:t>As well as the question of what levy rate to set, there are basic design issues, including:</a:t>
            </a:r>
          </a:p>
          <a:p>
            <a:pPr lvl="1">
              <a:lnSpc>
                <a:spcPct val="80000"/>
              </a:lnSpc>
            </a:pPr>
            <a:r>
              <a:rPr lang="en-US" sz="2400" smtClean="0"/>
              <a:t>Who owns the fund of levies while there is no crisis?</a:t>
            </a:r>
          </a:p>
          <a:p>
            <a:pPr lvl="1">
              <a:lnSpc>
                <a:spcPct val="80000"/>
              </a:lnSpc>
            </a:pPr>
            <a:r>
              <a:rPr lang="en-US" sz="2400" smtClean="0"/>
              <a:t>How are levy proceeds invested while there is no crisis?	</a:t>
            </a:r>
          </a:p>
          <a:p>
            <a:pPr lvl="1">
              <a:lnSpc>
                <a:spcPct val="80000"/>
              </a:lnSpc>
            </a:pPr>
            <a:r>
              <a:rPr lang="en-US" sz="2400" smtClean="0"/>
              <a:t>How are they disbursed if there is a crisis? (More than 100%?)</a:t>
            </a:r>
          </a:p>
          <a:p>
            <a:pPr lvl="1">
              <a:lnSpc>
                <a:spcPct val="80000"/>
              </a:lnSpc>
            </a:pPr>
            <a:r>
              <a:rPr lang="en-US" sz="2400" smtClean="0"/>
              <a:t>What happens to control rights in a crisis?</a:t>
            </a:r>
          </a:p>
          <a:p>
            <a:pPr>
              <a:lnSpc>
                <a:spcPct val="80000"/>
              </a:lnSpc>
            </a:pPr>
            <a:r>
              <a:rPr lang="en-US" smtClean="0"/>
              <a:t>With `taxation' the levies go into general government funds, from which the government chooses (or feels compelled) to make payments in a crisis</a:t>
            </a:r>
          </a:p>
          <a:p>
            <a:pPr>
              <a:lnSpc>
                <a:spcPct val="80000"/>
              </a:lnSpc>
            </a:pPr>
            <a:r>
              <a:rPr lang="en-US" smtClean="0"/>
              <a:t>With `regulation' they form a reserve of capital owned by the banks' shareholders unless and until there is a crisis, at which point they absorb losses and control rights may shift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smtClean="0"/>
              <a:t>The Importance of Capital as Form of Immunization</a:t>
            </a:r>
            <a:endParaRPr lang="en-US" smtClean="0"/>
          </a:p>
        </p:txBody>
      </p:sp>
      <p:sp>
        <p:nvSpPr>
          <p:cNvPr id="102403" name="Rectangle 3"/>
          <p:cNvSpPr>
            <a:spLocks noGrp="1" noChangeArrowheads="1"/>
          </p:cNvSpPr>
          <p:nvPr>
            <p:ph type="body" idx="1"/>
          </p:nvPr>
        </p:nvSpPr>
        <p:spPr/>
        <p:txBody>
          <a:bodyPr/>
          <a:lstStyle/>
          <a:p>
            <a:r>
              <a:rPr lang="en-US" smtClean="0"/>
              <a:t>The model underlines that banks need to be properly capitalized</a:t>
            </a:r>
          </a:p>
          <a:p>
            <a:r>
              <a:rPr lang="en-US" smtClean="0"/>
              <a:t>Higher capital is the first-best solution to externality problem</a:t>
            </a:r>
          </a:p>
          <a:p>
            <a:r>
              <a:rPr lang="en-US" smtClean="0"/>
              <a:t>Inadequate capital requires high taxation especially if bail-out is anticipated</a:t>
            </a:r>
          </a:p>
          <a:p>
            <a:r>
              <a:rPr lang="en-US" smtClean="0"/>
              <a:t>Taxation not a substitute for capital unless in the form of capital</a:t>
            </a:r>
          </a:p>
          <a:p>
            <a:r>
              <a:rPr lang="en-US" smtClean="0"/>
              <a:t>Sub-optimal capital requires complementary reforms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lstStyle/>
          <a:p>
            <a:r>
              <a:rPr lang="en-GB" smtClean="0"/>
              <a:t>Isolation</a:t>
            </a:r>
            <a:endParaRPr lang="en-US" smtClean="0"/>
          </a:p>
        </p:txBody>
      </p:sp>
      <p:sp>
        <p:nvSpPr>
          <p:cNvPr id="84994" name="Rectangle 3"/>
          <p:cNvSpPr>
            <a:spLocks noGrp="1" noChangeArrowheads="1"/>
          </p:cNvSpPr>
          <p:nvPr>
            <p:ph type="body" idx="1"/>
          </p:nvPr>
        </p:nvSpPr>
        <p:spPr>
          <a:xfrm>
            <a:off x="685800" y="1676400"/>
            <a:ext cx="8153400" cy="4114800"/>
          </a:xfrm>
        </p:spPr>
        <p:txBody>
          <a:bodyPr/>
          <a:lstStyle/>
          <a:p>
            <a:r>
              <a:rPr lang="en-GB" smtClean="0"/>
              <a:t>Restructuring while institutions still viable</a:t>
            </a:r>
          </a:p>
          <a:p>
            <a:r>
              <a:rPr lang="en-GB" smtClean="0"/>
              <a:t>Postponement prompts confidence collapse</a:t>
            </a:r>
          </a:p>
          <a:p>
            <a:r>
              <a:rPr lang="en-GB" smtClean="0"/>
              <a:t>Need for PCA but did not assist in crisis because of off-balance sheet liabilities and failure to write-down assets, eg Citibank Tier 1 capital ratio was 11.8% in Dec. 2008 but market cap was 1% of assets</a:t>
            </a:r>
          </a:p>
          <a:p>
            <a:r>
              <a:rPr lang="en-GB" smtClean="0"/>
              <a:t>Importance of bail-ins derives from the asymmetries of extinguishing and raising capital in crisis</a:t>
            </a:r>
          </a:p>
          <a:p>
            <a:r>
              <a:rPr lang="en-GB" smtClean="0"/>
              <a:t>Wealth transfers make equity issuance privately if not socially expensive</a:t>
            </a:r>
          </a:p>
          <a:p>
            <a:r>
              <a:rPr lang="en-GB" smtClean="0"/>
              <a:t>Capital raising in crises can therefore prompt reduced lending</a:t>
            </a: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n-GB" smtClean="0"/>
              <a:t>Intervention: 1</a:t>
            </a:r>
          </a:p>
        </p:txBody>
      </p:sp>
      <p:sp>
        <p:nvSpPr>
          <p:cNvPr id="86018" name="Content Placeholder 2"/>
          <p:cNvSpPr>
            <a:spLocks noGrp="1"/>
          </p:cNvSpPr>
          <p:nvPr>
            <p:ph idx="1"/>
          </p:nvPr>
        </p:nvSpPr>
        <p:spPr>
          <a:xfrm>
            <a:off x="457200" y="1600200"/>
            <a:ext cx="8686800" cy="4525963"/>
          </a:xfrm>
        </p:spPr>
        <p:txBody>
          <a:bodyPr/>
          <a:lstStyle/>
          <a:p>
            <a:r>
              <a:rPr lang="en-GB" smtClean="0"/>
              <a:t>Bondholder bailouts threatened domestic sovereign solvency - Iceland and Ireland</a:t>
            </a:r>
          </a:p>
          <a:p>
            <a:r>
              <a:rPr lang="en-GB" smtClean="0"/>
              <a:t>Failing to rescue banks threatened foreign systemic stability – Lehman Brothers</a:t>
            </a:r>
          </a:p>
          <a:p>
            <a:r>
              <a:rPr lang="en-GB" smtClean="0"/>
              <a:t>Alternative: write-down shareholder and bondholder claims in failing institutions and avoid second round failures of creditor institutions – Swedish banking crisis approach</a:t>
            </a:r>
          </a:p>
          <a:p>
            <a:r>
              <a:rPr lang="en-GB" smtClean="0"/>
              <a:t>Minimizes moral hazard and costs of rescues by imposing losses on first round shareholders and bondholders and second round shareholders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GB" smtClean="0"/>
              <a:t>Intervention: 2</a:t>
            </a:r>
          </a:p>
        </p:txBody>
      </p:sp>
      <p:sp>
        <p:nvSpPr>
          <p:cNvPr id="3" name="Content Placeholder 2"/>
          <p:cNvSpPr>
            <a:spLocks noGrp="1"/>
          </p:cNvSpPr>
          <p:nvPr>
            <p:ph idx="1"/>
          </p:nvPr>
        </p:nvSpPr>
        <p:spPr>
          <a:xfrm>
            <a:off x="649287" y="1700212"/>
            <a:ext cx="7772401" cy="4114800"/>
          </a:xfrm>
        </p:spPr>
        <p:txBody>
          <a:bodyPr/>
          <a:lstStyle/>
          <a:p>
            <a:pPr>
              <a:defRPr/>
            </a:pPr>
            <a:r>
              <a:rPr lang="en-US" sz="1800" dirty="0" smtClean="0"/>
              <a:t>Let A</a:t>
            </a:r>
            <a:r>
              <a:rPr lang="en-US" sz="1800" baseline="-25000" dirty="0" smtClean="0"/>
              <a:t>i</a:t>
            </a:r>
            <a:r>
              <a:rPr lang="en-US" sz="1800" dirty="0" smtClean="0"/>
              <a:t> be the non-bank net assets of bank </a:t>
            </a:r>
            <a:r>
              <a:rPr lang="en-US" sz="1800" dirty="0" err="1" smtClean="0"/>
              <a:t>i</a:t>
            </a:r>
            <a:r>
              <a:rPr lang="en-US" sz="1800" dirty="0" smtClean="0"/>
              <a:t>; </a:t>
            </a:r>
            <a:r>
              <a:rPr lang="en-US" sz="1800" dirty="0" err="1" smtClean="0"/>
              <a:t>A</a:t>
            </a:r>
            <a:r>
              <a:rPr lang="en-US" sz="1800" baseline="-25000" dirty="0" err="1" smtClean="0"/>
              <a:t>ij</a:t>
            </a:r>
            <a:r>
              <a:rPr lang="en-US" sz="1800" dirty="0" smtClean="0"/>
              <a:t> be the credit of bank </a:t>
            </a:r>
            <a:r>
              <a:rPr lang="en-US" sz="1800" dirty="0" err="1" smtClean="0"/>
              <a:t>i</a:t>
            </a:r>
            <a:r>
              <a:rPr lang="en-US" sz="1800" dirty="0" smtClean="0"/>
              <a:t> in bank j; and </a:t>
            </a:r>
            <a:r>
              <a:rPr lang="en-US" sz="1800" dirty="0" err="1" smtClean="0"/>
              <a:t>D</a:t>
            </a:r>
            <a:r>
              <a:rPr lang="en-US" sz="1800" baseline="-25000" dirty="0" err="1" smtClean="0"/>
              <a:t>ij</a:t>
            </a:r>
            <a:r>
              <a:rPr lang="en-US" sz="1800" baseline="-25000" dirty="0" smtClean="0"/>
              <a:t> </a:t>
            </a:r>
            <a:r>
              <a:rPr lang="en-US" sz="1800" dirty="0" smtClean="0"/>
              <a:t>be the liabilities of bank </a:t>
            </a:r>
            <a:r>
              <a:rPr lang="en-US" sz="1800" dirty="0" err="1" smtClean="0"/>
              <a:t>i</a:t>
            </a:r>
            <a:r>
              <a:rPr lang="en-US" sz="1800" dirty="0" smtClean="0"/>
              <a:t> to bank j. There are three classes of banks.  First, there are N-I banks that are insolvent as a result of the asset shock: </a:t>
            </a:r>
            <a:endParaRPr lang="en-GB" sz="1800" dirty="0" smtClean="0"/>
          </a:p>
          <a:p>
            <a:pPr>
              <a:buFontTx/>
              <a:buNone/>
              <a:defRPr/>
            </a:pPr>
            <a:r>
              <a:rPr lang="it-IT" sz="1800" dirty="0" smtClean="0"/>
              <a:t>	A</a:t>
            </a:r>
            <a:r>
              <a:rPr lang="it-IT" sz="1800" baseline="-25000" dirty="0" smtClean="0"/>
              <a:t>i</a:t>
            </a:r>
            <a:r>
              <a:rPr lang="it-IT" sz="1800" dirty="0" smtClean="0"/>
              <a:t>+ </a:t>
            </a:r>
            <a:r>
              <a:rPr lang="en-GB" sz="1800" dirty="0" smtClean="0"/>
              <a:t>Σ</a:t>
            </a:r>
            <a:r>
              <a:rPr lang="it-IT" sz="1800" baseline="-25000" dirty="0" smtClean="0"/>
              <a:t>j=1</a:t>
            </a:r>
            <a:r>
              <a:rPr lang="it-IT" sz="1800" baseline="30000" dirty="0" smtClean="0"/>
              <a:t>N </a:t>
            </a:r>
            <a:r>
              <a:rPr lang="it-IT" sz="1800" dirty="0" smtClean="0"/>
              <a:t>A</a:t>
            </a:r>
            <a:r>
              <a:rPr lang="it-IT" sz="1800" baseline="-25000" dirty="0" smtClean="0"/>
              <a:t>ij</a:t>
            </a:r>
            <a:r>
              <a:rPr lang="it-IT" sz="1800" dirty="0" smtClean="0"/>
              <a:t>- </a:t>
            </a:r>
            <a:r>
              <a:rPr lang="en-GB" sz="1800" dirty="0" smtClean="0"/>
              <a:t>Σ</a:t>
            </a:r>
            <a:r>
              <a:rPr lang="it-IT" sz="1800" baseline="-25000" dirty="0" smtClean="0"/>
              <a:t>j=1</a:t>
            </a:r>
            <a:r>
              <a:rPr lang="it-IT" sz="1800" baseline="30000" dirty="0" smtClean="0"/>
              <a:t>N </a:t>
            </a:r>
            <a:r>
              <a:rPr lang="it-IT" sz="1800" dirty="0" smtClean="0"/>
              <a:t>D</a:t>
            </a:r>
            <a:r>
              <a:rPr lang="it-IT" sz="1800" baseline="-25000" dirty="0" smtClean="0"/>
              <a:t>ij</a:t>
            </a:r>
            <a:r>
              <a:rPr lang="it-IT" sz="1800" dirty="0" smtClean="0"/>
              <a:t>&lt; 0   </a:t>
            </a:r>
            <a:r>
              <a:rPr lang="it-IT" sz="1800" strike="sngStrike" dirty="0" smtClean="0"/>
              <a:t>V</a:t>
            </a:r>
            <a:r>
              <a:rPr lang="it-IT" sz="1800" dirty="0" smtClean="0"/>
              <a:t>  i = I+1.....N			(1) </a:t>
            </a:r>
            <a:endParaRPr lang="en-GB" sz="1800" dirty="0" smtClean="0"/>
          </a:p>
          <a:p>
            <a:pPr>
              <a:defRPr/>
            </a:pPr>
            <a:r>
              <a:rPr lang="en-US" sz="1800" dirty="0" smtClean="0"/>
              <a:t>Second, there are I-K banks out of a total of N banks that are solvent after the asset shock even after the write-down of the liabilities of the first class of banks: </a:t>
            </a:r>
            <a:endParaRPr lang="en-GB" sz="1800" dirty="0" smtClean="0"/>
          </a:p>
          <a:p>
            <a:pPr>
              <a:buFontTx/>
              <a:buNone/>
              <a:defRPr/>
            </a:pPr>
            <a:r>
              <a:rPr lang="it-IT" sz="1800" dirty="0" smtClean="0"/>
              <a:t>	A</a:t>
            </a:r>
            <a:r>
              <a:rPr lang="it-IT" sz="1800" baseline="-25000" dirty="0" smtClean="0"/>
              <a:t>i</a:t>
            </a:r>
            <a:r>
              <a:rPr lang="it-IT" sz="1800" dirty="0" smtClean="0"/>
              <a:t>+ </a:t>
            </a:r>
            <a:r>
              <a:rPr lang="en-GB" sz="1800" dirty="0" smtClean="0"/>
              <a:t>Σ</a:t>
            </a:r>
            <a:r>
              <a:rPr lang="it-IT" sz="1800" baseline="-25000" dirty="0" smtClean="0"/>
              <a:t>j=1</a:t>
            </a:r>
            <a:r>
              <a:rPr lang="it-IT" sz="1800" baseline="30000" dirty="0" smtClean="0"/>
              <a:t>I </a:t>
            </a:r>
            <a:r>
              <a:rPr lang="it-IT" sz="1800" dirty="0" smtClean="0"/>
              <a:t>A</a:t>
            </a:r>
            <a:r>
              <a:rPr lang="it-IT" sz="1800" baseline="-25000" dirty="0" smtClean="0"/>
              <a:t>ij</a:t>
            </a:r>
            <a:r>
              <a:rPr lang="it-IT" sz="1800" dirty="0" smtClean="0"/>
              <a:t>- </a:t>
            </a:r>
            <a:r>
              <a:rPr lang="en-GB" sz="1800" dirty="0" smtClean="0"/>
              <a:t>Σ</a:t>
            </a:r>
            <a:r>
              <a:rPr lang="it-IT" sz="1800" baseline="-25000" dirty="0" smtClean="0"/>
              <a:t>j=1</a:t>
            </a:r>
            <a:r>
              <a:rPr lang="it-IT" sz="1800" baseline="30000" dirty="0" smtClean="0"/>
              <a:t>N </a:t>
            </a:r>
            <a:r>
              <a:rPr lang="it-IT" sz="1800" dirty="0" smtClean="0"/>
              <a:t>D</a:t>
            </a:r>
            <a:r>
              <a:rPr lang="it-IT" sz="1800" baseline="-25000" dirty="0" smtClean="0"/>
              <a:t>ij</a:t>
            </a:r>
            <a:r>
              <a:rPr lang="it-IT" sz="1800" u="sng" dirty="0" smtClean="0"/>
              <a:t>&gt;</a:t>
            </a:r>
            <a:r>
              <a:rPr lang="it-IT" sz="1800" dirty="0" smtClean="0"/>
              <a:t> 0   </a:t>
            </a:r>
            <a:r>
              <a:rPr lang="it-IT" sz="1800" strike="sngStrike" dirty="0" smtClean="0"/>
              <a:t>V</a:t>
            </a:r>
            <a:r>
              <a:rPr lang="it-IT" sz="1800" dirty="0" smtClean="0"/>
              <a:t>  i = 1.....I-K			(2) </a:t>
            </a:r>
            <a:endParaRPr lang="en-GB" sz="1800" dirty="0" smtClean="0"/>
          </a:p>
          <a:p>
            <a:pPr>
              <a:defRPr/>
            </a:pPr>
            <a:r>
              <a:rPr lang="en-US" sz="1800" dirty="0" smtClean="0"/>
              <a:t>Third, there are K banks that would have been solvent were it not for the write-down of the liabilities of the first class of banks:	</a:t>
            </a:r>
            <a:endParaRPr lang="en-GB" sz="1800" dirty="0" smtClean="0"/>
          </a:p>
          <a:p>
            <a:pPr>
              <a:buFontTx/>
              <a:buNone/>
              <a:defRPr/>
            </a:pPr>
            <a:r>
              <a:rPr lang="it-IT" sz="1800" dirty="0" smtClean="0"/>
              <a:t>	A</a:t>
            </a:r>
            <a:r>
              <a:rPr lang="it-IT" sz="1800" baseline="-25000" dirty="0" smtClean="0"/>
              <a:t>i</a:t>
            </a:r>
            <a:r>
              <a:rPr lang="it-IT" sz="1800" dirty="0" smtClean="0"/>
              <a:t>+ </a:t>
            </a:r>
            <a:r>
              <a:rPr lang="en-GB" sz="1800" dirty="0" smtClean="0"/>
              <a:t>Σ</a:t>
            </a:r>
            <a:r>
              <a:rPr lang="it-IT" sz="1800" baseline="-25000" dirty="0" smtClean="0"/>
              <a:t>j=1</a:t>
            </a:r>
            <a:r>
              <a:rPr lang="it-IT" sz="1800" baseline="30000" dirty="0" smtClean="0"/>
              <a:t>N </a:t>
            </a:r>
            <a:r>
              <a:rPr lang="it-IT" sz="1800" dirty="0" smtClean="0"/>
              <a:t>A</a:t>
            </a:r>
            <a:r>
              <a:rPr lang="it-IT" sz="1800" baseline="-25000" dirty="0" smtClean="0"/>
              <a:t>ij</a:t>
            </a:r>
            <a:r>
              <a:rPr lang="it-IT" sz="1800" dirty="0" smtClean="0"/>
              <a:t>- </a:t>
            </a:r>
            <a:r>
              <a:rPr lang="en-GB" sz="1800" dirty="0" smtClean="0"/>
              <a:t>Σ</a:t>
            </a:r>
            <a:r>
              <a:rPr lang="it-IT" sz="1800" baseline="-25000" dirty="0" smtClean="0"/>
              <a:t>j=1</a:t>
            </a:r>
            <a:r>
              <a:rPr lang="it-IT" sz="1800" baseline="30000" dirty="0" smtClean="0"/>
              <a:t>N </a:t>
            </a:r>
            <a:r>
              <a:rPr lang="it-IT" sz="1800" dirty="0" smtClean="0"/>
              <a:t>D</a:t>
            </a:r>
            <a:r>
              <a:rPr lang="it-IT" sz="1800" baseline="-25000" dirty="0" smtClean="0"/>
              <a:t>ij</a:t>
            </a:r>
            <a:r>
              <a:rPr lang="it-IT" sz="1800" u="sng" dirty="0" smtClean="0"/>
              <a:t>&gt;</a:t>
            </a:r>
            <a:r>
              <a:rPr lang="it-IT" sz="1800" dirty="0" smtClean="0"/>
              <a:t> 0   </a:t>
            </a:r>
            <a:r>
              <a:rPr lang="it-IT" sz="1800" strike="sngStrike" dirty="0" smtClean="0"/>
              <a:t>V</a:t>
            </a:r>
            <a:r>
              <a:rPr lang="it-IT" sz="1800" dirty="0" smtClean="0"/>
              <a:t>  i = I-K+1....I			(3) </a:t>
            </a:r>
            <a:endParaRPr lang="en-GB" sz="1800" dirty="0" smtClean="0"/>
          </a:p>
          <a:p>
            <a:pPr>
              <a:buFontTx/>
              <a:buNone/>
              <a:defRPr/>
            </a:pPr>
            <a:r>
              <a:rPr lang="en-US" sz="1800" dirty="0" smtClean="0"/>
              <a:t>	but would be insolvent as a result of the write-downs of the liabilities of the first class:</a:t>
            </a:r>
            <a:endParaRPr lang="en-GB" sz="1800" dirty="0" smtClean="0"/>
          </a:p>
          <a:p>
            <a:pPr>
              <a:buFontTx/>
              <a:buNone/>
              <a:defRPr/>
            </a:pPr>
            <a:r>
              <a:rPr lang="it-IT" sz="1800" dirty="0" smtClean="0"/>
              <a:t>	A</a:t>
            </a:r>
            <a:r>
              <a:rPr lang="it-IT" sz="1800" baseline="-25000" dirty="0" smtClean="0"/>
              <a:t>i</a:t>
            </a:r>
            <a:r>
              <a:rPr lang="it-IT" sz="1800" dirty="0" smtClean="0"/>
              <a:t>+ </a:t>
            </a:r>
            <a:r>
              <a:rPr lang="en-GB" sz="1800" dirty="0" smtClean="0"/>
              <a:t>Σ</a:t>
            </a:r>
            <a:r>
              <a:rPr lang="it-IT" sz="1800" baseline="-25000" dirty="0" smtClean="0"/>
              <a:t>j=1</a:t>
            </a:r>
            <a:r>
              <a:rPr lang="it-IT" sz="1800" baseline="30000" dirty="0" smtClean="0"/>
              <a:t>I </a:t>
            </a:r>
            <a:r>
              <a:rPr lang="it-IT" sz="1800" dirty="0" smtClean="0"/>
              <a:t>A</a:t>
            </a:r>
            <a:r>
              <a:rPr lang="it-IT" sz="1800" baseline="-25000" dirty="0" smtClean="0"/>
              <a:t>ij</a:t>
            </a:r>
            <a:r>
              <a:rPr lang="it-IT" sz="1800" dirty="0" smtClean="0"/>
              <a:t>- </a:t>
            </a:r>
            <a:r>
              <a:rPr lang="en-GB" sz="1800" dirty="0" smtClean="0"/>
              <a:t>Σ</a:t>
            </a:r>
            <a:r>
              <a:rPr lang="it-IT" sz="1800" baseline="-25000" dirty="0" smtClean="0"/>
              <a:t>j=1</a:t>
            </a:r>
            <a:r>
              <a:rPr lang="it-IT" sz="1800" baseline="30000" dirty="0" smtClean="0"/>
              <a:t>N </a:t>
            </a:r>
            <a:r>
              <a:rPr lang="it-IT" sz="1800" dirty="0" smtClean="0"/>
              <a:t>D</a:t>
            </a:r>
            <a:r>
              <a:rPr lang="it-IT" sz="1800" baseline="-25000" dirty="0" smtClean="0"/>
              <a:t>ij</a:t>
            </a:r>
            <a:r>
              <a:rPr lang="it-IT" sz="1800" dirty="0" smtClean="0"/>
              <a:t>&lt; 0   </a:t>
            </a:r>
            <a:r>
              <a:rPr lang="it-IT" sz="1800" strike="sngStrike" dirty="0" smtClean="0"/>
              <a:t>V</a:t>
            </a:r>
            <a:r>
              <a:rPr lang="it-IT" sz="1800" dirty="0" smtClean="0"/>
              <a:t>  i = I-K+1....I			(4)</a:t>
            </a:r>
            <a:endParaRPr lang="en-GB"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p:txBody>
          <a:bodyPr/>
          <a:lstStyle/>
          <a:p>
            <a:r>
              <a:rPr lang="en-GB" smtClean="0"/>
              <a:t>Intervention: 3</a:t>
            </a:r>
          </a:p>
        </p:txBody>
      </p:sp>
      <p:sp>
        <p:nvSpPr>
          <p:cNvPr id="88066" name="Content Placeholder 2"/>
          <p:cNvSpPr>
            <a:spLocks noGrp="1"/>
          </p:cNvSpPr>
          <p:nvPr>
            <p:ph idx="1"/>
          </p:nvPr>
        </p:nvSpPr>
        <p:spPr>
          <a:xfrm>
            <a:off x="685800" y="1219200"/>
            <a:ext cx="7772400" cy="4114800"/>
          </a:xfrm>
        </p:spPr>
        <p:txBody>
          <a:bodyPr/>
          <a:lstStyle/>
          <a:p>
            <a:r>
              <a:rPr lang="en-US" sz="2000" smtClean="0"/>
              <a:t>So the first class of banks is insolvent in any event and is closed down with their liabilities written off.  The second class suffers a decline in share value of </a:t>
            </a:r>
            <a:r>
              <a:rPr lang="en-GB" sz="2000" smtClean="0"/>
              <a:t>Σ</a:t>
            </a:r>
            <a:r>
              <a:rPr lang="en-US" sz="2000" baseline="-25000" smtClean="0"/>
              <a:t>j=1</a:t>
            </a:r>
            <a:r>
              <a:rPr lang="en-US" sz="2000" baseline="30000" smtClean="0"/>
              <a:t>N </a:t>
            </a:r>
            <a:r>
              <a:rPr lang="en-US" sz="2000" smtClean="0"/>
              <a:t>A</a:t>
            </a:r>
            <a:r>
              <a:rPr lang="en-US" sz="2000" baseline="-25000" smtClean="0"/>
              <a:t>ij</a:t>
            </a:r>
            <a:r>
              <a:rPr lang="en-US" sz="2000" smtClean="0"/>
              <a:t> - </a:t>
            </a:r>
            <a:r>
              <a:rPr lang="en-GB" sz="2000" smtClean="0"/>
              <a:t>Σ</a:t>
            </a:r>
            <a:r>
              <a:rPr lang="en-US" sz="2000" baseline="-25000" smtClean="0"/>
              <a:t>j=1</a:t>
            </a:r>
            <a:r>
              <a:rPr lang="en-US" sz="2000" baseline="30000" smtClean="0"/>
              <a:t>I </a:t>
            </a:r>
            <a:r>
              <a:rPr lang="en-US" sz="2000" smtClean="0"/>
              <a:t>A</a:t>
            </a:r>
            <a:r>
              <a:rPr lang="en-US" sz="2000" baseline="-25000" smtClean="0"/>
              <a:t>ij</a:t>
            </a:r>
            <a:r>
              <a:rPr lang="en-US" sz="2000" smtClean="0"/>
              <a:t> but remains solvent.  The third class would be insolvent as a consequence of the write-downs and the loss in value of </a:t>
            </a:r>
            <a:r>
              <a:rPr lang="en-GB" sz="2000" smtClean="0"/>
              <a:t>Σ</a:t>
            </a:r>
            <a:r>
              <a:rPr lang="en-US" sz="2000" baseline="-25000" smtClean="0"/>
              <a:t>j=1</a:t>
            </a:r>
            <a:r>
              <a:rPr lang="en-US" sz="2000" baseline="30000" smtClean="0"/>
              <a:t>N </a:t>
            </a:r>
            <a:r>
              <a:rPr lang="en-US" sz="2000" smtClean="0"/>
              <a:t>A</a:t>
            </a:r>
            <a:r>
              <a:rPr lang="en-US" sz="2000" baseline="-25000" smtClean="0"/>
              <a:t>ij</a:t>
            </a:r>
            <a:r>
              <a:rPr lang="en-US" sz="2000" smtClean="0"/>
              <a:t> - </a:t>
            </a:r>
            <a:r>
              <a:rPr lang="en-GB" sz="2000" smtClean="0"/>
              <a:t>Σ</a:t>
            </a:r>
            <a:r>
              <a:rPr lang="en-US" sz="2000" baseline="-25000" smtClean="0"/>
              <a:t>j=1</a:t>
            </a:r>
            <a:r>
              <a:rPr lang="en-US" sz="2000" baseline="30000" smtClean="0"/>
              <a:t>I </a:t>
            </a:r>
            <a:r>
              <a:rPr lang="en-US" sz="2000" smtClean="0"/>
              <a:t>A</a:t>
            </a:r>
            <a:r>
              <a:rPr lang="en-US" sz="2000" baseline="-25000" smtClean="0"/>
              <a:t>ij </a:t>
            </a:r>
            <a:r>
              <a:rPr lang="en-US" sz="2000" smtClean="0"/>
              <a:t>but otherwise would not be. </a:t>
            </a:r>
            <a:endParaRPr lang="en-GB" sz="2000" smtClean="0"/>
          </a:p>
          <a:p>
            <a:r>
              <a:rPr lang="en-US" sz="2000" smtClean="0"/>
              <a:t>It is this third class that it is the potential cause of systemic risk beyond the immediate failures of the first class. To avoid this, the central authorities inject an amount  </a:t>
            </a:r>
            <a:r>
              <a:rPr lang="en-GB" sz="2000" smtClean="0"/>
              <a:t>Σ</a:t>
            </a:r>
            <a:r>
              <a:rPr lang="en-US" sz="2000" baseline="-25000" smtClean="0"/>
              <a:t>j=1</a:t>
            </a:r>
            <a:r>
              <a:rPr lang="en-US" sz="2000" baseline="30000" smtClean="0"/>
              <a:t>N </a:t>
            </a:r>
            <a:r>
              <a:rPr lang="en-US" sz="2000" smtClean="0"/>
              <a:t>D</a:t>
            </a:r>
            <a:r>
              <a:rPr lang="en-US" sz="2000" baseline="-25000" smtClean="0"/>
              <a:t>ij</a:t>
            </a:r>
            <a:r>
              <a:rPr lang="en-US" sz="2000" smtClean="0"/>
              <a:t> - A</a:t>
            </a:r>
            <a:r>
              <a:rPr lang="en-US" sz="2000" baseline="-25000" smtClean="0"/>
              <a:t>i</a:t>
            </a:r>
            <a:r>
              <a:rPr lang="en-US" sz="2000" smtClean="0"/>
              <a:t> - </a:t>
            </a:r>
            <a:r>
              <a:rPr lang="en-GB" sz="2000" smtClean="0"/>
              <a:t>Σ</a:t>
            </a:r>
            <a:r>
              <a:rPr lang="en-US" sz="2000" baseline="-25000" smtClean="0"/>
              <a:t>j=1</a:t>
            </a:r>
            <a:r>
              <a:rPr lang="en-US" sz="2000" baseline="30000" smtClean="0"/>
              <a:t>I </a:t>
            </a:r>
            <a:r>
              <a:rPr lang="en-US" sz="2000" smtClean="0"/>
              <a:t>A</a:t>
            </a:r>
            <a:r>
              <a:rPr lang="en-US" sz="2000" baseline="-25000" smtClean="0"/>
              <a:t>ij</a:t>
            </a:r>
            <a:r>
              <a:rPr lang="en-US" sz="2000" smtClean="0"/>
              <a:t> into each of the K banks.  Note that this is less than or equal to </a:t>
            </a:r>
            <a:r>
              <a:rPr lang="en-GB" sz="2000" smtClean="0"/>
              <a:t>Σ</a:t>
            </a:r>
            <a:r>
              <a:rPr lang="en-US" sz="2000" baseline="-25000" smtClean="0"/>
              <a:t>j=1</a:t>
            </a:r>
            <a:r>
              <a:rPr lang="en-US" sz="2000" baseline="30000" smtClean="0"/>
              <a:t>N </a:t>
            </a:r>
            <a:r>
              <a:rPr lang="en-US" sz="2000" smtClean="0"/>
              <a:t>A</a:t>
            </a:r>
            <a:r>
              <a:rPr lang="en-US" sz="2000" baseline="-25000" smtClean="0"/>
              <a:t>ij</a:t>
            </a:r>
            <a:r>
              <a:rPr lang="en-US" sz="2000" smtClean="0"/>
              <a:t> - </a:t>
            </a:r>
            <a:r>
              <a:rPr lang="en-GB" sz="2000" smtClean="0"/>
              <a:t>Σ</a:t>
            </a:r>
            <a:r>
              <a:rPr lang="en-US" sz="2000" baseline="-25000" smtClean="0"/>
              <a:t>j=1</a:t>
            </a:r>
            <a:r>
              <a:rPr lang="en-US" sz="2000" baseline="30000" smtClean="0"/>
              <a:t>I </a:t>
            </a:r>
            <a:r>
              <a:rPr lang="en-US" sz="2000" smtClean="0"/>
              <a:t>A</a:t>
            </a:r>
            <a:r>
              <a:rPr lang="en-US" sz="2000" baseline="-25000" smtClean="0"/>
              <a:t>ij</a:t>
            </a:r>
            <a:r>
              <a:rPr lang="en-US" sz="2000" smtClean="0"/>
              <a:t> because of (3), namely that the third class of banks participate in the funding costs through their own equity.</a:t>
            </a:r>
          </a:p>
          <a:p>
            <a:r>
              <a:rPr lang="en-US" sz="2000" smtClean="0"/>
              <a:t>The total cost to the authorities is </a:t>
            </a:r>
            <a:r>
              <a:rPr lang="en-GB" sz="2000" smtClean="0"/>
              <a:t>Σ</a:t>
            </a:r>
            <a:r>
              <a:rPr lang="en-US" sz="2000" baseline="-25000" smtClean="0"/>
              <a:t>i=I-K+1</a:t>
            </a:r>
            <a:r>
              <a:rPr lang="en-US" sz="2000" baseline="30000" smtClean="0"/>
              <a:t>I</a:t>
            </a:r>
            <a:r>
              <a:rPr lang="en-US" sz="2000" smtClean="0"/>
              <a:t> {</a:t>
            </a:r>
            <a:r>
              <a:rPr lang="en-GB" sz="2000" smtClean="0"/>
              <a:t>Σ</a:t>
            </a:r>
            <a:r>
              <a:rPr lang="en-US" sz="2000" baseline="-25000" smtClean="0"/>
              <a:t>j=1</a:t>
            </a:r>
            <a:r>
              <a:rPr lang="en-US" sz="2000" baseline="30000" smtClean="0"/>
              <a:t>N </a:t>
            </a:r>
            <a:r>
              <a:rPr lang="en-US" sz="2000" smtClean="0"/>
              <a:t>D</a:t>
            </a:r>
            <a:r>
              <a:rPr lang="en-US" sz="2000" baseline="-25000" smtClean="0"/>
              <a:t>ij</a:t>
            </a:r>
            <a:r>
              <a:rPr lang="en-US" sz="2000" smtClean="0"/>
              <a:t> - A</a:t>
            </a:r>
            <a:r>
              <a:rPr lang="en-US" sz="2000" baseline="-25000" smtClean="0"/>
              <a:t>i</a:t>
            </a:r>
            <a:r>
              <a:rPr lang="en-US" sz="2000" smtClean="0"/>
              <a:t> - </a:t>
            </a:r>
            <a:r>
              <a:rPr lang="en-GB" sz="2000" smtClean="0"/>
              <a:t>Σ</a:t>
            </a:r>
            <a:r>
              <a:rPr lang="en-US" sz="2000" baseline="-25000" smtClean="0"/>
              <a:t>j=1</a:t>
            </a:r>
            <a:r>
              <a:rPr lang="en-US" sz="2000" baseline="30000" smtClean="0"/>
              <a:t>I </a:t>
            </a:r>
            <a:r>
              <a:rPr lang="en-US" sz="2000" smtClean="0"/>
              <a:t>A</a:t>
            </a:r>
            <a:r>
              <a:rPr lang="en-US" sz="2000" baseline="-25000" smtClean="0"/>
              <a:t>ij</a:t>
            </a:r>
            <a:r>
              <a:rPr lang="en-US" sz="2000" smtClean="0"/>
              <a:t>} which is the minimum cost at which the restructuring could be undertaken because the liabilities of the first class of banks is written off entirely, the second class bear the full cost of their share and the third class bear as much as they can without themselves becoming insolvent.</a:t>
            </a:r>
            <a:endParaRPr lang="en-GB" sz="20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GB" smtClean="0"/>
              <a:t>Harmonization</a:t>
            </a:r>
          </a:p>
        </p:txBody>
      </p:sp>
      <p:sp>
        <p:nvSpPr>
          <p:cNvPr id="89090" name="Content Placeholder 2"/>
          <p:cNvSpPr>
            <a:spLocks noGrp="1"/>
          </p:cNvSpPr>
          <p:nvPr>
            <p:ph idx="1"/>
          </p:nvPr>
        </p:nvSpPr>
        <p:spPr/>
        <p:txBody>
          <a:bodyPr/>
          <a:lstStyle/>
          <a:p>
            <a:r>
              <a:rPr lang="en-GB" smtClean="0"/>
              <a:t>In contrast to micro-prudential regulation, harmonization of macro-prudential regulation is essential</a:t>
            </a:r>
          </a:p>
          <a:p>
            <a:r>
              <a:rPr lang="en-GB" smtClean="0"/>
              <a:t>It is required to:</a:t>
            </a:r>
          </a:p>
          <a:p>
            <a:pPr lvl="1"/>
            <a:r>
              <a:rPr lang="en-GB" smtClean="0"/>
              <a:t>Identify failures</a:t>
            </a:r>
          </a:p>
          <a:p>
            <a:pPr lvl="1"/>
            <a:r>
              <a:rPr lang="en-GB" smtClean="0"/>
              <a:t>Avoid regulatory arbitrage between rules for immunizing and isolating failures</a:t>
            </a:r>
          </a:p>
          <a:p>
            <a:pPr lvl="1"/>
            <a:r>
              <a:rPr lang="en-GB" smtClean="0"/>
              <a:t>Internalize international repercussions of regulatory rules and interventions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p:txBody>
          <a:bodyPr/>
          <a:lstStyle/>
          <a:p>
            <a:r>
              <a:rPr lang="en-GB" smtClean="0"/>
              <a:t>Cause</a:t>
            </a:r>
            <a:endParaRPr lang="en-US" smtClean="0"/>
          </a:p>
        </p:txBody>
      </p:sp>
      <p:sp>
        <p:nvSpPr>
          <p:cNvPr id="17410" name="Rectangle 3"/>
          <p:cNvSpPr>
            <a:spLocks noGrp="1" noChangeArrowheads="1"/>
          </p:cNvSpPr>
          <p:nvPr>
            <p:ph type="body" idx="4294967295"/>
          </p:nvPr>
        </p:nvSpPr>
        <p:spPr/>
        <p:txBody>
          <a:bodyPr/>
          <a:lstStyle/>
          <a:p>
            <a:r>
              <a:rPr lang="en-GB" smtClean="0"/>
              <a:t>Failure of financial institutions in credit crisis and perceived contribution of poor corporate governance</a:t>
            </a:r>
          </a:p>
          <a:p>
            <a:r>
              <a:rPr lang="en-GB" smtClean="0"/>
              <a:t>In particular, companies took undue risks that jeopardized stability </a:t>
            </a:r>
          </a:p>
          <a:p>
            <a:r>
              <a:rPr lang="en-GB" smtClean="0"/>
              <a:t>Failure to monitor, measure and manage risks</a:t>
            </a:r>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r>
              <a:rPr lang="en-GB" smtClean="0"/>
              <a:t>Conclusion</a:t>
            </a:r>
          </a:p>
        </p:txBody>
      </p:sp>
      <p:sp>
        <p:nvSpPr>
          <p:cNvPr id="93186" name="Content Placeholder 2"/>
          <p:cNvSpPr>
            <a:spLocks noGrp="1"/>
          </p:cNvSpPr>
          <p:nvPr>
            <p:ph idx="1"/>
          </p:nvPr>
        </p:nvSpPr>
        <p:spPr>
          <a:xfrm>
            <a:off x="395288" y="1412875"/>
            <a:ext cx="8518525" cy="4525963"/>
          </a:xfrm>
        </p:spPr>
        <p:txBody>
          <a:bodyPr/>
          <a:lstStyle/>
          <a:p>
            <a:r>
              <a:rPr lang="en-GB" smtClean="0"/>
              <a:t>Focus of harmonization to date precisely wrong</a:t>
            </a:r>
          </a:p>
          <a:p>
            <a:r>
              <a:rPr lang="en-GB" smtClean="0"/>
              <a:t>Micro-prudential regulation intensifies systemic instability  through identification, unintended consequences and homogeneity failures</a:t>
            </a:r>
          </a:p>
          <a:p>
            <a:r>
              <a:rPr lang="en-GB" smtClean="0"/>
              <a:t>Harmonization elevates instability to global level</a:t>
            </a:r>
          </a:p>
          <a:p>
            <a:r>
              <a:rPr lang="en-GB" smtClean="0"/>
              <a:t>Macro-prudential regulation: identification, immunization, isolation and intervention in failures</a:t>
            </a:r>
          </a:p>
          <a:p>
            <a:r>
              <a:rPr lang="en-GB" smtClean="0"/>
              <a:t>Taxation not substitute for capital</a:t>
            </a:r>
          </a:p>
          <a:p>
            <a:r>
              <a:rPr lang="en-GB" smtClean="0"/>
              <a:t>Bail-ins can avoid costs of capital raising in crises</a:t>
            </a:r>
          </a:p>
          <a:p>
            <a:r>
              <a:rPr lang="en-GB" smtClean="0"/>
              <a:t>Importance of low cost forms of resolution</a:t>
            </a:r>
          </a:p>
          <a:p>
            <a:r>
              <a:rPr lang="en-GB" smtClean="0"/>
              <a:t>Harmonization of macro regulation is essential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a:xfrm>
            <a:off x="762000" y="304800"/>
            <a:ext cx="7772400" cy="1143000"/>
          </a:xfrm>
        </p:spPr>
        <p:txBody>
          <a:bodyPr/>
          <a:lstStyle/>
          <a:p>
            <a:r>
              <a:rPr lang="en-GB" smtClean="0"/>
              <a:t>Policy Responses I:</a:t>
            </a:r>
            <a:br>
              <a:rPr lang="en-GB" smtClean="0"/>
            </a:br>
            <a:r>
              <a:rPr lang="en-GB" smtClean="0"/>
              <a:t>Board Structure and Effectiveness</a:t>
            </a:r>
            <a:endParaRPr lang="en-US" smtClean="0"/>
          </a:p>
        </p:txBody>
      </p:sp>
      <p:sp>
        <p:nvSpPr>
          <p:cNvPr id="18434" name="Rectangle 3"/>
          <p:cNvSpPr>
            <a:spLocks noGrp="1" noChangeArrowheads="1"/>
          </p:cNvSpPr>
          <p:nvPr>
            <p:ph type="body" idx="4294967295"/>
          </p:nvPr>
        </p:nvSpPr>
        <p:spPr>
          <a:xfrm>
            <a:off x="457200" y="1752600"/>
            <a:ext cx="8686800" cy="4924425"/>
          </a:xfrm>
        </p:spPr>
        <p:txBody>
          <a:bodyPr/>
          <a:lstStyle/>
          <a:p>
            <a:pPr>
              <a:lnSpc>
                <a:spcPct val="90000"/>
              </a:lnSpc>
            </a:pPr>
            <a:r>
              <a:rPr lang="en-GB" smtClean="0"/>
              <a:t>Board composition, including gender</a:t>
            </a:r>
          </a:p>
          <a:p>
            <a:pPr>
              <a:lnSpc>
                <a:spcPct val="90000"/>
              </a:lnSpc>
            </a:pPr>
            <a:r>
              <a:rPr lang="en-GB" smtClean="0"/>
              <a:t>Independence and conflicts of interest</a:t>
            </a:r>
          </a:p>
          <a:p>
            <a:pPr>
              <a:lnSpc>
                <a:spcPct val="90000"/>
              </a:lnSpc>
            </a:pPr>
            <a:r>
              <a:rPr lang="en-GB" smtClean="0"/>
              <a:t>Nominations and appointment</a:t>
            </a:r>
          </a:p>
          <a:p>
            <a:pPr>
              <a:lnSpc>
                <a:spcPct val="90000"/>
              </a:lnSpc>
            </a:pPr>
            <a:r>
              <a:rPr lang="en-GB" smtClean="0"/>
              <a:t>Induction</a:t>
            </a:r>
          </a:p>
          <a:p>
            <a:pPr>
              <a:lnSpc>
                <a:spcPct val="90000"/>
              </a:lnSpc>
            </a:pPr>
            <a:r>
              <a:rPr lang="en-GB" smtClean="0"/>
              <a:t>Time commitment</a:t>
            </a:r>
          </a:p>
          <a:p>
            <a:pPr>
              <a:lnSpc>
                <a:spcPct val="90000"/>
              </a:lnSpc>
            </a:pPr>
            <a:r>
              <a:rPr lang="en-GB" smtClean="0"/>
              <a:t>Information and servicing of board</a:t>
            </a:r>
          </a:p>
          <a:p>
            <a:pPr>
              <a:lnSpc>
                <a:spcPct val="90000"/>
              </a:lnSpc>
            </a:pPr>
            <a:r>
              <a:rPr lang="en-GB" smtClean="0"/>
              <a:t>Annual re-election</a:t>
            </a:r>
          </a:p>
          <a:p>
            <a:pPr>
              <a:lnSpc>
                <a:spcPct val="90000"/>
              </a:lnSpc>
            </a:pPr>
            <a:r>
              <a:rPr lang="en-GB" smtClean="0"/>
              <a:t>Annual evaluation of board performance</a:t>
            </a:r>
          </a:p>
          <a:p>
            <a:pPr>
              <a:lnSpc>
                <a:spcPct val="90000"/>
              </a:lnSpc>
            </a:pPr>
            <a:r>
              <a:rPr lang="en-GB" smtClean="0"/>
              <a:t>Scrutiny by non-executive directors</a:t>
            </a:r>
          </a:p>
          <a:p>
            <a:pPr>
              <a:lnSpc>
                <a:spcPct val="90000"/>
              </a:lnSpc>
            </a:pPr>
            <a:r>
              <a:rPr lang="en-GB" smtClean="0"/>
              <a:t>Separate functions of chairman, CEO</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304800" y="260350"/>
            <a:ext cx="8534400" cy="1143000"/>
          </a:xfrm>
        </p:spPr>
        <p:txBody>
          <a:bodyPr/>
          <a:lstStyle/>
          <a:p>
            <a:r>
              <a:rPr lang="en-GB" smtClean="0"/>
              <a:t>Policy Responses II:</a:t>
            </a:r>
            <a:br>
              <a:rPr lang="en-GB" smtClean="0"/>
            </a:br>
            <a:r>
              <a:rPr lang="en-GB" smtClean="0"/>
              <a:t>Accountability, Risk and Remuneration</a:t>
            </a:r>
            <a:endParaRPr lang="en-US" smtClean="0"/>
          </a:p>
        </p:txBody>
      </p:sp>
      <p:sp>
        <p:nvSpPr>
          <p:cNvPr id="19458" name="Rectangle 3"/>
          <p:cNvSpPr>
            <a:spLocks noGrp="1" noChangeArrowheads="1"/>
          </p:cNvSpPr>
          <p:nvPr>
            <p:ph type="body" idx="4294967295"/>
          </p:nvPr>
        </p:nvSpPr>
        <p:spPr/>
        <p:txBody>
          <a:bodyPr/>
          <a:lstStyle/>
          <a:p>
            <a:r>
              <a:rPr lang="en-GB" smtClean="0"/>
              <a:t>Audit committee and internal controls</a:t>
            </a:r>
          </a:p>
          <a:p>
            <a:r>
              <a:rPr lang="en-GB" smtClean="0"/>
              <a:t>Risk management committee and CRO</a:t>
            </a:r>
          </a:p>
          <a:p>
            <a:r>
              <a:rPr lang="en-GB" smtClean="0"/>
              <a:t>Relation of pay to performance and risk – “say on pay”, equity, options, golden parachutes, deferred compensation, accounting restatements, executive compensation committee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228600" y="381000"/>
            <a:ext cx="8610600" cy="1143000"/>
          </a:xfrm>
        </p:spPr>
        <p:txBody>
          <a:bodyPr/>
          <a:lstStyle/>
          <a:p>
            <a:r>
              <a:rPr lang="en-GB" smtClean="0"/>
              <a:t>Policy Responses III:</a:t>
            </a:r>
            <a:br>
              <a:rPr lang="en-GB" smtClean="0"/>
            </a:br>
            <a:r>
              <a:rPr lang="en-GB" smtClean="0"/>
              <a:t>Shareholder Engagement and Stewardship</a:t>
            </a:r>
            <a:endParaRPr lang="en-US" smtClean="0"/>
          </a:p>
        </p:txBody>
      </p:sp>
      <p:sp>
        <p:nvSpPr>
          <p:cNvPr id="20482" name="Rectangle 3"/>
          <p:cNvSpPr>
            <a:spLocks noGrp="1" noChangeArrowheads="1"/>
          </p:cNvSpPr>
          <p:nvPr>
            <p:ph type="body" idx="4294967295"/>
          </p:nvPr>
        </p:nvSpPr>
        <p:spPr/>
        <p:txBody>
          <a:bodyPr/>
          <a:lstStyle/>
          <a:p>
            <a:r>
              <a:rPr lang="en-GB" smtClean="0"/>
              <a:t>Two-way communication from and to shareholders</a:t>
            </a:r>
          </a:p>
          <a:p>
            <a:r>
              <a:rPr lang="en-GB" smtClean="0"/>
              <a:t>Shareholder monitoring</a:t>
            </a:r>
          </a:p>
          <a:p>
            <a:r>
              <a:rPr lang="en-GB" smtClean="0"/>
              <a:t>Public engagement – shareholder resolutions, proxy voting, voting policy and behaviour</a:t>
            </a:r>
          </a:p>
          <a:p>
            <a:r>
              <a:rPr lang="en-GB" smtClean="0"/>
              <a:t>Private engagement – meetings with directors</a:t>
            </a:r>
          </a:p>
          <a:p>
            <a:r>
              <a:rPr lang="en-GB" smtClean="0"/>
              <a:t>Collective action</a:t>
            </a:r>
          </a:p>
          <a:p>
            <a:r>
              <a:rPr lang="en-GB" smtClean="0"/>
              <a:t>Relation between pension funds and fund managers</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r>
              <a:rPr lang="en-GB" smtClean="0"/>
              <a:t>Micro-Prudential Regulation Source of Systemic Risk</a:t>
            </a:r>
            <a:endParaRPr lang="en-US" smtClean="0"/>
          </a:p>
        </p:txBody>
      </p:sp>
      <p:sp>
        <p:nvSpPr>
          <p:cNvPr id="21506" name="Rectangle 3"/>
          <p:cNvSpPr>
            <a:spLocks noGrp="1" noChangeArrowheads="1"/>
          </p:cNvSpPr>
          <p:nvPr>
            <p:ph type="body" idx="1"/>
          </p:nvPr>
        </p:nvSpPr>
        <p:spPr/>
        <p:txBody>
          <a:bodyPr/>
          <a:lstStyle/>
          <a:p>
            <a:r>
              <a:rPr lang="en-GB" smtClean="0"/>
              <a:t>Identification</a:t>
            </a:r>
          </a:p>
          <a:p>
            <a:r>
              <a:rPr lang="en-GB" smtClean="0"/>
              <a:t>Unintended consequences</a:t>
            </a:r>
          </a:p>
          <a:p>
            <a:r>
              <a:rPr lang="en-GB" smtClean="0"/>
              <a:t>Homogeneity</a:t>
            </a:r>
          </a:p>
          <a:p>
            <a:pPr>
              <a:buFontTx/>
              <a:buNone/>
            </a:pPr>
            <a:r>
              <a:rPr lang="en-GB" smtClean="0"/>
              <a:t>	Create externalities where otherwise would not exist</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r>
              <a:rPr lang="en-GB" smtClean="0"/>
              <a:t>Harmonization</a:t>
            </a:r>
            <a:endParaRPr lang="en-US" smtClean="0"/>
          </a:p>
        </p:txBody>
      </p:sp>
      <p:sp>
        <p:nvSpPr>
          <p:cNvPr id="22530" name="Rectangle 3"/>
          <p:cNvSpPr>
            <a:spLocks noGrp="1" noChangeArrowheads="1"/>
          </p:cNvSpPr>
          <p:nvPr>
            <p:ph type="body" idx="1"/>
          </p:nvPr>
        </p:nvSpPr>
        <p:spPr/>
        <p:txBody>
          <a:bodyPr/>
          <a:lstStyle/>
          <a:p>
            <a:r>
              <a:rPr lang="en-GB" smtClean="0"/>
              <a:t>Extends problem from domestic to international context</a:t>
            </a:r>
          </a:p>
          <a:p>
            <a:r>
              <a:rPr lang="en-GB" smtClean="0"/>
              <a:t>Harmonization can be implied rather than formal – mistaken belief in the effectiveness of particular remedy and desire not to fall behind “best practice”</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r>
              <a:rPr lang="en-GB" smtClean="0"/>
              <a:t>Three Examples</a:t>
            </a:r>
            <a:br>
              <a:rPr lang="en-GB" smtClean="0"/>
            </a:br>
            <a:r>
              <a:rPr lang="en-GB" smtClean="0"/>
              <a:t>Example I: Narrow Banking</a:t>
            </a:r>
            <a:endParaRPr lang="en-US" smtClean="0"/>
          </a:p>
        </p:txBody>
      </p:sp>
      <p:sp>
        <p:nvSpPr>
          <p:cNvPr id="23554" name="Rectangle 3"/>
          <p:cNvSpPr>
            <a:spLocks noGrp="1" noChangeArrowheads="1"/>
          </p:cNvSpPr>
          <p:nvPr>
            <p:ph type="body" idx="1"/>
          </p:nvPr>
        </p:nvSpPr>
        <p:spPr/>
        <p:txBody>
          <a:bodyPr/>
          <a:lstStyle/>
          <a:p>
            <a:r>
              <a:rPr lang="en-GB" smtClean="0"/>
              <a:t>Discourages diversification </a:t>
            </a:r>
          </a:p>
          <a:p>
            <a:r>
              <a:rPr lang="en-GB" smtClean="0"/>
              <a:t>Impact on asset prices of for example government securities</a:t>
            </a:r>
          </a:p>
          <a:p>
            <a:r>
              <a:rPr lang="en-GB" smtClean="0"/>
              <a:t>Interconnections between banks because of holdings of similar asset classes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Standarddesign">
      <a:majorFont>
        <a:latin typeface="ITC Officina Sans Book"/>
        <a:ea typeface=""/>
        <a:cs typeface=""/>
      </a:majorFont>
      <a:minorFont>
        <a:latin typeface="ITC Officina Sans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66FFFF"/>
            </a:solidFill>
            <a:effectLst/>
            <a:latin typeface="ITC Officina Sans Book"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66FFFF"/>
            </a:solidFill>
            <a:effectLst/>
            <a:latin typeface="ITC Officina Sans Book" pitchFamily="34" charset="0"/>
          </a:defRPr>
        </a:defPPr>
      </a:lstStyle>
    </a:lnDef>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Corporate Governance and the Financial Crisis_4</Template>
  <TotalTime>4218</TotalTime>
  <Words>1490</Words>
  <Application>Microsoft Office PowerPoint</Application>
  <PresentationFormat>On-screen Show (4:3)</PresentationFormat>
  <Paragraphs>179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Standarddesign</vt:lpstr>
      <vt:lpstr>The Micro, Macro and International Design of Financial Regulation</vt:lpstr>
      <vt:lpstr>Avalanche of New  Corporate Governance Proposals</vt:lpstr>
      <vt:lpstr>Cause</vt:lpstr>
      <vt:lpstr>Policy Responses I: Board Structure and Effectiveness</vt:lpstr>
      <vt:lpstr>Policy Responses II: Accountability, Risk and Remuneration</vt:lpstr>
      <vt:lpstr>Policy Responses III: Shareholder Engagement and Stewardship</vt:lpstr>
      <vt:lpstr>Micro-Prudential Regulation Source of Systemic Risk</vt:lpstr>
      <vt:lpstr>Harmonization</vt:lpstr>
      <vt:lpstr>Three Examples Example I: Narrow Banking</vt:lpstr>
      <vt:lpstr>Example 2: Board Independence</vt:lpstr>
      <vt:lpstr>Example 3: Executive Remuneration</vt:lpstr>
      <vt:lpstr>Systemic Risks</vt:lpstr>
      <vt:lpstr>Public Health</vt:lpstr>
      <vt:lpstr>Macro-Prudential Regulation</vt:lpstr>
      <vt:lpstr>Current Situation</vt:lpstr>
      <vt:lpstr>Current Initiatives</vt:lpstr>
      <vt:lpstr>Systemic Approaches</vt:lpstr>
      <vt:lpstr>“Taxation and Regulation of Banks to Manage Systemic Risks” Brian Coulter, Colin Mayer, John Vickers (2012)</vt:lpstr>
      <vt:lpstr>Related Literature - Taxation</vt:lpstr>
      <vt:lpstr>Related Literature - Regulation</vt:lpstr>
      <vt:lpstr>Parallel with Pollution Control</vt:lpstr>
      <vt:lpstr>Contrasts with Pollution Control</vt:lpstr>
      <vt:lpstr>Forms of Pre-Paid Levy</vt:lpstr>
      <vt:lpstr>The Importance of Capital as Form of Immunization</vt:lpstr>
      <vt:lpstr>Isolation</vt:lpstr>
      <vt:lpstr>Intervention: 1</vt:lpstr>
      <vt:lpstr>Intervention: 2</vt:lpstr>
      <vt:lpstr>Intervention: 3</vt:lpstr>
      <vt:lpstr>Harmonization</vt:lpstr>
      <vt:lpstr>Conclusion</vt:lpstr>
    </vt:vector>
  </TitlesOfParts>
  <Company>Said Business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Reputational Sanctions to Enforce Corporate Regulation</dc:title>
  <dc:creator>Said Business School</dc:creator>
  <cp:lastModifiedBy>Yael</cp:lastModifiedBy>
  <cp:revision>207</cp:revision>
  <cp:lastPrinted>2012-12-05T18:05:56Z</cp:lastPrinted>
  <dcterms:created xsi:type="dcterms:W3CDTF">2010-03-02T10:58:45Z</dcterms:created>
  <dcterms:modified xsi:type="dcterms:W3CDTF">2012-12-13T11:13:50Z</dcterms:modified>
</cp:coreProperties>
</file>