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310" r:id="rId3"/>
    <p:sldId id="315" r:id="rId4"/>
    <p:sldId id="311" r:id="rId5"/>
    <p:sldId id="312" r:id="rId6"/>
    <p:sldId id="313" r:id="rId7"/>
    <p:sldId id="314" r:id="rId8"/>
    <p:sldId id="257" r:id="rId9"/>
    <p:sldId id="258" r:id="rId10"/>
    <p:sldId id="259" r:id="rId11"/>
    <p:sldId id="316" r:id="rId12"/>
    <p:sldId id="263" r:id="rId13"/>
    <p:sldId id="317" r:id="rId14"/>
    <p:sldId id="266" r:id="rId15"/>
    <p:sldId id="270" r:id="rId16"/>
    <p:sldId id="265" r:id="rId17"/>
    <p:sldId id="267" r:id="rId18"/>
    <p:sldId id="268" r:id="rId19"/>
    <p:sldId id="269" r:id="rId20"/>
    <p:sldId id="271" r:id="rId21"/>
    <p:sldId id="273" r:id="rId22"/>
    <p:sldId id="274" r:id="rId23"/>
    <p:sldId id="272" r:id="rId24"/>
    <p:sldId id="275" r:id="rId25"/>
    <p:sldId id="276" r:id="rId26"/>
    <p:sldId id="277" r:id="rId27"/>
    <p:sldId id="322" r:id="rId28"/>
    <p:sldId id="323" r:id="rId29"/>
    <p:sldId id="278" r:id="rId30"/>
    <p:sldId id="279" r:id="rId31"/>
    <p:sldId id="292" r:id="rId32"/>
    <p:sldId id="280" r:id="rId33"/>
    <p:sldId id="293" r:id="rId34"/>
    <p:sldId id="281" r:id="rId35"/>
    <p:sldId id="294" r:id="rId36"/>
    <p:sldId id="282" r:id="rId37"/>
    <p:sldId id="295" r:id="rId38"/>
    <p:sldId id="283" r:id="rId39"/>
    <p:sldId id="296" r:id="rId40"/>
    <p:sldId id="318" r:id="rId41"/>
    <p:sldId id="319" r:id="rId42"/>
    <p:sldId id="320" r:id="rId43"/>
    <p:sldId id="321" r:id="rId44"/>
    <p:sldId id="297" r:id="rId45"/>
    <p:sldId id="306" r:id="rId46"/>
    <p:sldId id="304" r:id="rId47"/>
    <p:sldId id="305" r:id="rId48"/>
    <p:sldId id="299" r:id="rId49"/>
    <p:sldId id="300" r:id="rId50"/>
    <p:sldId id="284" r:id="rId51"/>
    <p:sldId id="307" r:id="rId52"/>
    <p:sldId id="308" r:id="rId53"/>
    <p:sldId id="309" r:id="rId54"/>
    <p:sldId id="289" r:id="rId55"/>
    <p:sldId id="290" r:id="rId56"/>
    <p:sldId id="291" r:id="rId57"/>
    <p:sldId id="303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2F624-C948-489A-A7A6-0D5D60441FA3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E4749-1379-447E-B3EA-91703F38F3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2445-02BE-43FA-9143-135FEC49977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68374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2445-02BE-43FA-9143-135FEC49977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68374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749-1379-447E-B3EA-91703F38F38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C0035-BF97-4FCD-B44A-C89300DA6CF4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C445A-2C2E-46B6-B1D1-23C4F614C5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Using a Randomized Experiment to Measure the Impact of Firm Governance on Capital Raising and Investment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r>
              <a:rPr lang="en-US" dirty="0" smtClean="0"/>
              <a:t>Kate Litvak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Exogenous Shock to External </a:t>
            </a:r>
            <a:r>
              <a:rPr lang="en-US" dirty="0" err="1" smtClean="0"/>
              <a:t>Gov’ce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Through Randomized Trial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Short Selling Permitted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Negative Opinions Incorporated into Stock Prices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Prices More Accurate </a:t>
            </a:r>
            <a:r>
              <a:rPr lang="en-US" dirty="0" smtClean="0">
                <a:sym typeface="Wingdings" pitchFamily="2" charset="2"/>
              </a:rPr>
              <a:t> 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Investors More Willing to Invest 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Cost of Capital Down </a:t>
            </a:r>
            <a:r>
              <a:rPr lang="en-US" dirty="0" smtClean="0">
                <a:sym typeface="Wingdings" pitchFamily="2" charset="2"/>
              </a:rPr>
              <a:t> 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Capital Raising Up</a:t>
            </a:r>
          </a:p>
          <a:p>
            <a:r>
              <a:rPr lang="en-US" dirty="0" smtClean="0">
                <a:sym typeface="Wingdings" pitchFamily="2" charset="2"/>
              </a:rPr>
              <a:t>Prediction: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Short Selling Permitted  Capital Raising Up</a:t>
            </a:r>
          </a:p>
          <a:p>
            <a:r>
              <a:rPr lang="en-US" dirty="0" smtClean="0">
                <a:sym typeface="Wingdings" pitchFamily="2" charset="2"/>
              </a:rPr>
              <a:t>Theory:</a:t>
            </a:r>
          </a:p>
          <a:p>
            <a:pPr lvl="1"/>
            <a:r>
              <a:rPr lang="en-US" dirty="0" err="1"/>
              <a:t>Lintner</a:t>
            </a:r>
            <a:r>
              <a:rPr lang="en-US" dirty="0"/>
              <a:t> (1969), Miller (1977), </a:t>
            </a:r>
            <a:r>
              <a:rPr lang="en-US" dirty="0" err="1" smtClean="0"/>
              <a:t>Scheinkman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Xiong</a:t>
            </a:r>
            <a:r>
              <a:rPr lang="en-US" dirty="0"/>
              <a:t> (2003</a:t>
            </a:r>
            <a:r>
              <a:rPr lang="en-US" dirty="0" smtClean="0"/>
              <a:t>), </a:t>
            </a:r>
            <a:r>
              <a:rPr lang="en-US" dirty="0" err="1"/>
              <a:t>Gallmeyer</a:t>
            </a:r>
            <a:r>
              <a:rPr lang="en-US" dirty="0"/>
              <a:t> and </a:t>
            </a:r>
            <a:r>
              <a:rPr lang="en-US" dirty="0" err="1"/>
              <a:t>Hollifield</a:t>
            </a:r>
            <a:r>
              <a:rPr lang="en-US" dirty="0"/>
              <a:t> (2006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Hypothesis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Short Selling Permitted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Manipulators Run Down Prices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Panics Up 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Stock Prices Artificially Deflated 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Capital Raising Down</a:t>
            </a:r>
          </a:p>
          <a:p>
            <a:r>
              <a:rPr lang="en-US" dirty="0" smtClean="0">
                <a:sym typeface="Wingdings" pitchFamily="2" charset="2"/>
              </a:rPr>
              <a:t>Note: 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Gov’ce</a:t>
            </a:r>
            <a:r>
              <a:rPr lang="en-US" dirty="0" smtClean="0">
                <a:sym typeface="Wingdings" pitchFamily="2" charset="2"/>
              </a:rPr>
              <a:t> Value of Short Selling Lower than Damage from Panics and Deflated Stock Prices</a:t>
            </a:r>
          </a:p>
          <a:p>
            <a:r>
              <a:rPr lang="en-US" dirty="0" smtClean="0">
                <a:sym typeface="Wingdings" pitchFamily="2" charset="2"/>
              </a:rPr>
              <a:t>Prediction: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Short Selling Permitted  Capital Raising Down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 on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Testing </a:t>
            </a:r>
            <a:r>
              <a:rPr lang="en-US" u="sng" dirty="0" smtClean="0"/>
              <a:t>Governance Value </a:t>
            </a:r>
            <a:r>
              <a:rPr lang="en-US" dirty="0" smtClean="0"/>
              <a:t>of Short Selling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Research Design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Classic </a:t>
            </a:r>
            <a:r>
              <a:rPr lang="en-US" dirty="0" err="1" smtClean="0"/>
              <a:t>Diffs</a:t>
            </a:r>
            <a:r>
              <a:rPr lang="en-US" dirty="0" smtClean="0"/>
              <a:t> in </a:t>
            </a:r>
            <a:r>
              <a:rPr lang="en-US" dirty="0" err="1" smtClean="0"/>
              <a:t>Diffs</a:t>
            </a:r>
            <a:r>
              <a:rPr lang="en-US" dirty="0" smtClean="0"/>
              <a:t> for Randomized Trials</a:t>
            </a:r>
          </a:p>
          <a:p>
            <a:pPr lvl="1"/>
            <a:r>
              <a:rPr lang="en-US" dirty="0" smtClean="0"/>
              <a:t>Developed for Drug Trials</a:t>
            </a:r>
          </a:p>
          <a:p>
            <a:r>
              <a:rPr lang="en-US" dirty="0" smtClean="0"/>
              <a:t>Treated Firms</a:t>
            </a:r>
          </a:p>
          <a:p>
            <a:pPr lvl="1"/>
            <a:r>
              <a:rPr lang="en-US" dirty="0" smtClean="0"/>
              <a:t>Exempt from restriction on short-selling</a:t>
            </a:r>
          </a:p>
          <a:p>
            <a:r>
              <a:rPr lang="en-US" dirty="0" smtClean="0"/>
              <a:t>Control Firms</a:t>
            </a:r>
          </a:p>
          <a:p>
            <a:pPr lvl="1"/>
            <a:r>
              <a:rPr lang="en-US" dirty="0" smtClean="0"/>
              <a:t>Short-Selling Restricted Under Old Rule</a:t>
            </a:r>
          </a:p>
          <a:p>
            <a:r>
              <a:rPr lang="en-US" dirty="0" smtClean="0"/>
              <a:t>Compare:</a:t>
            </a:r>
          </a:p>
          <a:p>
            <a:pPr lvl="1"/>
            <a:r>
              <a:rPr lang="en-US" dirty="0" smtClean="0"/>
              <a:t>Outcomes of Treated Firms v. Outcomes of Control Firms</a:t>
            </a:r>
          </a:p>
          <a:p>
            <a:pPr lvl="1"/>
            <a:r>
              <a:rPr lang="en-US" dirty="0" smtClean="0"/>
              <a:t>During and Outside Test Period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Design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If Randomized Trial Perfectly Executed </a:t>
            </a:r>
            <a:r>
              <a:rPr lang="en-US" dirty="0" smtClean="0">
                <a:sym typeface="Wingdings" pitchFamily="2" charset="2"/>
              </a:rPr>
              <a:t> No Need for Regressions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Except if Want to Know Cross-Sectional Effects</a:t>
            </a:r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But Not Perfectly Executed Here</a:t>
            </a:r>
          </a:p>
          <a:p>
            <a:pPr lvl="1"/>
            <a:r>
              <a:rPr lang="en-US" dirty="0" smtClean="0"/>
              <a:t>So, Need Some Extra Work</a:t>
            </a:r>
          </a:p>
          <a:p>
            <a:r>
              <a:rPr lang="en-US" dirty="0" smtClean="0"/>
              <a:t>Follow-Up</a:t>
            </a:r>
          </a:p>
          <a:p>
            <a:pPr lvl="1"/>
            <a:r>
              <a:rPr lang="en-US" dirty="0" smtClean="0"/>
              <a:t>I Will Re-Do Prior Studies on Price, Volatility, Volume etc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My Findings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Selling </a:t>
            </a:r>
            <a:r>
              <a:rPr lang="en-US" u="sng" dirty="0" smtClean="0"/>
              <a:t>Causes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Increase in Equity Raising</a:t>
            </a:r>
          </a:p>
          <a:p>
            <a:pPr lvl="1"/>
            <a:r>
              <a:rPr lang="en-US" dirty="0" smtClean="0"/>
              <a:t>No Change in Debt Raising</a:t>
            </a:r>
          </a:p>
          <a:p>
            <a:pPr lvl="1"/>
            <a:r>
              <a:rPr lang="en-US" dirty="0" smtClean="0"/>
              <a:t>Increase in Capital Investment</a:t>
            </a:r>
          </a:p>
          <a:p>
            <a:pPr lvl="1"/>
            <a:r>
              <a:rPr lang="en-US" dirty="0" smtClean="0"/>
              <a:t>Increase in R&amp;D Investment</a:t>
            </a:r>
          </a:p>
          <a:p>
            <a:pPr lvl="1"/>
            <a:r>
              <a:rPr lang="en-US" dirty="0" smtClean="0"/>
              <a:t>Increase in Dividend Payments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My Findings (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73563"/>
          </a:xfrm>
        </p:spPr>
        <p:txBody>
          <a:bodyPr/>
          <a:lstStyle/>
          <a:p>
            <a:r>
              <a:rPr lang="en-US" dirty="0" smtClean="0"/>
              <a:t>What Kinds of Firms Most Responsive to Short Selling Effects?</a:t>
            </a:r>
            <a:endParaRPr lang="en-US" dirty="0" smtClean="0"/>
          </a:p>
          <a:p>
            <a:pPr lvl="1"/>
            <a:r>
              <a:rPr lang="en-US" dirty="0" smtClean="0"/>
              <a:t>Worse Internal Governance</a:t>
            </a:r>
          </a:p>
          <a:p>
            <a:pPr lvl="1"/>
            <a:r>
              <a:rPr lang="en-US" dirty="0" smtClean="0"/>
              <a:t>Higher Prior Cash Flows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Summary of My Findings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Does </a:t>
            </a:r>
            <a:r>
              <a:rPr lang="en-US" u="sng" dirty="0" smtClean="0"/>
              <a:t>Not</a:t>
            </a:r>
            <a:r>
              <a:rPr lang="en-US" dirty="0" smtClean="0"/>
              <a:t> Predict Response?</a:t>
            </a:r>
            <a:endParaRPr lang="en-US" dirty="0" smtClean="0"/>
          </a:p>
          <a:p>
            <a:pPr lvl="1"/>
            <a:r>
              <a:rPr lang="en-US" dirty="0" smtClean="0"/>
              <a:t>Prior Financial Constraint</a:t>
            </a:r>
          </a:p>
          <a:p>
            <a:r>
              <a:rPr lang="en-US" dirty="0" smtClean="0"/>
              <a:t>Relevant for Cash Flow – Investment Sensitivity Literature</a:t>
            </a:r>
          </a:p>
          <a:p>
            <a:pPr lvl="1"/>
            <a:r>
              <a:rPr lang="en-US" dirty="0" smtClean="0"/>
              <a:t>Evidence Consistent with KZ, not FHP</a:t>
            </a:r>
          </a:p>
          <a:p>
            <a:r>
              <a:rPr lang="en-US" dirty="0" smtClean="0"/>
              <a:t>Capital Raising Made Cheaper for Random Firms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Treated Firms generally responded by raising more $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And invested more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But more fin constrained firms  not different from rest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Firs with higher pre-treatment cash flow investment sensitivity  not different from rest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Data: Intended Randomization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032049"/>
          <a:ext cx="8763000" cy="5825951"/>
        </p:xfrm>
        <a:graphic>
          <a:graphicData uri="http://schemas.openxmlformats.org/drawingml/2006/table">
            <a:tbl>
              <a:tblPr/>
              <a:tblGrid>
                <a:gridCol w="2652322"/>
                <a:gridCol w="1767278"/>
                <a:gridCol w="2321773"/>
                <a:gridCol w="2021627"/>
              </a:tblGrid>
              <a:tr h="5842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Firm Characteristic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Treated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Group, Mean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Intended Control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T-stat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Treated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v.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Intended Control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Number of Firms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580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1168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Asset Size 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2958.95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3245.28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0.67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Cash and Cash Equivalents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19.99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25.15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0.57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Capital Expenditures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152.80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141.14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0.59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Common Shares Issued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110.78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126.56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1.15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Long-Term Debt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694.13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769.53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0.74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Total Liabilities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1772.77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2025.30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0.89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Total Dividends Paid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41.18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40.27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0.12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EBITDA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396.77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388.97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0.16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Number of Employees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10.26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11.31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0.80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PPE Total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1829.85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1835.20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0.09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Sales Growth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267.31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295.38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0.56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R&amp;D Expenditures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54.87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84.15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1.92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Trading Volume, in $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6.10e+09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6.17e+09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0.10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of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Original Goal Here: Do </a:t>
            </a:r>
            <a:r>
              <a:rPr lang="en-US" dirty="0" smtClean="0"/>
              <a:t>Precisely Nothing</a:t>
            </a:r>
          </a:p>
          <a:p>
            <a:pPr lvl="1"/>
            <a:r>
              <a:rPr lang="en-US" dirty="0" smtClean="0"/>
              <a:t>Not really</a:t>
            </a:r>
          </a:p>
          <a:p>
            <a:r>
              <a:rPr lang="en-US" dirty="0" smtClean="0"/>
              <a:t>Identification Idea</a:t>
            </a:r>
          </a:p>
          <a:p>
            <a:r>
              <a:rPr lang="en-US" dirty="0" smtClean="0"/>
              <a:t>Theory</a:t>
            </a:r>
          </a:p>
          <a:p>
            <a:r>
              <a:rPr lang="en-US" dirty="0" smtClean="0"/>
              <a:t>Unexpected Difficulties and Solutions</a:t>
            </a:r>
          </a:p>
          <a:p>
            <a:r>
              <a:rPr lang="en-US" dirty="0" smtClean="0"/>
              <a:t>Results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But There is Category B…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Created by SEC, Listed on their Page</a:t>
            </a:r>
          </a:p>
          <a:p>
            <a:pPr lvl="1"/>
            <a:r>
              <a:rPr lang="en-US" dirty="0" smtClean="0"/>
              <a:t>Not self-selection</a:t>
            </a:r>
          </a:p>
          <a:p>
            <a:pPr lvl="1"/>
            <a:r>
              <a:rPr lang="en-US" dirty="0" smtClean="0"/>
              <a:t>Principles of selection not reported</a:t>
            </a:r>
          </a:p>
          <a:p>
            <a:r>
              <a:rPr lang="en-US" dirty="0" smtClean="0"/>
              <a:t>Prior Papers Assumed: Inconsequential</a:t>
            </a:r>
          </a:p>
          <a:p>
            <a:r>
              <a:rPr lang="en-US" dirty="0" smtClean="0"/>
              <a:t>Rule for Them:</a:t>
            </a:r>
          </a:p>
          <a:p>
            <a:pPr lvl="1"/>
            <a:r>
              <a:rPr lang="en-US" dirty="0" smtClean="0"/>
              <a:t>Exempted From Uptick Rule from 4pm to 8pm</a:t>
            </a:r>
          </a:p>
          <a:p>
            <a:pPr lvl="1"/>
            <a:r>
              <a:rPr lang="en-US" dirty="0" smtClean="0"/>
              <a:t>So, Partially Treated!</a:t>
            </a:r>
          </a:p>
          <a:p>
            <a:r>
              <a:rPr lang="en-US" dirty="0" smtClean="0"/>
              <a:t>Check: </a:t>
            </a:r>
          </a:p>
          <a:p>
            <a:pPr lvl="1"/>
            <a:r>
              <a:rPr lang="en-US" dirty="0" smtClean="0"/>
              <a:t>Random?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Data: Actual Assignment (Compliers)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032049"/>
          <a:ext cx="8763000" cy="5844493"/>
        </p:xfrm>
        <a:graphic>
          <a:graphicData uri="http://schemas.openxmlformats.org/drawingml/2006/table">
            <a:tbl>
              <a:tblPr/>
              <a:tblGrid>
                <a:gridCol w="2652322"/>
                <a:gridCol w="1767278"/>
                <a:gridCol w="2321773"/>
                <a:gridCol w="2021627"/>
              </a:tblGrid>
              <a:tr h="5842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Firm Characteristic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Treated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Group, Mean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True Control Group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T-stat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Treated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v.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True Control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Number of Firms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580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781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Asset Size 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2958.95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719.68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7.36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Cash and Cash Equivalents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19.99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5.47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2.19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Capital Expenditures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152.80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37.30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7.19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Common Shares Issued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110.78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43.42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7.29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Long-Term Debt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694.13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204.83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Total Liabilities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1772.77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445.25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6.82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Total Dividends Paid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41.18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5.37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6.36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EBITDA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396.77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79.80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8.38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Number of Employees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10.26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3.90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6.47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PPE Total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1829.85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460.66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7.32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Sales Growth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267.31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261.55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R&amp;D Expenditures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54.87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25.21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3.52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Trading Volume, in $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6.10e+09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1.67e+09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8.78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Data: Actual Assignment (Non-Compliers)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032049"/>
          <a:ext cx="8763000" cy="5844493"/>
        </p:xfrm>
        <a:graphic>
          <a:graphicData uri="http://schemas.openxmlformats.org/drawingml/2006/table">
            <a:tbl>
              <a:tblPr/>
              <a:tblGrid>
                <a:gridCol w="2652322"/>
                <a:gridCol w="1767278"/>
                <a:gridCol w="2321773"/>
                <a:gridCol w="2021627"/>
              </a:tblGrid>
              <a:tr h="5842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Firm Characteristic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Treated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Group, Mean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Non-Compliers (Partially Treated)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T-stat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Treated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v.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Partially Control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Number of Firms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580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Asset Size 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2958.95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8303.04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15.84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Cash and Cash Equivalents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19.99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64.62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Capital Expenditures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152.80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349.37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14.99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Common Shares Issued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110.78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293.06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15.94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Long-Term Debt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694.13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1897.49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14.47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Total Liabilities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1772.77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5185.41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14.39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Total Dividends Paid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41.18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110.18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12.04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EBITDA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396.77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1009.73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17.64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Number of Employees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10.26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26.07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14.90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PPE Total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1829.85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4646.14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14.82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Sales Growth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267.31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362.32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R&amp;D Expenditures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54.87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214.59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9.74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Trading Volume, in $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6.10e+09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1.51e+10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18.49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Kernel </a:t>
            </a:r>
            <a:r>
              <a:rPr lang="en-US" sz="2800" dirty="0"/>
              <a:t>Density of Firm Asset Size for Treated v. Combination of Control and Partially-Treated Firms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/>
              <a:t>Intended by Randomization</a:t>
            </a:r>
            <a:r>
              <a:rPr lang="en-US" sz="2800" dirty="0" smtClean="0"/>
              <a:t>)</a:t>
            </a:r>
            <a:endParaRPr lang="en-US" dirty="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457325" y="1957388"/>
            <a:ext cx="4397375" cy="2663825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457325" y="1957388"/>
            <a:ext cx="4397375" cy="2663825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6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3015" name="Group 7"/>
          <p:cNvGrpSpPr>
            <a:grpSpLocks noChangeAspect="1"/>
          </p:cNvGrpSpPr>
          <p:nvPr/>
        </p:nvGrpSpPr>
        <p:grpSpPr bwMode="auto">
          <a:xfrm>
            <a:off x="1066800" y="1534602"/>
            <a:ext cx="7162800" cy="5247530"/>
            <a:chOff x="0" y="0"/>
            <a:chExt cx="8051" cy="5898"/>
          </a:xfrm>
        </p:grpSpPr>
        <p:sp>
          <p:nvSpPr>
            <p:cNvPr id="43059" name="AutoShape 51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8051" cy="589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Rectangle 50"/>
            <p:cNvSpPr>
              <a:spLocks noChangeArrowheads="1"/>
            </p:cNvSpPr>
            <p:nvPr/>
          </p:nvSpPr>
          <p:spPr bwMode="auto">
            <a:xfrm>
              <a:off x="67" y="63"/>
              <a:ext cx="7924" cy="5770"/>
            </a:xfrm>
            <a:prstGeom prst="rect">
              <a:avLst/>
            </a:prstGeom>
            <a:solidFill>
              <a:srgbClr val="EAF2F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7" name="Rectangle 49"/>
            <p:cNvSpPr>
              <a:spLocks noChangeArrowheads="1"/>
            </p:cNvSpPr>
            <p:nvPr/>
          </p:nvSpPr>
          <p:spPr bwMode="auto">
            <a:xfrm>
              <a:off x="72" y="72"/>
              <a:ext cx="7905" cy="5752"/>
            </a:xfrm>
            <a:prstGeom prst="rect">
              <a:avLst/>
            </a:prstGeom>
            <a:solidFill>
              <a:srgbClr val="EAF2F3"/>
            </a:solidFill>
            <a:ln w="6350">
              <a:solidFill>
                <a:srgbClr val="EAF2F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6" name="Rectangle 48"/>
            <p:cNvSpPr>
              <a:spLocks noChangeArrowheads="1"/>
            </p:cNvSpPr>
            <p:nvPr/>
          </p:nvSpPr>
          <p:spPr bwMode="auto">
            <a:xfrm>
              <a:off x="854" y="624"/>
              <a:ext cx="6926" cy="4196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5" name="Line 47"/>
            <p:cNvSpPr>
              <a:spLocks noChangeShapeType="1"/>
            </p:cNvSpPr>
            <p:nvPr/>
          </p:nvSpPr>
          <p:spPr bwMode="auto">
            <a:xfrm>
              <a:off x="854" y="4691"/>
              <a:ext cx="6926" cy="1"/>
            </a:xfrm>
            <a:prstGeom prst="line">
              <a:avLst/>
            </a:prstGeom>
            <a:noFill/>
            <a:ln w="12065">
              <a:solidFill>
                <a:srgbClr val="EAF2F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4" name="Line 46"/>
            <p:cNvSpPr>
              <a:spLocks noChangeShapeType="1"/>
            </p:cNvSpPr>
            <p:nvPr/>
          </p:nvSpPr>
          <p:spPr bwMode="auto">
            <a:xfrm>
              <a:off x="854" y="3754"/>
              <a:ext cx="6926" cy="1"/>
            </a:xfrm>
            <a:prstGeom prst="line">
              <a:avLst/>
            </a:prstGeom>
            <a:noFill/>
            <a:ln w="12065">
              <a:solidFill>
                <a:srgbClr val="EAF2F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3" name="Line 45"/>
            <p:cNvSpPr>
              <a:spLocks noChangeShapeType="1"/>
            </p:cNvSpPr>
            <p:nvPr/>
          </p:nvSpPr>
          <p:spPr bwMode="auto">
            <a:xfrm>
              <a:off x="854" y="2818"/>
              <a:ext cx="6926" cy="1"/>
            </a:xfrm>
            <a:prstGeom prst="line">
              <a:avLst/>
            </a:prstGeom>
            <a:noFill/>
            <a:ln w="12065">
              <a:solidFill>
                <a:srgbClr val="EAF2F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2" name="Line 44"/>
            <p:cNvSpPr>
              <a:spLocks noChangeShapeType="1"/>
            </p:cNvSpPr>
            <p:nvPr/>
          </p:nvSpPr>
          <p:spPr bwMode="auto">
            <a:xfrm>
              <a:off x="854" y="1882"/>
              <a:ext cx="6926" cy="1"/>
            </a:xfrm>
            <a:prstGeom prst="line">
              <a:avLst/>
            </a:prstGeom>
            <a:noFill/>
            <a:ln w="12065">
              <a:solidFill>
                <a:srgbClr val="EAF2F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1" name="Line 43"/>
            <p:cNvSpPr>
              <a:spLocks noChangeShapeType="1"/>
            </p:cNvSpPr>
            <p:nvPr/>
          </p:nvSpPr>
          <p:spPr bwMode="auto">
            <a:xfrm>
              <a:off x="854" y="941"/>
              <a:ext cx="6926" cy="1"/>
            </a:xfrm>
            <a:prstGeom prst="line">
              <a:avLst/>
            </a:prstGeom>
            <a:noFill/>
            <a:ln w="12065">
              <a:solidFill>
                <a:srgbClr val="EAF2F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0" name="Freeform 42"/>
            <p:cNvSpPr>
              <a:spLocks/>
            </p:cNvSpPr>
            <p:nvPr/>
          </p:nvSpPr>
          <p:spPr bwMode="auto">
            <a:xfrm>
              <a:off x="978" y="749"/>
              <a:ext cx="6677" cy="392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28" y="191"/>
                </a:cxn>
                <a:cxn ang="0">
                  <a:pos x="57" y="0"/>
                </a:cxn>
                <a:cxn ang="0">
                  <a:pos x="85" y="199"/>
                </a:cxn>
                <a:cxn ang="0">
                  <a:pos x="114" y="382"/>
                </a:cxn>
                <a:cxn ang="0">
                  <a:pos x="142" y="483"/>
                </a:cxn>
                <a:cxn ang="0">
                  <a:pos x="170" y="557"/>
                </a:cxn>
                <a:cxn ang="0">
                  <a:pos x="199" y="637"/>
                </a:cxn>
                <a:cxn ang="0">
                  <a:pos x="227" y="690"/>
                </a:cxn>
                <a:cxn ang="0">
                  <a:pos x="256" y="704"/>
                </a:cxn>
                <a:cxn ang="0">
                  <a:pos x="284" y="723"/>
                </a:cxn>
                <a:cxn ang="0">
                  <a:pos x="312" y="751"/>
                </a:cxn>
                <a:cxn ang="0">
                  <a:pos x="341" y="774"/>
                </a:cxn>
                <a:cxn ang="0">
                  <a:pos x="369" y="775"/>
                </a:cxn>
                <a:cxn ang="0">
                  <a:pos x="398" y="770"/>
                </a:cxn>
                <a:cxn ang="0">
                  <a:pos x="426" y="774"/>
                </a:cxn>
                <a:cxn ang="0">
                  <a:pos x="454" y="787"/>
                </a:cxn>
                <a:cxn ang="0">
                  <a:pos x="483" y="792"/>
                </a:cxn>
                <a:cxn ang="0">
                  <a:pos x="511" y="791"/>
                </a:cxn>
                <a:cxn ang="0">
                  <a:pos x="540" y="794"/>
                </a:cxn>
                <a:cxn ang="0">
                  <a:pos x="568" y="793"/>
                </a:cxn>
                <a:cxn ang="0">
                  <a:pos x="596" y="789"/>
                </a:cxn>
                <a:cxn ang="0">
                  <a:pos x="625" y="791"/>
                </a:cxn>
                <a:cxn ang="0">
                  <a:pos x="653" y="795"/>
                </a:cxn>
                <a:cxn ang="0">
                  <a:pos x="682" y="796"/>
                </a:cxn>
                <a:cxn ang="0">
                  <a:pos x="710" y="799"/>
                </a:cxn>
                <a:cxn ang="0">
                  <a:pos x="738" y="805"/>
                </a:cxn>
                <a:cxn ang="0">
                  <a:pos x="767" y="811"/>
                </a:cxn>
                <a:cxn ang="0">
                  <a:pos x="795" y="814"/>
                </a:cxn>
                <a:cxn ang="0">
                  <a:pos x="824" y="812"/>
                </a:cxn>
                <a:cxn ang="0">
                  <a:pos x="852" y="813"/>
                </a:cxn>
                <a:cxn ang="0">
                  <a:pos x="880" y="815"/>
                </a:cxn>
                <a:cxn ang="0">
                  <a:pos x="909" y="813"/>
                </a:cxn>
                <a:cxn ang="0">
                  <a:pos x="937" y="812"/>
                </a:cxn>
                <a:cxn ang="0">
                  <a:pos x="966" y="812"/>
                </a:cxn>
                <a:cxn ang="0">
                  <a:pos x="994" y="814"/>
                </a:cxn>
                <a:cxn ang="0">
                  <a:pos x="1022" y="813"/>
                </a:cxn>
                <a:cxn ang="0">
                  <a:pos x="1051" y="811"/>
                </a:cxn>
                <a:cxn ang="0">
                  <a:pos x="1079" y="811"/>
                </a:cxn>
                <a:cxn ang="0">
                  <a:pos x="1108" y="813"/>
                </a:cxn>
                <a:cxn ang="0">
                  <a:pos x="1136" y="812"/>
                </a:cxn>
                <a:cxn ang="0">
                  <a:pos x="1164" y="808"/>
                </a:cxn>
                <a:cxn ang="0">
                  <a:pos x="1193" y="808"/>
                </a:cxn>
                <a:cxn ang="0">
                  <a:pos x="1221" y="811"/>
                </a:cxn>
                <a:cxn ang="0">
                  <a:pos x="1250" y="815"/>
                </a:cxn>
                <a:cxn ang="0">
                  <a:pos x="1278" y="816"/>
                </a:cxn>
                <a:cxn ang="0">
                  <a:pos x="1306" y="815"/>
                </a:cxn>
                <a:cxn ang="0">
                  <a:pos x="1335" y="812"/>
                </a:cxn>
                <a:cxn ang="0">
                  <a:pos x="1363" y="814"/>
                </a:cxn>
                <a:cxn ang="0">
                  <a:pos x="1392" y="818"/>
                </a:cxn>
              </a:cxnLst>
              <a:rect l="0" t="0" r="r" b="b"/>
              <a:pathLst>
                <a:path w="1392" h="818">
                  <a:moveTo>
                    <a:pt x="0" y="566"/>
                  </a:moveTo>
                  <a:lnTo>
                    <a:pt x="28" y="191"/>
                  </a:lnTo>
                  <a:lnTo>
                    <a:pt x="57" y="0"/>
                  </a:lnTo>
                  <a:lnTo>
                    <a:pt x="85" y="199"/>
                  </a:lnTo>
                  <a:lnTo>
                    <a:pt x="114" y="382"/>
                  </a:lnTo>
                  <a:lnTo>
                    <a:pt x="142" y="483"/>
                  </a:lnTo>
                  <a:lnTo>
                    <a:pt x="170" y="557"/>
                  </a:lnTo>
                  <a:lnTo>
                    <a:pt x="199" y="637"/>
                  </a:lnTo>
                  <a:lnTo>
                    <a:pt x="227" y="690"/>
                  </a:lnTo>
                  <a:lnTo>
                    <a:pt x="256" y="704"/>
                  </a:lnTo>
                  <a:lnTo>
                    <a:pt x="284" y="723"/>
                  </a:lnTo>
                  <a:lnTo>
                    <a:pt x="312" y="751"/>
                  </a:lnTo>
                  <a:lnTo>
                    <a:pt x="341" y="774"/>
                  </a:lnTo>
                  <a:lnTo>
                    <a:pt x="369" y="775"/>
                  </a:lnTo>
                  <a:lnTo>
                    <a:pt x="398" y="770"/>
                  </a:lnTo>
                  <a:lnTo>
                    <a:pt x="426" y="774"/>
                  </a:lnTo>
                  <a:lnTo>
                    <a:pt x="454" y="787"/>
                  </a:lnTo>
                  <a:lnTo>
                    <a:pt x="483" y="792"/>
                  </a:lnTo>
                  <a:lnTo>
                    <a:pt x="511" y="791"/>
                  </a:lnTo>
                  <a:lnTo>
                    <a:pt x="540" y="794"/>
                  </a:lnTo>
                  <a:lnTo>
                    <a:pt x="568" y="793"/>
                  </a:lnTo>
                  <a:lnTo>
                    <a:pt x="596" y="789"/>
                  </a:lnTo>
                  <a:lnTo>
                    <a:pt x="625" y="791"/>
                  </a:lnTo>
                  <a:lnTo>
                    <a:pt x="653" y="795"/>
                  </a:lnTo>
                  <a:lnTo>
                    <a:pt x="682" y="796"/>
                  </a:lnTo>
                  <a:lnTo>
                    <a:pt x="710" y="799"/>
                  </a:lnTo>
                  <a:lnTo>
                    <a:pt x="738" y="805"/>
                  </a:lnTo>
                  <a:lnTo>
                    <a:pt x="767" y="811"/>
                  </a:lnTo>
                  <a:lnTo>
                    <a:pt x="795" y="814"/>
                  </a:lnTo>
                  <a:lnTo>
                    <a:pt x="824" y="812"/>
                  </a:lnTo>
                  <a:lnTo>
                    <a:pt x="852" y="813"/>
                  </a:lnTo>
                  <a:lnTo>
                    <a:pt x="880" y="815"/>
                  </a:lnTo>
                  <a:lnTo>
                    <a:pt x="909" y="813"/>
                  </a:lnTo>
                  <a:lnTo>
                    <a:pt x="937" y="812"/>
                  </a:lnTo>
                  <a:lnTo>
                    <a:pt x="966" y="812"/>
                  </a:lnTo>
                  <a:lnTo>
                    <a:pt x="994" y="814"/>
                  </a:lnTo>
                  <a:lnTo>
                    <a:pt x="1022" y="813"/>
                  </a:lnTo>
                  <a:lnTo>
                    <a:pt x="1051" y="811"/>
                  </a:lnTo>
                  <a:lnTo>
                    <a:pt x="1079" y="811"/>
                  </a:lnTo>
                  <a:lnTo>
                    <a:pt x="1108" y="813"/>
                  </a:lnTo>
                  <a:lnTo>
                    <a:pt x="1136" y="812"/>
                  </a:lnTo>
                  <a:lnTo>
                    <a:pt x="1164" y="808"/>
                  </a:lnTo>
                  <a:lnTo>
                    <a:pt x="1193" y="808"/>
                  </a:lnTo>
                  <a:lnTo>
                    <a:pt x="1221" y="811"/>
                  </a:lnTo>
                  <a:lnTo>
                    <a:pt x="1250" y="815"/>
                  </a:lnTo>
                  <a:lnTo>
                    <a:pt x="1278" y="816"/>
                  </a:lnTo>
                  <a:lnTo>
                    <a:pt x="1306" y="815"/>
                  </a:lnTo>
                  <a:lnTo>
                    <a:pt x="1335" y="812"/>
                  </a:lnTo>
                  <a:lnTo>
                    <a:pt x="1363" y="814"/>
                  </a:lnTo>
                  <a:lnTo>
                    <a:pt x="1392" y="818"/>
                  </a:lnTo>
                </a:path>
              </a:pathLst>
            </a:custGeom>
            <a:noFill/>
            <a:ln w="12065">
              <a:solidFill>
                <a:srgbClr val="1A476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9" name="Freeform 41"/>
            <p:cNvSpPr>
              <a:spLocks/>
            </p:cNvSpPr>
            <p:nvPr/>
          </p:nvSpPr>
          <p:spPr bwMode="auto">
            <a:xfrm>
              <a:off x="1089" y="1220"/>
              <a:ext cx="6509" cy="3451"/>
            </a:xfrm>
            <a:custGeom>
              <a:avLst/>
              <a:gdLst/>
              <a:ahLst/>
              <a:cxnLst>
                <a:cxn ang="0">
                  <a:pos x="18" y="55"/>
                </a:cxn>
                <a:cxn ang="0">
                  <a:pos x="41" y="2"/>
                </a:cxn>
                <a:cxn ang="0">
                  <a:pos x="64" y="126"/>
                </a:cxn>
                <a:cxn ang="0">
                  <a:pos x="87" y="296"/>
                </a:cxn>
                <a:cxn ang="0">
                  <a:pos x="109" y="404"/>
                </a:cxn>
                <a:cxn ang="0">
                  <a:pos x="132" y="464"/>
                </a:cxn>
                <a:cxn ang="0">
                  <a:pos x="155" y="515"/>
                </a:cxn>
                <a:cxn ang="0">
                  <a:pos x="177" y="548"/>
                </a:cxn>
                <a:cxn ang="0">
                  <a:pos x="200" y="576"/>
                </a:cxn>
                <a:cxn ang="0">
                  <a:pos x="223" y="597"/>
                </a:cxn>
                <a:cxn ang="0">
                  <a:pos x="245" y="610"/>
                </a:cxn>
                <a:cxn ang="0">
                  <a:pos x="268" y="621"/>
                </a:cxn>
                <a:cxn ang="0">
                  <a:pos x="291" y="633"/>
                </a:cxn>
                <a:cxn ang="0">
                  <a:pos x="313" y="640"/>
                </a:cxn>
                <a:cxn ang="0">
                  <a:pos x="336" y="646"/>
                </a:cxn>
                <a:cxn ang="0">
                  <a:pos x="359" y="656"/>
                </a:cxn>
                <a:cxn ang="0">
                  <a:pos x="381" y="668"/>
                </a:cxn>
                <a:cxn ang="0">
                  <a:pos x="404" y="680"/>
                </a:cxn>
                <a:cxn ang="0">
                  <a:pos x="427" y="686"/>
                </a:cxn>
                <a:cxn ang="0">
                  <a:pos x="449" y="688"/>
                </a:cxn>
                <a:cxn ang="0">
                  <a:pos x="472" y="689"/>
                </a:cxn>
                <a:cxn ang="0">
                  <a:pos x="495" y="687"/>
                </a:cxn>
                <a:cxn ang="0">
                  <a:pos x="517" y="686"/>
                </a:cxn>
                <a:cxn ang="0">
                  <a:pos x="540" y="685"/>
                </a:cxn>
                <a:cxn ang="0">
                  <a:pos x="563" y="686"/>
                </a:cxn>
                <a:cxn ang="0">
                  <a:pos x="585" y="688"/>
                </a:cxn>
                <a:cxn ang="0">
                  <a:pos x="608" y="692"/>
                </a:cxn>
                <a:cxn ang="0">
                  <a:pos x="631" y="696"/>
                </a:cxn>
                <a:cxn ang="0">
                  <a:pos x="654" y="699"/>
                </a:cxn>
                <a:cxn ang="0">
                  <a:pos x="676" y="703"/>
                </a:cxn>
                <a:cxn ang="0">
                  <a:pos x="699" y="705"/>
                </a:cxn>
                <a:cxn ang="0">
                  <a:pos x="722" y="707"/>
                </a:cxn>
                <a:cxn ang="0">
                  <a:pos x="744" y="708"/>
                </a:cxn>
                <a:cxn ang="0">
                  <a:pos x="767" y="707"/>
                </a:cxn>
                <a:cxn ang="0">
                  <a:pos x="790" y="705"/>
                </a:cxn>
                <a:cxn ang="0">
                  <a:pos x="812" y="704"/>
                </a:cxn>
                <a:cxn ang="0">
                  <a:pos x="835" y="702"/>
                </a:cxn>
                <a:cxn ang="0">
                  <a:pos x="858" y="699"/>
                </a:cxn>
                <a:cxn ang="0">
                  <a:pos x="880" y="700"/>
                </a:cxn>
                <a:cxn ang="0">
                  <a:pos x="903" y="701"/>
                </a:cxn>
                <a:cxn ang="0">
                  <a:pos x="926" y="704"/>
                </a:cxn>
                <a:cxn ang="0">
                  <a:pos x="948" y="709"/>
                </a:cxn>
                <a:cxn ang="0">
                  <a:pos x="971" y="713"/>
                </a:cxn>
                <a:cxn ang="0">
                  <a:pos x="994" y="715"/>
                </a:cxn>
                <a:cxn ang="0">
                  <a:pos x="1016" y="715"/>
                </a:cxn>
                <a:cxn ang="0">
                  <a:pos x="1039" y="715"/>
                </a:cxn>
                <a:cxn ang="0">
                  <a:pos x="1062" y="714"/>
                </a:cxn>
                <a:cxn ang="0">
                  <a:pos x="1085" y="713"/>
                </a:cxn>
                <a:cxn ang="0">
                  <a:pos x="1107" y="711"/>
                </a:cxn>
                <a:cxn ang="0">
                  <a:pos x="1130" y="710"/>
                </a:cxn>
                <a:cxn ang="0">
                  <a:pos x="1153" y="710"/>
                </a:cxn>
                <a:cxn ang="0">
                  <a:pos x="1175" y="709"/>
                </a:cxn>
                <a:cxn ang="0">
                  <a:pos x="1198" y="710"/>
                </a:cxn>
                <a:cxn ang="0">
                  <a:pos x="1221" y="712"/>
                </a:cxn>
                <a:cxn ang="0">
                  <a:pos x="1243" y="713"/>
                </a:cxn>
                <a:cxn ang="0">
                  <a:pos x="1266" y="714"/>
                </a:cxn>
                <a:cxn ang="0">
                  <a:pos x="1289" y="714"/>
                </a:cxn>
                <a:cxn ang="0">
                  <a:pos x="1311" y="714"/>
                </a:cxn>
                <a:cxn ang="0">
                  <a:pos x="1334" y="716"/>
                </a:cxn>
                <a:cxn ang="0">
                  <a:pos x="1357" y="719"/>
                </a:cxn>
              </a:cxnLst>
              <a:rect l="0" t="0" r="r" b="b"/>
              <a:pathLst>
                <a:path w="1357" h="719">
                  <a:moveTo>
                    <a:pt x="0" y="194"/>
                  </a:moveTo>
                  <a:lnTo>
                    <a:pt x="5" y="153"/>
                  </a:lnTo>
                  <a:lnTo>
                    <a:pt x="9" y="116"/>
                  </a:lnTo>
                  <a:lnTo>
                    <a:pt x="14" y="83"/>
                  </a:lnTo>
                  <a:lnTo>
                    <a:pt x="18" y="55"/>
                  </a:lnTo>
                  <a:lnTo>
                    <a:pt x="23" y="33"/>
                  </a:lnTo>
                  <a:lnTo>
                    <a:pt x="28" y="17"/>
                  </a:lnTo>
                  <a:lnTo>
                    <a:pt x="32" y="5"/>
                  </a:lnTo>
                  <a:lnTo>
                    <a:pt x="37" y="0"/>
                  </a:lnTo>
                  <a:lnTo>
                    <a:pt x="41" y="2"/>
                  </a:lnTo>
                  <a:lnTo>
                    <a:pt x="46" y="11"/>
                  </a:lnTo>
                  <a:lnTo>
                    <a:pt x="50" y="27"/>
                  </a:lnTo>
                  <a:lnTo>
                    <a:pt x="55" y="52"/>
                  </a:lnTo>
                  <a:lnTo>
                    <a:pt x="59" y="85"/>
                  </a:lnTo>
                  <a:lnTo>
                    <a:pt x="64" y="126"/>
                  </a:lnTo>
                  <a:lnTo>
                    <a:pt x="68" y="165"/>
                  </a:lnTo>
                  <a:lnTo>
                    <a:pt x="73" y="201"/>
                  </a:lnTo>
                  <a:lnTo>
                    <a:pt x="77" y="234"/>
                  </a:lnTo>
                  <a:lnTo>
                    <a:pt x="82" y="266"/>
                  </a:lnTo>
                  <a:lnTo>
                    <a:pt x="87" y="296"/>
                  </a:lnTo>
                  <a:lnTo>
                    <a:pt x="91" y="323"/>
                  </a:lnTo>
                  <a:lnTo>
                    <a:pt x="96" y="348"/>
                  </a:lnTo>
                  <a:lnTo>
                    <a:pt x="100" y="369"/>
                  </a:lnTo>
                  <a:lnTo>
                    <a:pt x="105" y="389"/>
                  </a:lnTo>
                  <a:lnTo>
                    <a:pt x="109" y="404"/>
                  </a:lnTo>
                  <a:lnTo>
                    <a:pt x="114" y="418"/>
                  </a:lnTo>
                  <a:lnTo>
                    <a:pt x="118" y="430"/>
                  </a:lnTo>
                  <a:lnTo>
                    <a:pt x="123" y="442"/>
                  </a:lnTo>
                  <a:lnTo>
                    <a:pt x="127" y="453"/>
                  </a:lnTo>
                  <a:lnTo>
                    <a:pt x="132" y="464"/>
                  </a:lnTo>
                  <a:lnTo>
                    <a:pt x="136" y="475"/>
                  </a:lnTo>
                  <a:lnTo>
                    <a:pt x="141" y="485"/>
                  </a:lnTo>
                  <a:lnTo>
                    <a:pt x="145" y="496"/>
                  </a:lnTo>
                  <a:lnTo>
                    <a:pt x="150" y="506"/>
                  </a:lnTo>
                  <a:lnTo>
                    <a:pt x="155" y="515"/>
                  </a:lnTo>
                  <a:lnTo>
                    <a:pt x="159" y="523"/>
                  </a:lnTo>
                  <a:lnTo>
                    <a:pt x="164" y="530"/>
                  </a:lnTo>
                  <a:lnTo>
                    <a:pt x="168" y="536"/>
                  </a:lnTo>
                  <a:lnTo>
                    <a:pt x="173" y="542"/>
                  </a:lnTo>
                  <a:lnTo>
                    <a:pt x="177" y="548"/>
                  </a:lnTo>
                  <a:lnTo>
                    <a:pt x="182" y="555"/>
                  </a:lnTo>
                  <a:lnTo>
                    <a:pt x="186" y="561"/>
                  </a:lnTo>
                  <a:lnTo>
                    <a:pt x="191" y="566"/>
                  </a:lnTo>
                  <a:lnTo>
                    <a:pt x="195" y="571"/>
                  </a:lnTo>
                  <a:lnTo>
                    <a:pt x="200" y="576"/>
                  </a:lnTo>
                  <a:lnTo>
                    <a:pt x="204" y="580"/>
                  </a:lnTo>
                  <a:lnTo>
                    <a:pt x="209" y="585"/>
                  </a:lnTo>
                  <a:lnTo>
                    <a:pt x="214" y="590"/>
                  </a:lnTo>
                  <a:lnTo>
                    <a:pt x="218" y="594"/>
                  </a:lnTo>
                  <a:lnTo>
                    <a:pt x="223" y="597"/>
                  </a:lnTo>
                  <a:lnTo>
                    <a:pt x="227" y="601"/>
                  </a:lnTo>
                  <a:lnTo>
                    <a:pt x="232" y="604"/>
                  </a:lnTo>
                  <a:lnTo>
                    <a:pt x="236" y="606"/>
                  </a:lnTo>
                  <a:lnTo>
                    <a:pt x="241" y="608"/>
                  </a:lnTo>
                  <a:lnTo>
                    <a:pt x="245" y="610"/>
                  </a:lnTo>
                  <a:lnTo>
                    <a:pt x="250" y="612"/>
                  </a:lnTo>
                  <a:lnTo>
                    <a:pt x="254" y="614"/>
                  </a:lnTo>
                  <a:lnTo>
                    <a:pt x="259" y="617"/>
                  </a:lnTo>
                  <a:lnTo>
                    <a:pt x="263" y="619"/>
                  </a:lnTo>
                  <a:lnTo>
                    <a:pt x="268" y="621"/>
                  </a:lnTo>
                  <a:lnTo>
                    <a:pt x="272" y="624"/>
                  </a:lnTo>
                  <a:lnTo>
                    <a:pt x="277" y="626"/>
                  </a:lnTo>
                  <a:lnTo>
                    <a:pt x="282" y="629"/>
                  </a:lnTo>
                  <a:lnTo>
                    <a:pt x="286" y="631"/>
                  </a:lnTo>
                  <a:lnTo>
                    <a:pt x="291" y="633"/>
                  </a:lnTo>
                  <a:lnTo>
                    <a:pt x="295" y="634"/>
                  </a:lnTo>
                  <a:lnTo>
                    <a:pt x="300" y="636"/>
                  </a:lnTo>
                  <a:lnTo>
                    <a:pt x="304" y="637"/>
                  </a:lnTo>
                  <a:lnTo>
                    <a:pt x="309" y="639"/>
                  </a:lnTo>
                  <a:lnTo>
                    <a:pt x="313" y="640"/>
                  </a:lnTo>
                  <a:lnTo>
                    <a:pt x="318" y="641"/>
                  </a:lnTo>
                  <a:lnTo>
                    <a:pt x="322" y="642"/>
                  </a:lnTo>
                  <a:lnTo>
                    <a:pt x="327" y="643"/>
                  </a:lnTo>
                  <a:lnTo>
                    <a:pt x="331" y="645"/>
                  </a:lnTo>
                  <a:lnTo>
                    <a:pt x="336" y="646"/>
                  </a:lnTo>
                  <a:lnTo>
                    <a:pt x="341" y="648"/>
                  </a:lnTo>
                  <a:lnTo>
                    <a:pt x="345" y="650"/>
                  </a:lnTo>
                  <a:lnTo>
                    <a:pt x="350" y="652"/>
                  </a:lnTo>
                  <a:lnTo>
                    <a:pt x="354" y="654"/>
                  </a:lnTo>
                  <a:lnTo>
                    <a:pt x="359" y="656"/>
                  </a:lnTo>
                  <a:lnTo>
                    <a:pt x="363" y="659"/>
                  </a:lnTo>
                  <a:lnTo>
                    <a:pt x="368" y="661"/>
                  </a:lnTo>
                  <a:lnTo>
                    <a:pt x="372" y="663"/>
                  </a:lnTo>
                  <a:lnTo>
                    <a:pt x="377" y="666"/>
                  </a:lnTo>
                  <a:lnTo>
                    <a:pt x="381" y="668"/>
                  </a:lnTo>
                  <a:lnTo>
                    <a:pt x="386" y="671"/>
                  </a:lnTo>
                  <a:lnTo>
                    <a:pt x="390" y="673"/>
                  </a:lnTo>
                  <a:lnTo>
                    <a:pt x="395" y="676"/>
                  </a:lnTo>
                  <a:lnTo>
                    <a:pt x="400" y="678"/>
                  </a:lnTo>
                  <a:lnTo>
                    <a:pt x="404" y="680"/>
                  </a:lnTo>
                  <a:lnTo>
                    <a:pt x="409" y="681"/>
                  </a:lnTo>
                  <a:lnTo>
                    <a:pt x="413" y="682"/>
                  </a:lnTo>
                  <a:lnTo>
                    <a:pt x="418" y="684"/>
                  </a:lnTo>
                  <a:lnTo>
                    <a:pt x="422" y="685"/>
                  </a:lnTo>
                  <a:lnTo>
                    <a:pt x="427" y="686"/>
                  </a:lnTo>
                  <a:lnTo>
                    <a:pt x="431" y="687"/>
                  </a:lnTo>
                  <a:lnTo>
                    <a:pt x="436" y="688"/>
                  </a:lnTo>
                  <a:lnTo>
                    <a:pt x="440" y="688"/>
                  </a:lnTo>
                  <a:lnTo>
                    <a:pt x="445" y="688"/>
                  </a:lnTo>
                  <a:lnTo>
                    <a:pt x="449" y="688"/>
                  </a:lnTo>
                  <a:lnTo>
                    <a:pt x="454" y="688"/>
                  </a:lnTo>
                  <a:lnTo>
                    <a:pt x="458" y="688"/>
                  </a:lnTo>
                  <a:lnTo>
                    <a:pt x="463" y="688"/>
                  </a:lnTo>
                  <a:lnTo>
                    <a:pt x="468" y="689"/>
                  </a:lnTo>
                  <a:lnTo>
                    <a:pt x="472" y="689"/>
                  </a:lnTo>
                  <a:lnTo>
                    <a:pt x="477" y="688"/>
                  </a:lnTo>
                  <a:lnTo>
                    <a:pt x="481" y="688"/>
                  </a:lnTo>
                  <a:lnTo>
                    <a:pt x="486" y="688"/>
                  </a:lnTo>
                  <a:lnTo>
                    <a:pt x="490" y="687"/>
                  </a:lnTo>
                  <a:lnTo>
                    <a:pt x="495" y="687"/>
                  </a:lnTo>
                  <a:lnTo>
                    <a:pt x="499" y="687"/>
                  </a:lnTo>
                  <a:lnTo>
                    <a:pt x="504" y="686"/>
                  </a:lnTo>
                  <a:lnTo>
                    <a:pt x="508" y="687"/>
                  </a:lnTo>
                  <a:lnTo>
                    <a:pt x="513" y="686"/>
                  </a:lnTo>
                  <a:lnTo>
                    <a:pt x="517" y="686"/>
                  </a:lnTo>
                  <a:lnTo>
                    <a:pt x="522" y="686"/>
                  </a:lnTo>
                  <a:lnTo>
                    <a:pt x="527" y="686"/>
                  </a:lnTo>
                  <a:lnTo>
                    <a:pt x="531" y="686"/>
                  </a:lnTo>
                  <a:lnTo>
                    <a:pt x="536" y="686"/>
                  </a:lnTo>
                  <a:lnTo>
                    <a:pt x="540" y="685"/>
                  </a:lnTo>
                  <a:lnTo>
                    <a:pt x="545" y="685"/>
                  </a:lnTo>
                  <a:lnTo>
                    <a:pt x="549" y="686"/>
                  </a:lnTo>
                  <a:lnTo>
                    <a:pt x="554" y="686"/>
                  </a:lnTo>
                  <a:lnTo>
                    <a:pt x="558" y="686"/>
                  </a:lnTo>
                  <a:lnTo>
                    <a:pt x="563" y="686"/>
                  </a:lnTo>
                  <a:lnTo>
                    <a:pt x="567" y="686"/>
                  </a:lnTo>
                  <a:lnTo>
                    <a:pt x="572" y="686"/>
                  </a:lnTo>
                  <a:lnTo>
                    <a:pt x="576" y="686"/>
                  </a:lnTo>
                  <a:lnTo>
                    <a:pt x="581" y="687"/>
                  </a:lnTo>
                  <a:lnTo>
                    <a:pt x="585" y="688"/>
                  </a:lnTo>
                  <a:lnTo>
                    <a:pt x="590" y="689"/>
                  </a:lnTo>
                  <a:lnTo>
                    <a:pt x="595" y="690"/>
                  </a:lnTo>
                  <a:lnTo>
                    <a:pt x="599" y="691"/>
                  </a:lnTo>
                  <a:lnTo>
                    <a:pt x="604" y="692"/>
                  </a:lnTo>
                  <a:lnTo>
                    <a:pt x="608" y="692"/>
                  </a:lnTo>
                  <a:lnTo>
                    <a:pt x="613" y="693"/>
                  </a:lnTo>
                  <a:lnTo>
                    <a:pt x="617" y="694"/>
                  </a:lnTo>
                  <a:lnTo>
                    <a:pt x="622" y="694"/>
                  </a:lnTo>
                  <a:lnTo>
                    <a:pt x="626" y="695"/>
                  </a:lnTo>
                  <a:lnTo>
                    <a:pt x="631" y="696"/>
                  </a:lnTo>
                  <a:lnTo>
                    <a:pt x="635" y="696"/>
                  </a:lnTo>
                  <a:lnTo>
                    <a:pt x="640" y="697"/>
                  </a:lnTo>
                  <a:lnTo>
                    <a:pt x="645" y="698"/>
                  </a:lnTo>
                  <a:lnTo>
                    <a:pt x="649" y="698"/>
                  </a:lnTo>
                  <a:lnTo>
                    <a:pt x="654" y="699"/>
                  </a:lnTo>
                  <a:lnTo>
                    <a:pt x="658" y="700"/>
                  </a:lnTo>
                  <a:lnTo>
                    <a:pt x="663" y="701"/>
                  </a:lnTo>
                  <a:lnTo>
                    <a:pt x="667" y="702"/>
                  </a:lnTo>
                  <a:lnTo>
                    <a:pt x="672" y="702"/>
                  </a:lnTo>
                  <a:lnTo>
                    <a:pt x="676" y="703"/>
                  </a:lnTo>
                  <a:lnTo>
                    <a:pt x="681" y="703"/>
                  </a:lnTo>
                  <a:lnTo>
                    <a:pt x="685" y="704"/>
                  </a:lnTo>
                  <a:lnTo>
                    <a:pt x="690" y="704"/>
                  </a:lnTo>
                  <a:lnTo>
                    <a:pt x="694" y="705"/>
                  </a:lnTo>
                  <a:lnTo>
                    <a:pt x="699" y="705"/>
                  </a:lnTo>
                  <a:lnTo>
                    <a:pt x="703" y="706"/>
                  </a:lnTo>
                  <a:lnTo>
                    <a:pt x="708" y="706"/>
                  </a:lnTo>
                  <a:lnTo>
                    <a:pt x="713" y="707"/>
                  </a:lnTo>
                  <a:lnTo>
                    <a:pt x="717" y="707"/>
                  </a:lnTo>
                  <a:lnTo>
                    <a:pt x="722" y="707"/>
                  </a:lnTo>
                  <a:lnTo>
                    <a:pt x="726" y="708"/>
                  </a:lnTo>
                  <a:lnTo>
                    <a:pt x="731" y="708"/>
                  </a:lnTo>
                  <a:lnTo>
                    <a:pt x="735" y="708"/>
                  </a:lnTo>
                  <a:lnTo>
                    <a:pt x="740" y="708"/>
                  </a:lnTo>
                  <a:lnTo>
                    <a:pt x="744" y="708"/>
                  </a:lnTo>
                  <a:lnTo>
                    <a:pt x="749" y="708"/>
                  </a:lnTo>
                  <a:lnTo>
                    <a:pt x="753" y="708"/>
                  </a:lnTo>
                  <a:lnTo>
                    <a:pt x="758" y="708"/>
                  </a:lnTo>
                  <a:lnTo>
                    <a:pt x="762" y="707"/>
                  </a:lnTo>
                  <a:lnTo>
                    <a:pt x="767" y="707"/>
                  </a:lnTo>
                  <a:lnTo>
                    <a:pt x="771" y="706"/>
                  </a:lnTo>
                  <a:lnTo>
                    <a:pt x="776" y="706"/>
                  </a:lnTo>
                  <a:lnTo>
                    <a:pt x="781" y="705"/>
                  </a:lnTo>
                  <a:lnTo>
                    <a:pt x="785" y="705"/>
                  </a:lnTo>
                  <a:lnTo>
                    <a:pt x="790" y="705"/>
                  </a:lnTo>
                  <a:lnTo>
                    <a:pt x="794" y="704"/>
                  </a:lnTo>
                  <a:lnTo>
                    <a:pt x="799" y="704"/>
                  </a:lnTo>
                  <a:lnTo>
                    <a:pt x="803" y="704"/>
                  </a:lnTo>
                  <a:lnTo>
                    <a:pt x="808" y="704"/>
                  </a:lnTo>
                  <a:lnTo>
                    <a:pt x="812" y="704"/>
                  </a:lnTo>
                  <a:lnTo>
                    <a:pt x="817" y="704"/>
                  </a:lnTo>
                  <a:lnTo>
                    <a:pt x="821" y="704"/>
                  </a:lnTo>
                  <a:lnTo>
                    <a:pt x="826" y="703"/>
                  </a:lnTo>
                  <a:lnTo>
                    <a:pt x="830" y="703"/>
                  </a:lnTo>
                  <a:lnTo>
                    <a:pt x="835" y="702"/>
                  </a:lnTo>
                  <a:lnTo>
                    <a:pt x="840" y="701"/>
                  </a:lnTo>
                  <a:lnTo>
                    <a:pt x="844" y="701"/>
                  </a:lnTo>
                  <a:lnTo>
                    <a:pt x="849" y="700"/>
                  </a:lnTo>
                  <a:lnTo>
                    <a:pt x="853" y="700"/>
                  </a:lnTo>
                  <a:lnTo>
                    <a:pt x="858" y="699"/>
                  </a:lnTo>
                  <a:lnTo>
                    <a:pt x="862" y="700"/>
                  </a:lnTo>
                  <a:lnTo>
                    <a:pt x="867" y="700"/>
                  </a:lnTo>
                  <a:lnTo>
                    <a:pt x="871" y="700"/>
                  </a:lnTo>
                  <a:lnTo>
                    <a:pt x="876" y="700"/>
                  </a:lnTo>
                  <a:lnTo>
                    <a:pt x="880" y="700"/>
                  </a:lnTo>
                  <a:lnTo>
                    <a:pt x="885" y="700"/>
                  </a:lnTo>
                  <a:lnTo>
                    <a:pt x="889" y="700"/>
                  </a:lnTo>
                  <a:lnTo>
                    <a:pt x="894" y="700"/>
                  </a:lnTo>
                  <a:lnTo>
                    <a:pt x="898" y="700"/>
                  </a:lnTo>
                  <a:lnTo>
                    <a:pt x="903" y="701"/>
                  </a:lnTo>
                  <a:lnTo>
                    <a:pt x="908" y="701"/>
                  </a:lnTo>
                  <a:lnTo>
                    <a:pt x="912" y="702"/>
                  </a:lnTo>
                  <a:lnTo>
                    <a:pt x="917" y="703"/>
                  </a:lnTo>
                  <a:lnTo>
                    <a:pt x="921" y="703"/>
                  </a:lnTo>
                  <a:lnTo>
                    <a:pt x="926" y="704"/>
                  </a:lnTo>
                  <a:lnTo>
                    <a:pt x="930" y="705"/>
                  </a:lnTo>
                  <a:lnTo>
                    <a:pt x="935" y="706"/>
                  </a:lnTo>
                  <a:lnTo>
                    <a:pt x="939" y="708"/>
                  </a:lnTo>
                  <a:lnTo>
                    <a:pt x="944" y="709"/>
                  </a:lnTo>
                  <a:lnTo>
                    <a:pt x="948" y="709"/>
                  </a:lnTo>
                  <a:lnTo>
                    <a:pt x="953" y="710"/>
                  </a:lnTo>
                  <a:lnTo>
                    <a:pt x="958" y="711"/>
                  </a:lnTo>
                  <a:lnTo>
                    <a:pt x="962" y="712"/>
                  </a:lnTo>
                  <a:lnTo>
                    <a:pt x="967" y="712"/>
                  </a:lnTo>
                  <a:lnTo>
                    <a:pt x="971" y="713"/>
                  </a:lnTo>
                  <a:lnTo>
                    <a:pt x="976" y="713"/>
                  </a:lnTo>
                  <a:lnTo>
                    <a:pt x="980" y="713"/>
                  </a:lnTo>
                  <a:lnTo>
                    <a:pt x="985" y="714"/>
                  </a:lnTo>
                  <a:lnTo>
                    <a:pt x="989" y="714"/>
                  </a:lnTo>
                  <a:lnTo>
                    <a:pt x="994" y="715"/>
                  </a:lnTo>
                  <a:lnTo>
                    <a:pt x="998" y="715"/>
                  </a:lnTo>
                  <a:lnTo>
                    <a:pt x="1003" y="715"/>
                  </a:lnTo>
                  <a:lnTo>
                    <a:pt x="1007" y="715"/>
                  </a:lnTo>
                  <a:lnTo>
                    <a:pt x="1012" y="715"/>
                  </a:lnTo>
                  <a:lnTo>
                    <a:pt x="1016" y="715"/>
                  </a:lnTo>
                  <a:lnTo>
                    <a:pt x="1021" y="715"/>
                  </a:lnTo>
                  <a:lnTo>
                    <a:pt x="1026" y="715"/>
                  </a:lnTo>
                  <a:lnTo>
                    <a:pt x="1030" y="715"/>
                  </a:lnTo>
                  <a:lnTo>
                    <a:pt x="1035" y="715"/>
                  </a:lnTo>
                  <a:lnTo>
                    <a:pt x="1039" y="715"/>
                  </a:lnTo>
                  <a:lnTo>
                    <a:pt x="1044" y="715"/>
                  </a:lnTo>
                  <a:lnTo>
                    <a:pt x="1048" y="714"/>
                  </a:lnTo>
                  <a:lnTo>
                    <a:pt x="1053" y="714"/>
                  </a:lnTo>
                  <a:lnTo>
                    <a:pt x="1057" y="714"/>
                  </a:lnTo>
                  <a:lnTo>
                    <a:pt x="1062" y="714"/>
                  </a:lnTo>
                  <a:lnTo>
                    <a:pt x="1066" y="713"/>
                  </a:lnTo>
                  <a:lnTo>
                    <a:pt x="1071" y="713"/>
                  </a:lnTo>
                  <a:lnTo>
                    <a:pt x="1075" y="713"/>
                  </a:lnTo>
                  <a:lnTo>
                    <a:pt x="1080" y="713"/>
                  </a:lnTo>
                  <a:lnTo>
                    <a:pt x="1085" y="713"/>
                  </a:lnTo>
                  <a:lnTo>
                    <a:pt x="1089" y="713"/>
                  </a:lnTo>
                  <a:lnTo>
                    <a:pt x="1094" y="712"/>
                  </a:lnTo>
                  <a:lnTo>
                    <a:pt x="1098" y="712"/>
                  </a:lnTo>
                  <a:lnTo>
                    <a:pt x="1103" y="712"/>
                  </a:lnTo>
                  <a:lnTo>
                    <a:pt x="1107" y="711"/>
                  </a:lnTo>
                  <a:lnTo>
                    <a:pt x="1112" y="711"/>
                  </a:lnTo>
                  <a:lnTo>
                    <a:pt x="1116" y="711"/>
                  </a:lnTo>
                  <a:lnTo>
                    <a:pt x="1121" y="710"/>
                  </a:lnTo>
                  <a:lnTo>
                    <a:pt x="1125" y="710"/>
                  </a:lnTo>
                  <a:lnTo>
                    <a:pt x="1130" y="710"/>
                  </a:lnTo>
                  <a:lnTo>
                    <a:pt x="1134" y="710"/>
                  </a:lnTo>
                  <a:lnTo>
                    <a:pt x="1139" y="710"/>
                  </a:lnTo>
                  <a:lnTo>
                    <a:pt x="1143" y="710"/>
                  </a:lnTo>
                  <a:lnTo>
                    <a:pt x="1148" y="710"/>
                  </a:lnTo>
                  <a:lnTo>
                    <a:pt x="1153" y="710"/>
                  </a:lnTo>
                  <a:lnTo>
                    <a:pt x="1157" y="710"/>
                  </a:lnTo>
                  <a:lnTo>
                    <a:pt x="1162" y="710"/>
                  </a:lnTo>
                  <a:lnTo>
                    <a:pt x="1166" y="709"/>
                  </a:lnTo>
                  <a:lnTo>
                    <a:pt x="1171" y="709"/>
                  </a:lnTo>
                  <a:lnTo>
                    <a:pt x="1175" y="709"/>
                  </a:lnTo>
                  <a:lnTo>
                    <a:pt x="1180" y="709"/>
                  </a:lnTo>
                  <a:lnTo>
                    <a:pt x="1184" y="709"/>
                  </a:lnTo>
                  <a:lnTo>
                    <a:pt x="1189" y="710"/>
                  </a:lnTo>
                  <a:lnTo>
                    <a:pt x="1193" y="710"/>
                  </a:lnTo>
                  <a:lnTo>
                    <a:pt x="1198" y="710"/>
                  </a:lnTo>
                  <a:lnTo>
                    <a:pt x="1202" y="710"/>
                  </a:lnTo>
                  <a:lnTo>
                    <a:pt x="1207" y="711"/>
                  </a:lnTo>
                  <a:lnTo>
                    <a:pt x="1211" y="711"/>
                  </a:lnTo>
                  <a:lnTo>
                    <a:pt x="1216" y="711"/>
                  </a:lnTo>
                  <a:lnTo>
                    <a:pt x="1221" y="712"/>
                  </a:lnTo>
                  <a:lnTo>
                    <a:pt x="1225" y="712"/>
                  </a:lnTo>
                  <a:lnTo>
                    <a:pt x="1230" y="712"/>
                  </a:lnTo>
                  <a:lnTo>
                    <a:pt x="1234" y="712"/>
                  </a:lnTo>
                  <a:lnTo>
                    <a:pt x="1239" y="712"/>
                  </a:lnTo>
                  <a:lnTo>
                    <a:pt x="1243" y="713"/>
                  </a:lnTo>
                  <a:lnTo>
                    <a:pt x="1248" y="713"/>
                  </a:lnTo>
                  <a:lnTo>
                    <a:pt x="1252" y="713"/>
                  </a:lnTo>
                  <a:lnTo>
                    <a:pt x="1257" y="714"/>
                  </a:lnTo>
                  <a:lnTo>
                    <a:pt x="1261" y="714"/>
                  </a:lnTo>
                  <a:lnTo>
                    <a:pt x="1266" y="714"/>
                  </a:lnTo>
                  <a:lnTo>
                    <a:pt x="1271" y="715"/>
                  </a:lnTo>
                  <a:lnTo>
                    <a:pt x="1275" y="715"/>
                  </a:lnTo>
                  <a:lnTo>
                    <a:pt x="1280" y="715"/>
                  </a:lnTo>
                  <a:lnTo>
                    <a:pt x="1284" y="714"/>
                  </a:lnTo>
                  <a:lnTo>
                    <a:pt x="1289" y="714"/>
                  </a:lnTo>
                  <a:lnTo>
                    <a:pt x="1293" y="714"/>
                  </a:lnTo>
                  <a:lnTo>
                    <a:pt x="1298" y="714"/>
                  </a:lnTo>
                  <a:lnTo>
                    <a:pt x="1302" y="714"/>
                  </a:lnTo>
                  <a:lnTo>
                    <a:pt x="1307" y="714"/>
                  </a:lnTo>
                  <a:lnTo>
                    <a:pt x="1311" y="714"/>
                  </a:lnTo>
                  <a:lnTo>
                    <a:pt x="1316" y="715"/>
                  </a:lnTo>
                  <a:lnTo>
                    <a:pt x="1320" y="715"/>
                  </a:lnTo>
                  <a:lnTo>
                    <a:pt x="1325" y="715"/>
                  </a:lnTo>
                  <a:lnTo>
                    <a:pt x="1329" y="715"/>
                  </a:lnTo>
                  <a:lnTo>
                    <a:pt x="1334" y="716"/>
                  </a:lnTo>
                  <a:lnTo>
                    <a:pt x="1339" y="716"/>
                  </a:lnTo>
                  <a:lnTo>
                    <a:pt x="1343" y="717"/>
                  </a:lnTo>
                  <a:lnTo>
                    <a:pt x="1348" y="717"/>
                  </a:lnTo>
                  <a:lnTo>
                    <a:pt x="1352" y="718"/>
                  </a:lnTo>
                  <a:lnTo>
                    <a:pt x="1357" y="719"/>
                  </a:lnTo>
                </a:path>
              </a:pathLst>
            </a:custGeom>
            <a:noFill/>
            <a:ln w="12065">
              <a:solidFill>
                <a:srgbClr val="90353B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8" name="Line 40"/>
            <p:cNvSpPr>
              <a:spLocks noChangeShapeType="1"/>
            </p:cNvSpPr>
            <p:nvPr/>
          </p:nvSpPr>
          <p:spPr bwMode="auto">
            <a:xfrm flipV="1">
              <a:off x="854" y="624"/>
              <a:ext cx="1" cy="419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7" name="Line 39"/>
            <p:cNvSpPr>
              <a:spLocks noChangeShapeType="1"/>
            </p:cNvSpPr>
            <p:nvPr/>
          </p:nvSpPr>
          <p:spPr bwMode="auto">
            <a:xfrm flipH="1">
              <a:off x="772" y="4691"/>
              <a:ext cx="8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6" name="Rectangle 38"/>
            <p:cNvSpPr>
              <a:spLocks noChangeArrowheads="1"/>
            </p:cNvSpPr>
            <p:nvPr/>
          </p:nvSpPr>
          <p:spPr bwMode="auto">
            <a:xfrm rot="16200000">
              <a:off x="326" y="4697"/>
              <a:ext cx="464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5" name="Line 37"/>
            <p:cNvSpPr>
              <a:spLocks noChangeShapeType="1"/>
            </p:cNvSpPr>
            <p:nvPr/>
          </p:nvSpPr>
          <p:spPr bwMode="auto">
            <a:xfrm flipH="1">
              <a:off x="772" y="3754"/>
              <a:ext cx="8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4" name="Rectangle 36"/>
            <p:cNvSpPr>
              <a:spLocks noChangeArrowheads="1"/>
            </p:cNvSpPr>
            <p:nvPr/>
          </p:nvSpPr>
          <p:spPr bwMode="auto">
            <a:xfrm rot="16200000">
              <a:off x="509" y="3348"/>
              <a:ext cx="46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.0002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3" name="Line 35"/>
            <p:cNvSpPr>
              <a:spLocks noChangeShapeType="1"/>
            </p:cNvSpPr>
            <p:nvPr/>
          </p:nvSpPr>
          <p:spPr bwMode="auto">
            <a:xfrm flipH="1">
              <a:off x="772" y="2818"/>
              <a:ext cx="8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2" name="Rectangle 34"/>
            <p:cNvSpPr>
              <a:spLocks noChangeArrowheads="1"/>
            </p:cNvSpPr>
            <p:nvPr/>
          </p:nvSpPr>
          <p:spPr bwMode="auto">
            <a:xfrm rot="16200000">
              <a:off x="509" y="2413"/>
              <a:ext cx="46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.0004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1" name="Line 33"/>
            <p:cNvSpPr>
              <a:spLocks noChangeShapeType="1"/>
            </p:cNvSpPr>
            <p:nvPr/>
          </p:nvSpPr>
          <p:spPr bwMode="auto">
            <a:xfrm flipH="1">
              <a:off x="772" y="1882"/>
              <a:ext cx="8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0" name="Rectangle 32"/>
            <p:cNvSpPr>
              <a:spLocks noChangeArrowheads="1"/>
            </p:cNvSpPr>
            <p:nvPr/>
          </p:nvSpPr>
          <p:spPr bwMode="auto">
            <a:xfrm rot="16200000">
              <a:off x="510" y="1477"/>
              <a:ext cx="46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.0006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9" name="Line 31"/>
            <p:cNvSpPr>
              <a:spLocks noChangeShapeType="1"/>
            </p:cNvSpPr>
            <p:nvPr/>
          </p:nvSpPr>
          <p:spPr bwMode="auto">
            <a:xfrm flipH="1">
              <a:off x="772" y="941"/>
              <a:ext cx="8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8" name="Rectangle 30"/>
            <p:cNvSpPr>
              <a:spLocks noChangeArrowheads="1"/>
            </p:cNvSpPr>
            <p:nvPr/>
          </p:nvSpPr>
          <p:spPr bwMode="auto">
            <a:xfrm rot="16200000">
              <a:off x="512" y="535"/>
              <a:ext cx="46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.0008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7" name="Rectangle 29"/>
            <p:cNvSpPr>
              <a:spLocks noChangeArrowheads="1"/>
            </p:cNvSpPr>
            <p:nvPr/>
          </p:nvSpPr>
          <p:spPr bwMode="auto">
            <a:xfrm rot="16200000">
              <a:off x="386" y="2113"/>
              <a:ext cx="46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Density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6" name="Line 28"/>
            <p:cNvSpPr>
              <a:spLocks noChangeShapeType="1"/>
            </p:cNvSpPr>
            <p:nvPr/>
          </p:nvSpPr>
          <p:spPr bwMode="auto">
            <a:xfrm>
              <a:off x="854" y="4820"/>
              <a:ext cx="692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5" name="Line 27"/>
            <p:cNvSpPr>
              <a:spLocks noChangeShapeType="1"/>
            </p:cNvSpPr>
            <p:nvPr/>
          </p:nvSpPr>
          <p:spPr bwMode="auto">
            <a:xfrm>
              <a:off x="1084" y="4820"/>
              <a:ext cx="1" cy="7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1031" y="4940"/>
              <a:ext cx="112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3" name="Line 25"/>
            <p:cNvSpPr>
              <a:spLocks noChangeShapeType="1"/>
            </p:cNvSpPr>
            <p:nvPr/>
          </p:nvSpPr>
          <p:spPr bwMode="auto">
            <a:xfrm>
              <a:off x="2389" y="4820"/>
              <a:ext cx="1" cy="7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2" name="Rectangle 24"/>
            <p:cNvSpPr>
              <a:spLocks noChangeArrowheads="1"/>
            </p:cNvSpPr>
            <p:nvPr/>
          </p:nvSpPr>
          <p:spPr bwMode="auto">
            <a:xfrm>
              <a:off x="2168" y="4940"/>
              <a:ext cx="42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auto">
            <a:xfrm>
              <a:off x="3693" y="4820"/>
              <a:ext cx="1" cy="7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0" name="Rectangle 22"/>
            <p:cNvSpPr>
              <a:spLocks noChangeArrowheads="1"/>
            </p:cNvSpPr>
            <p:nvPr/>
          </p:nvSpPr>
          <p:spPr bwMode="auto">
            <a:xfrm>
              <a:off x="3473" y="4940"/>
              <a:ext cx="42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4000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4993" y="4820"/>
              <a:ext cx="1" cy="7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4773" y="4940"/>
              <a:ext cx="42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6000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6298" y="4820"/>
              <a:ext cx="1" cy="7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Rectangle 18"/>
            <p:cNvSpPr>
              <a:spLocks noChangeArrowheads="1"/>
            </p:cNvSpPr>
            <p:nvPr/>
          </p:nvSpPr>
          <p:spPr bwMode="auto">
            <a:xfrm>
              <a:off x="6077" y="4940"/>
              <a:ext cx="42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8000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5" name="Line 17"/>
            <p:cNvSpPr>
              <a:spLocks noChangeShapeType="1"/>
            </p:cNvSpPr>
            <p:nvPr/>
          </p:nvSpPr>
          <p:spPr bwMode="auto">
            <a:xfrm>
              <a:off x="7603" y="4820"/>
              <a:ext cx="1" cy="7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7329" y="4940"/>
              <a:ext cx="52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10000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3147" y="5133"/>
              <a:ext cx="232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at, Winsorized fraction .01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3689" y="692"/>
              <a:ext cx="4019" cy="64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3775" y="879"/>
              <a:ext cx="748" cy="1"/>
            </a:xfrm>
            <a:prstGeom prst="line">
              <a:avLst/>
            </a:prstGeom>
            <a:noFill/>
            <a:ln w="12065">
              <a:solidFill>
                <a:srgbClr val="1A476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3775" y="1157"/>
              <a:ext cx="748" cy="1"/>
            </a:xfrm>
            <a:prstGeom prst="line">
              <a:avLst/>
            </a:prstGeom>
            <a:noFill/>
            <a:ln w="12065">
              <a:solidFill>
                <a:srgbClr val="90353B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4643" y="773"/>
              <a:ext cx="214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size, treated, as of 2004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4643" y="1056"/>
              <a:ext cx="297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size, intended control, as of 2004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887" y="5416"/>
              <a:ext cx="3525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kernel = epanechnikov, bandwidth = 171.1019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2883" y="275"/>
              <a:ext cx="301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1E2D53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Kernel density estimate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dirty="0" smtClean="0"/>
              <a:t>Kernel Density of Firm Asset Size for Partially-Treated v. Control Firms </a:t>
            </a:r>
            <a:br>
              <a:rPr lang="en-US" sz="2500" dirty="0" smtClean="0"/>
            </a:br>
            <a:r>
              <a:rPr lang="en-US" sz="2500" dirty="0" smtClean="0"/>
              <a:t>(Compliers v. </a:t>
            </a:r>
            <a:r>
              <a:rPr lang="en-US" sz="2500" dirty="0" err="1" smtClean="0"/>
              <a:t>Noncompliers</a:t>
            </a:r>
            <a:r>
              <a:rPr lang="en-US" sz="2500" dirty="0" smtClean="0"/>
              <a:t> In Control Group)</a:t>
            </a:r>
            <a:endParaRPr lang="en-US" sz="25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447800"/>
            <a:ext cx="766286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Non-Randomized Non-Compliance</a:t>
            </a:r>
          </a:p>
          <a:p>
            <a:r>
              <a:rPr lang="en-US" dirty="0" smtClean="0"/>
              <a:t>Cannot Compare Treated v. Intended Controls</a:t>
            </a:r>
          </a:p>
          <a:p>
            <a:pPr lvl="1"/>
            <a:r>
              <a:rPr lang="en-US" dirty="0" smtClean="0"/>
              <a:t>Third of controls are partially treated</a:t>
            </a:r>
          </a:p>
          <a:p>
            <a:r>
              <a:rPr lang="en-US" dirty="0" smtClean="0"/>
              <a:t>Cannot Compare Treated v. Real Controls</a:t>
            </a:r>
          </a:p>
          <a:p>
            <a:pPr lvl="1"/>
            <a:r>
              <a:rPr lang="en-US" dirty="0" smtClean="0"/>
              <a:t>Real controls not randomly chosen among intended controls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68362"/>
          </a:xfrm>
        </p:spPr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Developed by Statisticians for Randomized Trials</a:t>
            </a:r>
          </a:p>
          <a:p>
            <a:pPr lvl="1"/>
            <a:r>
              <a:rPr lang="en-US" dirty="0" smtClean="0"/>
              <a:t>How to deal with non-compliers</a:t>
            </a:r>
          </a:p>
          <a:p>
            <a:r>
              <a:rPr lang="en-US" dirty="0" smtClean="0"/>
              <a:t>Inverse Propensity Weighting</a:t>
            </a:r>
          </a:p>
          <a:p>
            <a:pPr lvl="1"/>
            <a:r>
              <a:rPr lang="en-US" dirty="0" smtClean="0"/>
              <a:t>Alone or with trimming of ranges without common support</a:t>
            </a:r>
          </a:p>
          <a:p>
            <a:pPr lvl="1"/>
            <a:r>
              <a:rPr lang="en-US" dirty="0" smtClean="0"/>
              <a:t>Unbiased with </a:t>
            </a:r>
            <a:r>
              <a:rPr lang="en-US" dirty="0" err="1" smtClean="0"/>
              <a:t>heterogenous</a:t>
            </a:r>
            <a:r>
              <a:rPr lang="en-US" dirty="0" smtClean="0"/>
              <a:t> treatment effects</a:t>
            </a:r>
          </a:p>
          <a:p>
            <a:pPr lvl="1"/>
            <a:r>
              <a:rPr lang="en-US" dirty="0" smtClean="0"/>
              <a:t>But inefficient</a:t>
            </a:r>
          </a:p>
          <a:p>
            <a:r>
              <a:rPr lang="en-US" dirty="0" smtClean="0"/>
              <a:t>Inverse Propensity Tilting</a:t>
            </a:r>
          </a:p>
          <a:p>
            <a:pPr lvl="1"/>
            <a:r>
              <a:rPr lang="en-US" dirty="0" smtClean="0"/>
              <a:t>Creates exact covariate balance</a:t>
            </a:r>
          </a:p>
          <a:p>
            <a:pPr lvl="1"/>
            <a:r>
              <a:rPr lang="en-US" dirty="0" smtClean="0"/>
              <a:t>Biased with </a:t>
            </a:r>
            <a:r>
              <a:rPr lang="en-US" dirty="0" err="1" smtClean="0"/>
              <a:t>heterogenous</a:t>
            </a:r>
            <a:r>
              <a:rPr lang="en-US" dirty="0" smtClean="0"/>
              <a:t> treatment effects</a:t>
            </a:r>
          </a:p>
          <a:p>
            <a:pPr lvl="1"/>
            <a:r>
              <a:rPr lang="en-US" dirty="0" smtClean="0"/>
              <a:t>Unbiased with homogenous treatment effects</a:t>
            </a:r>
          </a:p>
          <a:p>
            <a:pPr lvl="1"/>
            <a:r>
              <a:rPr lang="en-US" dirty="0" smtClean="0"/>
              <a:t>Efficient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600" dirty="0" smtClean="0"/>
              <a:t>Propensity score (</a:t>
            </a:r>
            <a:r>
              <a:rPr lang="en-US" sz="2600" dirty="0" err="1" smtClean="0"/>
              <a:t>p</a:t>
            </a:r>
            <a:r>
              <a:rPr lang="en-US" sz="2600" baseline="-25000" dirty="0" err="1" smtClean="0"/>
              <a:t>treated</a:t>
            </a:r>
            <a:r>
              <a:rPr lang="en-US" sz="2600" dirty="0" smtClean="0"/>
              <a:t>) </a:t>
            </a:r>
            <a:r>
              <a:rPr lang="en-US" sz="2600" dirty="0" smtClean="0"/>
              <a:t>is “balancing score” </a:t>
            </a:r>
            <a:r>
              <a:rPr lang="en-US" sz="1900" dirty="0" smtClean="0"/>
              <a:t>(Rosenbaum &amp; Rubin, 1983)</a:t>
            </a:r>
            <a:endParaRPr lang="en-US" sz="2600" dirty="0" smtClean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Same propensity </a:t>
            </a:r>
            <a:r>
              <a:rPr lang="en-US" sz="2200" dirty="0" smtClean="0">
                <a:sym typeface="Wingdings" pitchFamily="2" charset="2"/>
              </a:rPr>
              <a:t> same </a:t>
            </a:r>
            <a:r>
              <a:rPr lang="en-US" sz="2200" b="1" dirty="0" smtClean="0">
                <a:sym typeface="Wingdings" pitchFamily="2" charset="2"/>
              </a:rPr>
              <a:t>expected</a:t>
            </a:r>
            <a:r>
              <a:rPr lang="en-US" sz="2200" dirty="0" smtClean="0">
                <a:sym typeface="Wingdings" pitchFamily="2" charset="2"/>
              </a:rPr>
              <a:t> covariates</a:t>
            </a:r>
          </a:p>
          <a:p>
            <a:pPr>
              <a:lnSpc>
                <a:spcPct val="120000"/>
              </a:lnSpc>
            </a:pPr>
            <a:r>
              <a:rPr lang="en-US" sz="2200" dirty="0" smtClean="0">
                <a:sym typeface="Wingdings" pitchFamily="2" charset="2"/>
              </a:rPr>
              <a:t> </a:t>
            </a:r>
            <a:r>
              <a:rPr lang="en-US" sz="2200" dirty="0" smtClean="0"/>
              <a:t>Unbiased estimate with </a:t>
            </a:r>
            <a:r>
              <a:rPr lang="en-US" sz="2200" b="1" dirty="0" smtClean="0">
                <a:sym typeface="Wingdings" pitchFamily="2" charset="2"/>
              </a:rPr>
              <a:t>inverse </a:t>
            </a:r>
            <a:r>
              <a:rPr lang="en-US" sz="2200" b="1" dirty="0">
                <a:sym typeface="Wingdings" pitchFamily="2" charset="2"/>
              </a:rPr>
              <a:t>propensity </a:t>
            </a:r>
            <a:r>
              <a:rPr lang="en-US" sz="2200" b="1" dirty="0" smtClean="0">
                <a:sym typeface="Wingdings" pitchFamily="2" charset="2"/>
              </a:rPr>
              <a:t>weights (IPW)</a:t>
            </a:r>
            <a:r>
              <a:rPr lang="en-US" sz="2200" dirty="0" smtClean="0">
                <a:sym typeface="Wingdings" pitchFamily="2" charset="2"/>
              </a:rPr>
              <a:t>:</a:t>
            </a:r>
            <a:endParaRPr lang="en-US" sz="2200" dirty="0"/>
          </a:p>
          <a:p>
            <a:pPr lvl="1">
              <a:lnSpc>
                <a:spcPct val="120000"/>
              </a:lnSpc>
            </a:pPr>
            <a:endParaRPr lang="en-US" sz="2200" dirty="0" smtClean="0"/>
          </a:p>
          <a:p>
            <a:pPr lvl="1">
              <a:lnSpc>
                <a:spcPct val="120000"/>
              </a:lnSpc>
            </a:pPr>
            <a:endParaRPr lang="en-US" sz="2200" dirty="0"/>
          </a:p>
          <a:p>
            <a:pPr lvl="1">
              <a:lnSpc>
                <a:spcPct val="120000"/>
              </a:lnSpc>
            </a:pPr>
            <a:endParaRPr lang="en-US" sz="2200" dirty="0" smtClean="0"/>
          </a:p>
          <a:p>
            <a:pPr lvl="1">
              <a:lnSpc>
                <a:spcPct val="120000"/>
              </a:lnSpc>
            </a:pPr>
            <a:endParaRPr lang="en-US" sz="2400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51466711"/>
              </p:ext>
            </p:extLst>
          </p:nvPr>
        </p:nvGraphicFramePr>
        <p:xfrm>
          <a:off x="685800" y="3124200"/>
          <a:ext cx="7626533" cy="1828800"/>
        </p:xfrm>
        <a:graphic>
          <a:graphicData uri="http://schemas.openxmlformats.org/presentationml/2006/ole">
            <p:oleObj spid="_x0000_s112642" name="Equation" r:id="rId4" imgW="3911600" imgH="1041400" progId="">
              <p:embed/>
            </p:oleObj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Inverse propensity score reweighting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800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600" dirty="0" smtClean="0"/>
              <a:t>Short </a:t>
            </a:r>
            <a:r>
              <a:rPr lang="en-US" sz="2600" dirty="0"/>
              <a:t>V</a:t>
            </a:r>
            <a:r>
              <a:rPr lang="en-US" sz="2600" dirty="0" smtClean="0"/>
              <a:t>ersion:</a:t>
            </a:r>
            <a:r>
              <a:rPr lang="en-US" sz="2400" dirty="0" smtClean="0"/>
              <a:t> Multiply </a:t>
            </a:r>
            <a:r>
              <a:rPr lang="en-US" sz="2400" dirty="0" smtClean="0"/>
              <a:t>[standard weights} * p * (1-p</a:t>
            </a:r>
            <a:r>
              <a:rPr lang="en-US" sz="24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Exact Covariate Balance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Biased Estimate if </a:t>
            </a:r>
            <a:r>
              <a:rPr lang="en-US" sz="2400" dirty="0" err="1" smtClean="0"/>
              <a:t>Heterogenous</a:t>
            </a:r>
            <a:r>
              <a:rPr lang="en-US" sz="2400" dirty="0" smtClean="0"/>
              <a:t> Treatment Effects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Inverse propensity tilt reweighting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Kernel Density of Propensity to be Treated for Treated v. Control Firms </a:t>
            </a:r>
            <a:endParaRPr lang="en-US" sz="3000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600200"/>
            <a:ext cx="6976081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of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Cross-Sectional </a:t>
            </a:r>
            <a:r>
              <a:rPr lang="en-US" dirty="0" err="1" smtClean="0"/>
              <a:t>Regs</a:t>
            </a:r>
            <a:endParaRPr lang="en-US" dirty="0" smtClean="0"/>
          </a:p>
          <a:p>
            <a:r>
              <a:rPr lang="en-US" dirty="0" smtClean="0"/>
              <a:t>Firm Fixed Effects</a:t>
            </a:r>
          </a:p>
          <a:p>
            <a:r>
              <a:rPr lang="en-US" dirty="0" smtClean="0"/>
              <a:t>Exogenous Shock</a:t>
            </a:r>
          </a:p>
          <a:p>
            <a:pPr lvl="1"/>
            <a:r>
              <a:rPr lang="en-US" dirty="0" smtClean="0"/>
              <a:t>Legal Change</a:t>
            </a:r>
          </a:p>
          <a:p>
            <a:pPr lvl="1"/>
            <a:r>
              <a:rPr lang="en-US" dirty="0" smtClean="0"/>
              <a:t>Natural Disaster</a:t>
            </a:r>
          </a:p>
          <a:p>
            <a:r>
              <a:rPr lang="en-US" dirty="0" smtClean="0"/>
              <a:t>Randomized Trial</a:t>
            </a:r>
          </a:p>
          <a:p>
            <a:pPr lvl="1"/>
            <a:r>
              <a:rPr lang="en-US" dirty="0" smtClean="0"/>
              <a:t>Gold Standard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Kernel Density of Propensity to be Treated for Partially-Treated v. Control Firms </a:t>
            </a:r>
            <a:endParaRPr lang="en-US" sz="3000" dirty="0"/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24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524000"/>
            <a:ext cx="7288444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Use Inverse Prop Tilting </a:t>
            </a:r>
          </a:p>
          <a:p>
            <a:pPr lvl="1"/>
            <a:r>
              <a:rPr lang="en-US" dirty="0" smtClean="0"/>
              <a:t>Weighting to Produce Exact Covariate Balance</a:t>
            </a:r>
          </a:p>
          <a:p>
            <a:r>
              <a:rPr lang="en-US" dirty="0" smtClean="0"/>
              <a:t>Ask: </a:t>
            </a:r>
          </a:p>
          <a:p>
            <a:pPr lvl="1"/>
            <a:r>
              <a:rPr lang="en-US" dirty="0" smtClean="0"/>
              <a:t>Do Treated Firms </a:t>
            </a:r>
            <a:r>
              <a:rPr lang="en-US" u="sng" dirty="0" smtClean="0"/>
              <a:t>Raise More Capital </a:t>
            </a:r>
            <a:r>
              <a:rPr lang="en-US" dirty="0" smtClean="0"/>
              <a:t>During Treatment?</a:t>
            </a:r>
          </a:p>
          <a:p>
            <a:r>
              <a:rPr lang="en-US" dirty="0" smtClean="0"/>
              <a:t>Answer:</a:t>
            </a:r>
          </a:p>
          <a:p>
            <a:pPr lvl="1"/>
            <a:r>
              <a:rPr lang="en-US" dirty="0" smtClean="0"/>
              <a:t>Yes for equity</a:t>
            </a:r>
          </a:p>
          <a:p>
            <a:pPr lvl="1"/>
            <a:r>
              <a:rPr lang="en-US" dirty="0" smtClean="0"/>
              <a:t>No for debt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Panel, Inverse Prop Tilting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762000"/>
          <a:ext cx="6339815" cy="5806440"/>
        </p:xfrm>
        <a:graphic>
          <a:graphicData uri="http://schemas.openxmlformats.org/drawingml/2006/table">
            <a:tbl>
              <a:tblPr/>
              <a:tblGrid>
                <a:gridCol w="2924672"/>
                <a:gridCol w="1678506"/>
                <a:gridCol w="1569022"/>
                <a:gridCol w="167615"/>
              </a:tblGrid>
              <a:tr h="457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Equity Issuance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Debt Issuance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Treatment Period *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Treated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0.0285***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-0.0109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(3.33)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(-1.229)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Treatment Period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-0.0911***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(-5.232)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(0.85)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Assets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-0.0877***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0.0200***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(-16.27)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(3.80)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Cash Holdings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0.0250***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-0.00488***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(15.36)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(-3.331)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Closing Price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0.0417***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-0.0126**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(7.28)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(-2.233)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Trading Volume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0.0107***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0.000555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(3.15)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(0.16)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0.252***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-0.00583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(4.68)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(-0.122)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Fixed Effects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Clusters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8,372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8,163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R-sq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0.223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948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948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Use Inverse Prop Tilting </a:t>
            </a:r>
          </a:p>
          <a:p>
            <a:pPr lvl="1"/>
            <a:r>
              <a:rPr lang="en-US" dirty="0" smtClean="0"/>
              <a:t>Weighting to Produce Exact Covariate Balance</a:t>
            </a:r>
          </a:p>
          <a:p>
            <a:r>
              <a:rPr lang="en-US" dirty="0" smtClean="0"/>
              <a:t>Ask: </a:t>
            </a:r>
          </a:p>
          <a:p>
            <a:pPr lvl="1"/>
            <a:r>
              <a:rPr lang="en-US" dirty="0" smtClean="0"/>
              <a:t>Do Treated Firms </a:t>
            </a:r>
            <a:r>
              <a:rPr lang="en-US" u="sng" dirty="0" smtClean="0"/>
              <a:t>Invest More </a:t>
            </a:r>
            <a:r>
              <a:rPr lang="en-US" dirty="0" smtClean="0"/>
              <a:t>During Treatment?</a:t>
            </a:r>
          </a:p>
          <a:p>
            <a:r>
              <a:rPr lang="en-US" dirty="0" smtClean="0"/>
              <a:t>Answer:</a:t>
            </a:r>
          </a:p>
          <a:p>
            <a:pPr lvl="1"/>
            <a:r>
              <a:rPr lang="en-US" dirty="0" smtClean="0"/>
              <a:t>Yes for </a:t>
            </a:r>
            <a:r>
              <a:rPr lang="en-US" dirty="0" err="1" smtClean="0"/>
              <a:t>CapX</a:t>
            </a:r>
            <a:endParaRPr lang="en-US" dirty="0" smtClean="0"/>
          </a:p>
          <a:p>
            <a:pPr lvl="1"/>
            <a:r>
              <a:rPr lang="en-US" dirty="0" smtClean="0"/>
              <a:t>Yes for R&amp;D</a:t>
            </a:r>
          </a:p>
          <a:p>
            <a:pPr lvl="1"/>
            <a:r>
              <a:rPr lang="en-US" dirty="0" smtClean="0"/>
              <a:t>Also Increase Dividends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Panel, Inverse Prop Tilting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1" y="688848"/>
          <a:ext cx="6655265" cy="5958840"/>
        </p:xfrm>
        <a:graphic>
          <a:graphicData uri="http://schemas.openxmlformats.org/drawingml/2006/table">
            <a:tbl>
              <a:tblPr/>
              <a:tblGrid>
                <a:gridCol w="3012880"/>
                <a:gridCol w="1203985"/>
                <a:gridCol w="1310995"/>
                <a:gridCol w="1127405"/>
              </a:tblGrid>
              <a:tr h="457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Capital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Expenditur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R&amp;D Expenditures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Dividend Payments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Treatment Period * Treated Firm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23.23***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26.27***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15.37***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(3.79)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(2.92)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(3.69)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Treatment Period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9.247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-14.09**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-18.90***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(0.61)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(-2.355)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(-3.116)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Assets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22.21***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30.99***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-1.312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(4.63)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(3.89)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(-0.604)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Cash Holdings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-0.427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0.654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(-0.354)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(0.58)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(1.27)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Closing Price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-10.08**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-13.68***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-0.192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(-2.190)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(-2.942)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(-0.109)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Trading Volume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9.523***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1.689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1.566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(3.56)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(0.73)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(1.59)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-241.3***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-131.7***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17.67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(-5.306)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(-3.307)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(0.98)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Fixed Effects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Clusters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8,451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7,755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8,500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R-sq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0.069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0.127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0.048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948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939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947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Inverse Prop Matching with Trimming</a:t>
            </a:r>
          </a:p>
          <a:p>
            <a:pPr lvl="1"/>
            <a:r>
              <a:rPr lang="en-US" dirty="0" smtClean="0"/>
              <a:t>Covariate Balance not Exact</a:t>
            </a:r>
          </a:p>
          <a:p>
            <a:pPr lvl="1"/>
            <a:r>
              <a:rPr lang="en-US" dirty="0" smtClean="0"/>
              <a:t>But not Biased when </a:t>
            </a:r>
            <a:r>
              <a:rPr lang="en-US" dirty="0" err="1" smtClean="0"/>
              <a:t>Heterogenous</a:t>
            </a:r>
            <a:r>
              <a:rPr lang="en-US" dirty="0" smtClean="0"/>
              <a:t> Treatment Effects</a:t>
            </a:r>
          </a:p>
          <a:p>
            <a:pPr lvl="1"/>
            <a:r>
              <a:rPr lang="en-US" dirty="0" smtClean="0"/>
              <a:t>Censored, Uncensored, and No Weighting</a:t>
            </a:r>
          </a:p>
          <a:p>
            <a:r>
              <a:rPr lang="en-US" dirty="0" smtClean="0"/>
              <a:t>Ask: </a:t>
            </a:r>
          </a:p>
          <a:p>
            <a:pPr lvl="1"/>
            <a:r>
              <a:rPr lang="en-US" dirty="0" smtClean="0"/>
              <a:t>Do Treated Firms </a:t>
            </a:r>
            <a:r>
              <a:rPr lang="en-US" u="sng" dirty="0" smtClean="0"/>
              <a:t>Raise More Equity </a:t>
            </a:r>
            <a:r>
              <a:rPr lang="en-US" dirty="0" smtClean="0"/>
              <a:t>During Treatment?</a:t>
            </a:r>
          </a:p>
          <a:p>
            <a:r>
              <a:rPr lang="en-US" dirty="0" smtClean="0"/>
              <a:t>Answer:</a:t>
            </a:r>
          </a:p>
          <a:p>
            <a:pPr lvl="1"/>
            <a:r>
              <a:rPr lang="en-US" dirty="0" smtClean="0"/>
              <a:t>Yes for equity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Panel, Inverse Propensity Matching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21868"/>
          <a:ext cx="8686799" cy="6136132"/>
        </p:xfrm>
        <a:graphic>
          <a:graphicData uri="http://schemas.openxmlformats.org/drawingml/2006/table">
            <a:tbl>
              <a:tblPr/>
              <a:tblGrid>
                <a:gridCol w="2626886"/>
                <a:gridCol w="1868914"/>
                <a:gridCol w="2171028"/>
                <a:gridCol w="2019971"/>
              </a:tblGrid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Equity Issuance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With weights, Censored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With weights, Not Censored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 Weights, Not Censored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Period * Treated Firm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0.0144**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0.0184***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0.0288***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(2.11)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(3.05)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(4.43)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Treatment Period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-0.0266***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-0.0759***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-0.0367***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(-3.523)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(-5.977)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(-4.854)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Assets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-0.0887***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-0.0800***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-0.0844***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(-16.87)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(-17.77)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(-19.25)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Cash Holdings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0.0208***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0.0186***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0.0209***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(15.78)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(16.47)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(18.10)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Closing Price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0.0400***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0.0317***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0.0347***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(7.36)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(6.97)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(8.11)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Trading Volume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0.0112***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0.0150***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0.0155***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(3.64)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(5.59)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(6.08)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0.211***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0.163***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0.115**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(3.83)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(3.90)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(2.48)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Fixed Effects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Clusters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9,563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11,346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12,316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R-squared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0.207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Number of Firms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1,231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1,255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1,395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Inverse Prop Matching with Trimming</a:t>
            </a:r>
          </a:p>
          <a:p>
            <a:pPr lvl="1"/>
            <a:r>
              <a:rPr lang="en-US" dirty="0" smtClean="0"/>
              <a:t>Covariate Balance not Exact</a:t>
            </a:r>
          </a:p>
          <a:p>
            <a:pPr lvl="1"/>
            <a:r>
              <a:rPr lang="en-US" dirty="0" smtClean="0"/>
              <a:t>But not Biased when </a:t>
            </a:r>
            <a:r>
              <a:rPr lang="en-US" dirty="0" err="1" smtClean="0"/>
              <a:t>Heterogenous</a:t>
            </a:r>
            <a:r>
              <a:rPr lang="en-US" dirty="0" smtClean="0"/>
              <a:t> Treatment Effects</a:t>
            </a:r>
          </a:p>
          <a:p>
            <a:pPr lvl="1"/>
            <a:r>
              <a:rPr lang="en-US" dirty="0" smtClean="0"/>
              <a:t>Censored, Uncensored, and No Weighting</a:t>
            </a:r>
          </a:p>
          <a:p>
            <a:r>
              <a:rPr lang="en-US" dirty="0" smtClean="0"/>
              <a:t>Ask: </a:t>
            </a:r>
          </a:p>
          <a:p>
            <a:pPr lvl="1"/>
            <a:r>
              <a:rPr lang="en-US" dirty="0" smtClean="0"/>
              <a:t>Do Treated Firms </a:t>
            </a:r>
            <a:r>
              <a:rPr lang="en-US" u="sng" dirty="0" smtClean="0"/>
              <a:t>Raise More Debt </a:t>
            </a:r>
            <a:r>
              <a:rPr lang="en-US" dirty="0" smtClean="0"/>
              <a:t>During Treatment?</a:t>
            </a:r>
          </a:p>
          <a:p>
            <a:r>
              <a:rPr lang="en-US" dirty="0" smtClean="0"/>
              <a:t>Answer:</a:t>
            </a:r>
          </a:p>
          <a:p>
            <a:pPr lvl="1"/>
            <a:r>
              <a:rPr lang="en-US" dirty="0" smtClean="0"/>
              <a:t>No for debt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Panel, Inverse Propensity Matching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75208"/>
          <a:ext cx="8686798" cy="5803900"/>
        </p:xfrm>
        <a:graphic>
          <a:graphicData uri="http://schemas.openxmlformats.org/drawingml/2006/table">
            <a:tbl>
              <a:tblPr/>
              <a:tblGrid>
                <a:gridCol w="2461769"/>
                <a:gridCol w="1900457"/>
                <a:gridCol w="2190973"/>
                <a:gridCol w="2133599"/>
              </a:tblGrid>
              <a:tr h="244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Debt Issuance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With weights, Censored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With weights, Not Censored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 Weights, Not Censored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Period *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Treated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-0.0042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-0.00688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-0.0102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(-0.450)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(-0.797)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(-1.294)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Treatment Period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-0.0285*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0.00459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-0.00042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(-1.876)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(0.33)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(-0.0414)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Assets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0.0317***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0.0217***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0.0213***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(5.78)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(4.69)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(5.10)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Cash Holdings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-0.00438***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-0.00418***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-0.00401***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(-3.045)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(-3.093)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(-3.306)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 Closing Price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-0.00584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-0.00369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-0.00453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(-1.084)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(-0.719)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(-1.006)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Trading Volume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-0.00483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-0.00266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-0.00272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(-1.400)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(-0.842)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(-0.986)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0.0448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0.0325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0.0371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(0.95)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(0.74)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(0.83)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Fixed Effects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firm, year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Clusters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firm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9,185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11,008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12,041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R-squared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Number of Firms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1,231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1,255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1,396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71" marR="5197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(4a)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Cross-Sectional Results</a:t>
            </a:r>
          </a:p>
          <a:p>
            <a:r>
              <a:rPr lang="en-US" dirty="0" smtClean="0"/>
              <a:t>Ask: </a:t>
            </a:r>
          </a:p>
          <a:p>
            <a:pPr lvl="1"/>
            <a:r>
              <a:rPr lang="en-US" dirty="0" smtClean="0"/>
              <a:t>What Predicts Whether Treated Firm Will Raise Capital During Treatment?</a:t>
            </a:r>
          </a:p>
          <a:p>
            <a:r>
              <a:rPr lang="en-US" dirty="0" smtClean="0"/>
              <a:t>Possible Candidates:</a:t>
            </a:r>
          </a:p>
          <a:p>
            <a:pPr lvl="1"/>
            <a:r>
              <a:rPr lang="en-US" dirty="0" smtClean="0"/>
              <a:t>Pre-Treatment </a:t>
            </a:r>
            <a:r>
              <a:rPr lang="en-US" u="sng" dirty="0" smtClean="0"/>
              <a:t>Financial Constraint</a:t>
            </a:r>
          </a:p>
          <a:p>
            <a:r>
              <a:rPr lang="en-US" dirty="0" smtClean="0"/>
              <a:t>Use Inverse Prop Matching with Trimming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Randomized Trial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Conducted by the SEC in 2005-2007</a:t>
            </a:r>
          </a:p>
          <a:p>
            <a:r>
              <a:rPr lang="en-US" dirty="0" smtClean="0"/>
              <a:t>Suspends Existing Restrictions on Short Selling</a:t>
            </a:r>
          </a:p>
          <a:p>
            <a:r>
              <a:rPr lang="en-US" dirty="0" smtClean="0"/>
              <a:t>Up to July 2007:</a:t>
            </a:r>
          </a:p>
          <a:p>
            <a:pPr lvl="1"/>
            <a:r>
              <a:rPr lang="en-US" dirty="0" smtClean="0"/>
              <a:t>Rule 10a-1 from 1938</a:t>
            </a:r>
          </a:p>
          <a:p>
            <a:pPr lvl="1"/>
            <a:r>
              <a:rPr lang="en-US" dirty="0" smtClean="0"/>
              <a:t>Ok to Sell Short if Price Is</a:t>
            </a:r>
          </a:p>
          <a:p>
            <a:pPr lvl="2"/>
            <a:r>
              <a:rPr lang="en-US" dirty="0" smtClean="0"/>
              <a:t>Above immediately preceding sale, or</a:t>
            </a:r>
          </a:p>
          <a:p>
            <a:pPr lvl="2"/>
            <a:r>
              <a:rPr lang="en-US" dirty="0" smtClean="0"/>
              <a:t>At last sale price if it was higher than last diff price</a:t>
            </a:r>
          </a:p>
          <a:p>
            <a:pPr lvl="1"/>
            <a:r>
              <a:rPr lang="en-US" dirty="0" smtClean="0"/>
              <a:t>Goal: Prevent Downward Price Spirals</a:t>
            </a:r>
          </a:p>
          <a:p>
            <a:r>
              <a:rPr lang="en-US" dirty="0" smtClean="0"/>
              <a:t>Restrictions Supported by Firm Managers</a:t>
            </a:r>
          </a:p>
          <a:p>
            <a:pPr lvl="1"/>
            <a:r>
              <a:rPr lang="en-US" dirty="0" smtClean="0"/>
              <a:t>Claim: Short Sellers Opportunistic, Drive Down Prices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Tests (4b)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ym typeface="Wingdings" pitchFamily="2" charset="2"/>
              </a:rPr>
              <a:t>Intuition: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Firm Is Financially Constrained Pre-Treatment 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Randomly Given Chance to Raise More Capital 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It should take it!</a:t>
            </a:r>
          </a:p>
          <a:p>
            <a:r>
              <a:rPr lang="en-US" dirty="0" smtClean="0">
                <a:sym typeface="Wingdings" pitchFamily="2" charset="2"/>
              </a:rPr>
              <a:t>Ask: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 Pre-Treatment </a:t>
            </a:r>
            <a:r>
              <a:rPr lang="en-US" u="sng" dirty="0" smtClean="0">
                <a:sym typeface="Wingdings" pitchFamily="2" charset="2"/>
              </a:rPr>
              <a:t>Financial Constraints </a:t>
            </a:r>
            <a:r>
              <a:rPr lang="en-US" dirty="0" smtClean="0">
                <a:sym typeface="Wingdings" pitchFamily="2" charset="2"/>
              </a:rPr>
              <a:t>Cause </a:t>
            </a:r>
            <a:r>
              <a:rPr lang="en-US" u="sng" dirty="0" smtClean="0">
                <a:sym typeface="Wingdings" pitchFamily="2" charset="2"/>
              </a:rPr>
              <a:t>Capital Raising </a:t>
            </a:r>
            <a:r>
              <a:rPr lang="en-US" dirty="0" smtClean="0">
                <a:sym typeface="Wingdings" pitchFamily="2" charset="2"/>
              </a:rPr>
              <a:t>During Treatment?</a:t>
            </a:r>
          </a:p>
          <a:p>
            <a:r>
              <a:rPr lang="en-US" dirty="0" smtClean="0">
                <a:sym typeface="Wingdings" pitchFamily="2" charset="2"/>
              </a:rPr>
              <a:t>Fin Constraint = Dividends/Net Income</a:t>
            </a:r>
            <a:endParaRPr lang="en-US" dirty="0" smtClean="0"/>
          </a:p>
          <a:p>
            <a:r>
              <a:rPr lang="en-US" dirty="0" smtClean="0"/>
              <a:t>Use Inverse Prop Matching with Trimming</a:t>
            </a:r>
            <a:endParaRPr lang="en-US" dirty="0" smtClean="0"/>
          </a:p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Very Robust</a:t>
            </a:r>
          </a:p>
          <a:p>
            <a:pPr lvl="1"/>
            <a:r>
              <a:rPr lang="en-US" dirty="0" smtClean="0"/>
              <a:t>In All Specifications</a:t>
            </a:r>
          </a:p>
          <a:p>
            <a:pPr lvl="2"/>
            <a:r>
              <a:rPr lang="en-US" dirty="0" smtClean="0"/>
              <a:t>Panel, x-section</a:t>
            </a:r>
          </a:p>
          <a:p>
            <a:pPr lvl="2"/>
            <a:r>
              <a:rPr lang="en-US" dirty="0" smtClean="0"/>
              <a:t>Linear and Categorical Measures of Fin Constraint</a:t>
            </a:r>
          </a:p>
          <a:p>
            <a:pPr lvl="2"/>
            <a:r>
              <a:rPr lang="en-US" dirty="0" smtClean="0"/>
              <a:t>With different weighting, matching, etc.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Impact of Prior Fin Constraint on Equity Raising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smtClean="0"/>
              <a:t>X-Section</a:t>
            </a:r>
            <a:r>
              <a:rPr lang="en-US" sz="2000" dirty="0" smtClean="0"/>
              <a:t>, Before-After Tests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7" y="762009"/>
          <a:ext cx="8534402" cy="5943600"/>
        </p:xfrm>
        <a:graphic>
          <a:graphicData uri="http://schemas.openxmlformats.org/drawingml/2006/table">
            <a:tbl>
              <a:tblPr/>
              <a:tblGrid>
                <a:gridCol w="4114803"/>
                <a:gridCol w="1524000"/>
                <a:gridCol w="1552479"/>
                <a:gridCol w="1343120"/>
              </a:tblGrid>
              <a:tr h="511935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7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EquityRaised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/PPENT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7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EquityRaised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/PPENT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7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EquityRaised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/PPENT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Inverse prop match weighted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and trimmed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 Constraint A 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 2004 * Treated Firm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(0.37)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 Constraint A 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 2004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-0.00956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(-0.562)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Treated Firm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-0.0167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-0.0196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0.00974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(-1.097)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(-1.334)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(1.05)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 Constraint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 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 2004 * Treated Firm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0.00909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(0.25)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 Constraint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 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 2004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-0.00856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(-0.336)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 Constraint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 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 2004 * Treated Firm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-0.0419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(-0.853)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 Constraint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 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 2004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(0.63)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Assets, Cash Holdings,  Closing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Price, Trading Volume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(0.12)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(0.43)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(0.27)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Observations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R-squared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Impact of Prior Fin Constraint on Equity Raising</a:t>
            </a:r>
            <a:br>
              <a:rPr lang="en-US" sz="2000" dirty="0" smtClean="0"/>
            </a:br>
            <a:r>
              <a:rPr lang="en-US" sz="2000" u="sng" dirty="0" smtClean="0"/>
              <a:t>Panel</a:t>
            </a:r>
            <a:r>
              <a:rPr lang="en-US" sz="2000" dirty="0" smtClean="0"/>
              <a:t>, Inverse Propensity Matching and Trimming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0999" y="838206"/>
          <a:ext cx="8534402" cy="5852160"/>
        </p:xfrm>
        <a:graphic>
          <a:graphicData uri="http://schemas.openxmlformats.org/drawingml/2006/table">
            <a:tbl>
              <a:tblPr/>
              <a:tblGrid>
                <a:gridCol w="3304808"/>
                <a:gridCol w="871599"/>
                <a:gridCol w="871599"/>
                <a:gridCol w="871599"/>
                <a:gridCol w="871599"/>
                <a:gridCol w="871599"/>
                <a:gridCol w="871599"/>
              </a:tblGrid>
              <a:tr h="38099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l-GR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EquityRaised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/PPENT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l-GR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16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Debt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Raised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/PPENT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Financial Constraint A * Treatment Group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(-0.127)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(0.22)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 Constraint 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(-0.202)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Treatment Group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(-1.019)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(-1.019)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(1.05)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(-0.472)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(-0.472)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(0.52)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Financial Constraint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 Treatment Group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(-0.127)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(0.22)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 Constraint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(-0.202)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Financial Constraint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 Treatment Group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(-0.853)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(-0.633)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 Constraint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(0.63)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(0.52)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Constant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(0.10)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(0.10)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(0.27)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(1.05)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(1.05)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Assets, Cash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Holdings, Closing Price,  Trading Volume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n-US" sz="16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n-US" sz="16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n-US" sz="16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n-US" sz="16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n-US" sz="16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Observations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537.00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537.00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R-squared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results with categorical measures of constraints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Tests (5a)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Use Cash Flow – Investment Sensitivity as Proxy for Financial Constraint</a:t>
            </a:r>
          </a:p>
          <a:p>
            <a:r>
              <a:rPr lang="en-US" dirty="0" smtClean="0"/>
              <a:t>Theory: </a:t>
            </a:r>
          </a:p>
          <a:p>
            <a:pPr lvl="1"/>
            <a:r>
              <a:rPr lang="en-US" dirty="0" smtClean="0"/>
              <a:t>Firm Cannot Raise Outside Capital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Has to Rely on Internal Cash Flows 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Investment Correlated with Cash Flows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Tests (5b)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ym typeface="Wingdings" pitchFamily="2" charset="2"/>
              </a:rPr>
              <a:t>Replicate Prior Results in FHP</a:t>
            </a:r>
          </a:p>
          <a:p>
            <a:r>
              <a:rPr lang="en-US" dirty="0" smtClean="0">
                <a:sym typeface="Wingdings" pitchFamily="2" charset="2"/>
              </a:rPr>
              <a:t>Ask: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Does Pre-Treatment Investment-Cash Flow Sensitivity Predict Pre-Treatment Financial Constraint?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Fin Constraint = Dividends/Net Income</a:t>
            </a:r>
            <a:endParaRPr lang="en-US" dirty="0" smtClean="0"/>
          </a:p>
          <a:p>
            <a:r>
              <a:rPr lang="en-US" u="sng" dirty="0" smtClean="0"/>
              <a:t>No Treatment</a:t>
            </a:r>
            <a:r>
              <a:rPr lang="en-US" dirty="0" smtClean="0"/>
              <a:t>, Just Check</a:t>
            </a:r>
            <a:endParaRPr lang="en-US" dirty="0" smtClean="0"/>
          </a:p>
          <a:p>
            <a:r>
              <a:rPr lang="en-US" dirty="0" smtClean="0"/>
              <a:t>Panel</a:t>
            </a:r>
          </a:p>
          <a:p>
            <a:r>
              <a:rPr lang="en-US" dirty="0" smtClean="0"/>
              <a:t>Use Inverse Prop Matching with Trimming</a:t>
            </a:r>
          </a:p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Higher Fin Constraint </a:t>
            </a:r>
            <a:r>
              <a:rPr lang="en-US" dirty="0" smtClean="0">
                <a:sym typeface="Wingdings" pitchFamily="2" charset="2"/>
              </a:rPr>
              <a:t> More Cash Flow – Investment Sensitivity</a:t>
            </a:r>
            <a:endParaRPr lang="en-US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Correlation: Fin Constraint versus Cash Flow Investment Sensitivity (No Treatment) </a:t>
            </a:r>
            <a:br>
              <a:rPr lang="en-US" sz="2800" dirty="0" smtClean="0"/>
            </a:br>
            <a:r>
              <a:rPr lang="en-US" sz="2800" u="sng" dirty="0" smtClean="0"/>
              <a:t>Panel</a:t>
            </a:r>
            <a:r>
              <a:rPr lang="en-US" sz="2800" dirty="0" smtClean="0"/>
              <a:t>, Inverse Prop Score Weighted and Trimmed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1" y="1551058"/>
          <a:ext cx="8686799" cy="5035103"/>
        </p:xfrm>
        <a:graphic>
          <a:graphicData uri="http://schemas.openxmlformats.org/drawingml/2006/table">
            <a:tbl>
              <a:tblPr/>
              <a:tblGrid>
                <a:gridCol w="3108122"/>
                <a:gridCol w="1859559"/>
                <a:gridCol w="1859559"/>
                <a:gridCol w="1859559"/>
              </a:tblGrid>
              <a:tr h="3815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Cash Flow Investment Sensitivity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Cash Flow Investment Sensitivity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Cash Flow Investment Sensitivity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097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Constraint Group 1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0.102***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75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(9.63)</a:t>
                      </a:r>
                    </a:p>
                    <a:p>
                      <a:pPr algn="ctr" fontAlgn="b"/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7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Constraint Group 2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-0.0362*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(-1.872)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7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Constraint Group 3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-0.109***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(-9.312)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Constant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0.213***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0.288***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0.309***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(23.96)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(54.28)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(56.02)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22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Inverse prop match weighted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and trimmed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0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Obs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R-Squared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0.097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(5c)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Ask: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Does Pre-Treatment </a:t>
            </a:r>
            <a:r>
              <a:rPr lang="en-US" u="sng" dirty="0" smtClean="0">
                <a:sym typeface="Wingdings" pitchFamily="2" charset="2"/>
              </a:rPr>
              <a:t>Investment-Cash Flow Sensitivity </a:t>
            </a:r>
            <a:r>
              <a:rPr lang="en-US" dirty="0" smtClean="0">
                <a:sym typeface="Wingdings" pitchFamily="2" charset="2"/>
              </a:rPr>
              <a:t>Cause Capital Raising During Treatment?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Firms Randomly Offered Easy Ways to Raise Capital  Do High-Sensitivity Firms Raise More?</a:t>
            </a:r>
            <a:endParaRPr lang="en-US" dirty="0" smtClean="0"/>
          </a:p>
          <a:p>
            <a:r>
              <a:rPr lang="en-US" dirty="0" smtClean="0"/>
              <a:t>Use Inverse Prop Matching with Trimming</a:t>
            </a:r>
          </a:p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No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r>
              <a:rPr lang="en-US" sz="2500" dirty="0" smtClean="0"/>
              <a:t>Impact of Prior Investment Cash Flow Sensitivity on Equity Raising; X-Section, Before-After Tests</a:t>
            </a:r>
            <a:endParaRPr lang="en-US" sz="25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1" y="990585"/>
          <a:ext cx="8382001" cy="5548364"/>
        </p:xfrm>
        <a:graphic>
          <a:graphicData uri="http://schemas.openxmlformats.org/drawingml/2006/table">
            <a:tbl>
              <a:tblPr/>
              <a:tblGrid>
                <a:gridCol w="3813601"/>
                <a:gridCol w="1142100"/>
                <a:gridCol w="1142100"/>
                <a:gridCol w="1142100"/>
                <a:gridCol w="1142100"/>
              </a:tblGrid>
              <a:tr h="38101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Equity Raising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Debt Raising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Equity Raising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Debt Raising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Cash Flow Investment Sensitivity  Pre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* Treated Firm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-0.0204*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-0.0204*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(-1.180)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(-1.649)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(-1.208)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(-1.651)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Fin Constraint Group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0.00517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-0.00099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(0.29)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(-0.412)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 Constraint Group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0.00127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(0.77)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(0.35)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Cash Flow Investment Sensitivity Pre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-Treatment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-0.0362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-0.00192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-0.0383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-0.00146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(-0.532)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(-0.216)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(-0.558)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(-0.162)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Treated Firm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0.00486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0.00472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(0.54)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(1.23)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(0.53)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(1.19)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8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Assets, Cash Holdings, Closing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Price, Trading Volume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-0.0525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0.00618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-0.0581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0.00599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(-0.556)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(0.49)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(-0.612)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(0.47)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Inverse prop match weighted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and trimmed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Observations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R-squared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Tests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Ask: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Doe Pre-Treatment </a:t>
            </a:r>
            <a:r>
              <a:rPr lang="en-US" u="sng" dirty="0" smtClean="0">
                <a:sym typeface="Wingdings" pitchFamily="2" charset="2"/>
              </a:rPr>
              <a:t>Cash Flows </a:t>
            </a:r>
            <a:r>
              <a:rPr lang="en-US" dirty="0" smtClean="0">
                <a:sym typeface="Wingdings" pitchFamily="2" charset="2"/>
              </a:rPr>
              <a:t>Cause Capital Raising During Treatment?</a:t>
            </a:r>
            <a:endParaRPr lang="en-US" dirty="0" smtClean="0"/>
          </a:p>
          <a:p>
            <a:r>
              <a:rPr lang="en-US" dirty="0" smtClean="0"/>
              <a:t>Use Inverse Prop Matching with Trimming</a:t>
            </a:r>
          </a:p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More Pre-Treatment Cash Flows </a:t>
            </a:r>
            <a:r>
              <a:rPr lang="en-US" dirty="0" smtClean="0">
                <a:sym typeface="Wingdings" pitchFamily="2" charset="2"/>
              </a:rPr>
              <a:t> More Capital Raising During Treatment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All Adjusted for PPENT</a:t>
            </a:r>
          </a:p>
          <a:p>
            <a:pPr lvl="1"/>
            <a:r>
              <a:rPr lang="en-US" u="sng" dirty="0" smtClean="0">
                <a:sym typeface="Wingdings" pitchFamily="2" charset="2"/>
              </a:rPr>
              <a:t>Opposite</a:t>
            </a:r>
            <a:r>
              <a:rPr lang="en-US" dirty="0" smtClean="0">
                <a:sym typeface="Wingdings" pitchFamily="2" charset="2"/>
              </a:rPr>
              <a:t> of Theories Using Cash Flow Investment Sensitivity as Proxy for Fin Constraint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Trial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True Randomized Experiment</a:t>
            </a:r>
          </a:p>
          <a:p>
            <a:pPr lvl="1"/>
            <a:r>
              <a:rPr lang="en-US" dirty="0" smtClean="0"/>
              <a:t>Not </a:t>
            </a:r>
            <a:r>
              <a:rPr lang="en-US" dirty="0"/>
              <a:t>J</a:t>
            </a:r>
            <a:r>
              <a:rPr lang="en-US" dirty="0" smtClean="0"/>
              <a:t>ust Natural Experiment </a:t>
            </a:r>
          </a:p>
          <a:p>
            <a:pPr lvl="2"/>
            <a:r>
              <a:rPr lang="en-US" dirty="0" smtClean="0"/>
              <a:t>Based on Size etc.</a:t>
            </a:r>
          </a:p>
          <a:p>
            <a:r>
              <a:rPr lang="en-US" dirty="0" smtClean="0"/>
              <a:t>Take All Russell 3000 Firms (High Liquidity)</a:t>
            </a:r>
          </a:p>
          <a:p>
            <a:pPr lvl="1"/>
            <a:r>
              <a:rPr lang="en-US" dirty="0" smtClean="0"/>
              <a:t>Rank by Trading Volume</a:t>
            </a:r>
          </a:p>
          <a:p>
            <a:pPr lvl="1"/>
            <a:r>
              <a:rPr lang="en-US" dirty="0" smtClean="0"/>
              <a:t>Pick Every Third – “Pilot” Firms</a:t>
            </a:r>
          </a:p>
          <a:p>
            <a:pPr lvl="1"/>
            <a:r>
              <a:rPr lang="en-US" dirty="0" smtClean="0"/>
              <a:t>Selection Period: June 2003-June 2004</a:t>
            </a:r>
            <a:endParaRPr lang="en-US" dirty="0" smtClean="0"/>
          </a:p>
          <a:p>
            <a:r>
              <a:rPr lang="en-US" dirty="0" smtClean="0"/>
              <a:t>Suspends Uptick Rule for Pilot Firms</a:t>
            </a:r>
          </a:p>
          <a:p>
            <a:r>
              <a:rPr lang="en-US" dirty="0" smtClean="0"/>
              <a:t>The Rest – Control Group</a:t>
            </a:r>
          </a:p>
          <a:p>
            <a:r>
              <a:rPr lang="en-US" dirty="0" smtClean="0"/>
              <a:t>Trial Period</a:t>
            </a:r>
          </a:p>
          <a:p>
            <a:pPr lvl="1"/>
            <a:r>
              <a:rPr lang="en-US" dirty="0" smtClean="0"/>
              <a:t>May 2, 2005 to July 3, 2007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Autofit/>
          </a:bodyPr>
          <a:lstStyle/>
          <a:p>
            <a:r>
              <a:rPr lang="en-US" sz="2600" dirty="0" smtClean="0"/>
              <a:t>Impact of Prior Cash Flows on Equity Raising</a:t>
            </a:r>
            <a:br>
              <a:rPr lang="en-US" sz="2600" dirty="0" smtClean="0"/>
            </a:br>
            <a:r>
              <a:rPr lang="en-US" sz="2600" dirty="0" smtClean="0"/>
              <a:t>X-Section, Before-After Tests</a:t>
            </a: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1" y="1600200"/>
          <a:ext cx="8229600" cy="4124211"/>
        </p:xfrm>
        <a:graphic>
          <a:graphicData uri="http://schemas.openxmlformats.org/drawingml/2006/table">
            <a:tbl>
              <a:tblPr/>
              <a:tblGrid>
                <a:gridCol w="5059785"/>
                <a:gridCol w="1679171"/>
                <a:gridCol w="1490644"/>
              </a:tblGrid>
              <a:tr h="64572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EquityRaised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/PPENT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20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Debt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Raised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/PPENT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04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Cash Flows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 2004 * Treated Firm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0.0258***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0.0009***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27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(9.80)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(2.61)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Treated Firm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-0.00096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27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(-1.560)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(-0.530)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5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Assets, Cash Holdings,  Closing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Price, Trading Volume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27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(0.66)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(1.18)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Inverse prop match weighted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and trimmed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Observations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R-squared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Ask: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What Are Firms Doing with Extra Capital They Raise During Treatment </a:t>
            </a:r>
            <a:r>
              <a:rPr lang="en-US" u="sng" dirty="0" smtClean="0">
                <a:sym typeface="Wingdings" pitchFamily="2" charset="2"/>
              </a:rPr>
              <a:t>Because</a:t>
            </a:r>
            <a:r>
              <a:rPr lang="en-US" dirty="0" smtClean="0">
                <a:sym typeface="Wingdings" pitchFamily="2" charset="2"/>
              </a:rPr>
              <a:t> of Treatment?</a:t>
            </a:r>
            <a:endParaRPr lang="en-US" dirty="0" smtClean="0"/>
          </a:p>
          <a:p>
            <a:r>
              <a:rPr lang="en-US" dirty="0" smtClean="0"/>
              <a:t>Use Inverse Prop Matching with Trimming</a:t>
            </a:r>
          </a:p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Invest It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Autofit/>
          </a:bodyPr>
          <a:lstStyle/>
          <a:p>
            <a:r>
              <a:rPr lang="en-US" sz="2600" dirty="0" smtClean="0"/>
              <a:t>Impact of Equity Raising During Treatment on Investment</a:t>
            </a:r>
            <a:br>
              <a:rPr lang="en-US" sz="2600" dirty="0" smtClean="0"/>
            </a:br>
            <a:r>
              <a:rPr lang="en-US" sz="2600" dirty="0" smtClean="0"/>
              <a:t>X-Section, Before-After Tests</a:t>
            </a: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762002"/>
          <a:ext cx="8229601" cy="5791200"/>
        </p:xfrm>
        <a:graphic>
          <a:graphicData uri="http://schemas.openxmlformats.org/drawingml/2006/table">
            <a:tbl>
              <a:tblPr/>
              <a:tblGrid>
                <a:gridCol w="5178413"/>
                <a:gridCol w="1525594"/>
                <a:gridCol w="1525594"/>
              </a:tblGrid>
              <a:tr h="58573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20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Capx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/PPENT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20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Capx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/PPENT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38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EquityRaised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* Treated Firm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0.641**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(2.52)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389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EquityRaised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(1.09)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38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DebtRaised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* Treated Firm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6.637***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(2.99)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38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DebtRaised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0.0589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(0.04)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Treated Firm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0.00582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(0.69)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(0.13)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57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Assets, Cash Holdings,  Closing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Price, Trading Volume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-0.00873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(0.88)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(-0.0283)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Inverse prop match weighted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and trimmed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Observations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R-squared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Tests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86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Ask: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Does Pre-Treatment </a:t>
            </a:r>
            <a:r>
              <a:rPr lang="en-US" u="sng" dirty="0" smtClean="0">
                <a:sym typeface="Wingdings" pitchFamily="2" charset="2"/>
              </a:rPr>
              <a:t>Internal </a:t>
            </a:r>
            <a:r>
              <a:rPr lang="en-US" u="sng" dirty="0" err="1" smtClean="0">
                <a:sym typeface="Wingdings" pitchFamily="2" charset="2"/>
              </a:rPr>
              <a:t>Gov’ce</a:t>
            </a:r>
            <a:r>
              <a:rPr lang="en-US" dirty="0" smtClean="0">
                <a:sym typeface="Wingdings" pitchFamily="2" charset="2"/>
              </a:rPr>
              <a:t> Affect Capital Raising During Treatment?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Interaction of Internal and External </a:t>
            </a:r>
            <a:r>
              <a:rPr lang="en-US" dirty="0" err="1" smtClean="0">
                <a:sym typeface="Wingdings" pitchFamily="2" charset="2"/>
              </a:rPr>
              <a:t>Gov’ce</a:t>
            </a:r>
            <a:endParaRPr lang="en-US" dirty="0" smtClean="0"/>
          </a:p>
          <a:p>
            <a:r>
              <a:rPr lang="en-US" dirty="0" smtClean="0"/>
              <a:t>Use Inverse Prop Matching with Trimming</a:t>
            </a:r>
          </a:p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Low-</a:t>
            </a:r>
            <a:r>
              <a:rPr lang="en-US" dirty="0" err="1" smtClean="0"/>
              <a:t>Gov’ce</a:t>
            </a:r>
            <a:r>
              <a:rPr lang="en-US" dirty="0" smtClean="0"/>
              <a:t> Firms </a:t>
            </a:r>
            <a:r>
              <a:rPr lang="en-US" dirty="0" smtClean="0">
                <a:sym typeface="Wingdings" pitchFamily="2" charset="2"/>
              </a:rPr>
              <a:t> More Equity Raising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Substitute External </a:t>
            </a:r>
            <a:r>
              <a:rPr lang="en-US" dirty="0" err="1" smtClean="0">
                <a:sym typeface="Wingdings" pitchFamily="2" charset="2"/>
              </a:rPr>
              <a:t>Gov’ce</a:t>
            </a:r>
            <a:r>
              <a:rPr lang="en-US" dirty="0" smtClean="0">
                <a:sym typeface="Wingdings" pitchFamily="2" charset="2"/>
              </a:rPr>
              <a:t> for Internal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smtClean="0"/>
              <a:t>Firms with Higher Risk for Min S/</a:t>
            </a:r>
            <a:r>
              <a:rPr lang="en-US" dirty="0" err="1" smtClean="0"/>
              <a:t>hs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More Equity Raising </a:t>
            </a:r>
            <a:endParaRPr lang="en-US" dirty="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Internal Governance Predicts Reaction to Changes in External </a:t>
            </a:r>
            <a:r>
              <a:rPr lang="en-US" sz="2500" dirty="0" err="1" smtClean="0"/>
              <a:t>Gov’ce</a:t>
            </a:r>
            <a:r>
              <a:rPr lang="en-US" sz="2500" dirty="0" smtClean="0"/>
              <a:t>, Panel, Inverse Prop Score Weighted and Trimmed</a:t>
            </a:r>
            <a:endParaRPr lang="en-US" sz="25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395" y="1295401"/>
          <a:ext cx="8991604" cy="4648200"/>
        </p:xfrm>
        <a:graphic>
          <a:graphicData uri="http://schemas.openxmlformats.org/drawingml/2006/table">
            <a:tbl>
              <a:tblPr/>
              <a:tblGrid>
                <a:gridCol w="1981205"/>
                <a:gridCol w="914400"/>
                <a:gridCol w="914400"/>
                <a:gridCol w="914400"/>
                <a:gridCol w="914400"/>
                <a:gridCol w="762000"/>
                <a:gridCol w="990600"/>
                <a:gridCol w="838200"/>
                <a:gridCol w="761999"/>
              </a:tblGrid>
              <a:tr h="453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5743" marR="5743" marT="57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Equity Issuance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Debt Issuance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Equity Issuance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Debt Issuance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Blockhold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No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Blockhold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Blockholders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No Blockholders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E-Index Bad Gov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E-Index Good Gov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E-Index Bad Gov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E-Index Good Gov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787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Test Period * Control Group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0.0277***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-0.00881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-0.00957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-0.0176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0.0415***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0.00908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-0.0272**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-0.0023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(2.78)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(-0.642)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(-0.955)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(-0.830)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(2.78)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(0.89)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(-2.060)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(-0.190)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67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Test Period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-0.0477***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-0.00552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-0.00584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0.0531*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-0.117***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-0.0311***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-0.00272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-0.0227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(-4.290)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(-0.357)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(-0.412)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(1.88)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(-3.643)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(-2.650)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(-0.160)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(-1.070)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5149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Assets, Cash Holdings, Closing Price, Trading Volume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yes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13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Constant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0.214***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0.127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0.0399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-0.183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0.196**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0.278***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-0.0973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0.0655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(3.11)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(0.93)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(0.69)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(-1.511)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(2.10)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(3.65)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(-1.237)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(0.88)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3383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Observations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6,743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1,780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6,516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1,773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3,568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4,955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3,483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4,806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13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R-squared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0.252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0.152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0.046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0.239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0.227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0.028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230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Number of gvkey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780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780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526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578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577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" marR="5743" marT="5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Internal </a:t>
            </a:r>
            <a:r>
              <a:rPr lang="en-US" dirty="0" err="1" smtClean="0"/>
              <a:t>Gov’ce</a:t>
            </a:r>
            <a:r>
              <a:rPr lang="en-US" dirty="0" smtClean="0"/>
              <a:t> Predictors of Responses to Changes in External </a:t>
            </a:r>
            <a:r>
              <a:rPr lang="en-US" dirty="0" err="1" smtClean="0"/>
              <a:t>Gov’ce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Shareholder Votes to Amend Charter </a:t>
            </a:r>
          </a:p>
          <a:p>
            <a:pPr lvl="1"/>
            <a:r>
              <a:rPr lang="en-US" dirty="0" smtClean="0"/>
              <a:t>Worse </a:t>
            </a:r>
            <a:r>
              <a:rPr lang="en-US" dirty="0" err="1"/>
              <a:t>G</a:t>
            </a:r>
            <a:r>
              <a:rPr lang="en-US" dirty="0" err="1" smtClean="0"/>
              <a:t>ov’ce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More Equity Raised</a:t>
            </a:r>
          </a:p>
          <a:p>
            <a:r>
              <a:rPr lang="en-US" dirty="0" smtClean="0">
                <a:sym typeface="Wingdings" pitchFamily="2" charset="2"/>
              </a:rPr>
              <a:t>Cumulative Voting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 Cumulative Voting  More Equity Raised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But Some </a:t>
            </a:r>
            <a:r>
              <a:rPr lang="en-US" dirty="0" err="1" smtClean="0">
                <a:sym typeface="Wingdings" pitchFamily="2" charset="2"/>
              </a:rPr>
              <a:t>RiskMetrics</a:t>
            </a:r>
            <a:r>
              <a:rPr lang="en-US" dirty="0" smtClean="0">
                <a:sym typeface="Wingdings" pitchFamily="2" charset="2"/>
              </a:rPr>
              <a:t> Measures  Opposite</a:t>
            </a:r>
          </a:p>
          <a:p>
            <a:r>
              <a:rPr lang="en-US" dirty="0" smtClean="0">
                <a:sym typeface="Wingdings" pitchFamily="2" charset="2"/>
              </a:rPr>
              <a:t>So, Not Conclusive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Randomized Experiment </a:t>
            </a:r>
          </a:p>
          <a:p>
            <a:pPr>
              <a:buNone/>
            </a:pPr>
            <a:endParaRPr lang="en-US" sz="1100" dirty="0"/>
          </a:p>
          <a:p>
            <a:r>
              <a:rPr lang="en-US" dirty="0" smtClean="0"/>
              <a:t>Test Impact of Short Selling in Capital Raising and Investment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Short Selling Permitted </a:t>
            </a:r>
            <a:r>
              <a:rPr lang="en-US" dirty="0" smtClean="0">
                <a:sym typeface="Wingdings" pitchFamily="2" charset="2"/>
              </a:rPr>
              <a:t> More Capital Raising  More Investment</a:t>
            </a:r>
          </a:p>
          <a:p>
            <a:pPr>
              <a:buNone/>
            </a:pPr>
            <a:endParaRPr lang="en-US" sz="1000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No Evidence that Fin Constraints Affect Capital Raising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and Affect Investment</a:t>
            </a:r>
          </a:p>
          <a:p>
            <a:pPr>
              <a:buNone/>
            </a:pPr>
            <a:endParaRPr lang="en-US" sz="1000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Some Evidence that External </a:t>
            </a:r>
            <a:r>
              <a:rPr lang="en-US" dirty="0" err="1" smtClean="0">
                <a:sym typeface="Wingdings" pitchFamily="2" charset="2"/>
              </a:rPr>
              <a:t>Gov’ce</a:t>
            </a:r>
            <a:r>
              <a:rPr lang="en-US" dirty="0" smtClean="0">
                <a:sym typeface="Wingdings" pitchFamily="2" charset="2"/>
              </a:rPr>
              <a:t> Is Substitute for Internal </a:t>
            </a:r>
            <a:r>
              <a:rPr lang="en-US" dirty="0" err="1" smtClean="0">
                <a:sym typeface="Wingdings" pitchFamily="2" charset="2"/>
              </a:rPr>
              <a:t>Gov’ce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Correlation: Fin Constraint versus Cash Flow Investment Sensitivity (No Treatment) </a:t>
            </a:r>
            <a:br>
              <a:rPr lang="en-US" sz="2800" dirty="0" smtClean="0"/>
            </a:br>
            <a:r>
              <a:rPr lang="en-US" sz="2800" u="sng" dirty="0" smtClean="0"/>
              <a:t>Panel</a:t>
            </a:r>
            <a:r>
              <a:rPr lang="en-US" sz="2800" dirty="0" smtClean="0"/>
              <a:t>, Inverse Prop Score Weighted and Trimmed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1" y="1551058"/>
          <a:ext cx="8686799" cy="5035103"/>
        </p:xfrm>
        <a:graphic>
          <a:graphicData uri="http://schemas.openxmlformats.org/drawingml/2006/table">
            <a:tbl>
              <a:tblPr/>
              <a:tblGrid>
                <a:gridCol w="3108122"/>
                <a:gridCol w="1859559"/>
                <a:gridCol w="1859559"/>
                <a:gridCol w="1859559"/>
              </a:tblGrid>
              <a:tr h="3815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Cash Flow Investment Sensitivity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Cash Flow Investment Sensitivity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Cash Flow Investment Sensitivity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097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Constraint Group 1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0.102***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75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(9.63)</a:t>
                      </a:r>
                    </a:p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7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Constraint Group 2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-0.0362*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(-1.872)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7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Financial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Constraint Group 3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-0.109***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(-9.312)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Constant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0.213***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0.288***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0.309***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(23.96)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(54.28)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(56.02)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22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Inverse prop match weighted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and trimmed</a:t>
                      </a:r>
                      <a:endParaRPr lang="en-US" sz="17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0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Obs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R-Squared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0.097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Prior/Concurrent Studies on Uptick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SEC Office of Economic Analysis (2007)</a:t>
            </a:r>
          </a:p>
          <a:p>
            <a:pPr lvl="1"/>
            <a:r>
              <a:rPr lang="en-US" dirty="0" smtClean="0"/>
              <a:t>Effect of rule on volume of short sales, option trading, prices, liquidity, volatility</a:t>
            </a:r>
          </a:p>
          <a:p>
            <a:r>
              <a:rPr lang="en-US" dirty="0" err="1" smtClean="0"/>
              <a:t>Diether</a:t>
            </a:r>
            <a:r>
              <a:rPr lang="en-US" dirty="0" smtClean="0"/>
              <a:t>, Lee, Werner (2006)</a:t>
            </a:r>
          </a:p>
          <a:p>
            <a:pPr lvl="1"/>
            <a:r>
              <a:rPr lang="en-US" dirty="0" smtClean="0"/>
              <a:t>Effect of rule on spread, volatility, short sale volume</a:t>
            </a:r>
          </a:p>
          <a:p>
            <a:r>
              <a:rPr lang="en-US" dirty="0" smtClean="0"/>
              <a:t>Alexander and Peterson (2006)</a:t>
            </a:r>
          </a:p>
          <a:p>
            <a:pPr lvl="1"/>
            <a:r>
              <a:rPr lang="en-US" dirty="0" smtClean="0"/>
              <a:t>Volume, Volatility Around Announcement and Initiation Date of </a:t>
            </a:r>
            <a:r>
              <a:rPr lang="en-US" dirty="0"/>
              <a:t>P</a:t>
            </a:r>
            <a:r>
              <a:rPr lang="en-US" dirty="0" smtClean="0"/>
              <a:t>ilot Program</a:t>
            </a:r>
          </a:p>
          <a:p>
            <a:r>
              <a:rPr lang="en-US" dirty="0" err="1" smtClean="0"/>
              <a:t>Bai</a:t>
            </a:r>
            <a:r>
              <a:rPr lang="en-US" dirty="0" smtClean="0"/>
              <a:t> (2007)</a:t>
            </a:r>
          </a:p>
          <a:p>
            <a:pPr lvl="1"/>
            <a:r>
              <a:rPr lang="en-US" dirty="0" smtClean="0"/>
              <a:t>Effect on Price, Volatility, Volume During </a:t>
            </a:r>
            <a:r>
              <a:rPr lang="en-US" dirty="0" err="1" smtClean="0"/>
              <a:t>Mkt</a:t>
            </a:r>
            <a:r>
              <a:rPr lang="en-US" dirty="0" smtClean="0"/>
              <a:t> Stress</a:t>
            </a:r>
          </a:p>
          <a:p>
            <a:r>
              <a:rPr lang="en-US" dirty="0" err="1" smtClean="0"/>
              <a:t>Grullon</a:t>
            </a:r>
            <a:r>
              <a:rPr lang="en-US" dirty="0" smtClean="0"/>
              <a:t> et al. (2012)</a:t>
            </a:r>
          </a:p>
          <a:p>
            <a:pPr lvl="1"/>
            <a:r>
              <a:rPr lang="en-US" dirty="0" smtClean="0"/>
              <a:t>Increase in Short Selling Causes Prices to Fall</a:t>
            </a:r>
          </a:p>
          <a:p>
            <a:pPr lvl="1"/>
            <a:r>
              <a:rPr lang="en-US" dirty="0" smtClean="0"/>
              <a:t>Small Firms Reduce Equity Issues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 smtClean="0"/>
              <a:t>Prior Studies on Uptick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 </a:t>
            </a:r>
            <a:r>
              <a:rPr lang="en-US" dirty="0"/>
              <a:t>impact on </a:t>
            </a:r>
            <a:endParaRPr lang="en-US" dirty="0" smtClean="0"/>
          </a:p>
          <a:p>
            <a:pPr lvl="1"/>
            <a:r>
              <a:rPr lang="en-US" dirty="0" smtClean="0"/>
              <a:t>Daily Return Volatility</a:t>
            </a:r>
          </a:p>
          <a:p>
            <a:pPr lvl="1"/>
            <a:r>
              <a:rPr lang="en-US" dirty="0" smtClean="0"/>
              <a:t>Liquidity</a:t>
            </a:r>
          </a:p>
          <a:p>
            <a:pPr lvl="1"/>
            <a:r>
              <a:rPr lang="en-US" dirty="0" smtClean="0"/>
              <a:t>Magnitude </a:t>
            </a:r>
            <a:r>
              <a:rPr lang="en-US" dirty="0"/>
              <a:t>and </a:t>
            </a:r>
            <a:r>
              <a:rPr lang="en-US" dirty="0" smtClean="0"/>
              <a:t>Speed </a:t>
            </a:r>
            <a:r>
              <a:rPr lang="en-US" dirty="0"/>
              <a:t>of </a:t>
            </a:r>
            <a:r>
              <a:rPr lang="en-US" dirty="0" smtClean="0"/>
              <a:t>Price Decline </a:t>
            </a:r>
          </a:p>
          <a:p>
            <a:pPr lvl="1"/>
            <a:r>
              <a:rPr lang="en-US" dirty="0" smtClean="0"/>
              <a:t>When Stocks Subject to Downward Pressure</a:t>
            </a:r>
          </a:p>
          <a:p>
            <a:pPr lvl="2"/>
            <a:r>
              <a:rPr lang="en-US" dirty="0" smtClean="0"/>
              <a:t>Caused by Earnings Shocks</a:t>
            </a:r>
          </a:p>
          <a:p>
            <a:pPr lvl="1"/>
            <a:r>
              <a:rPr lang="en-US" dirty="0" smtClean="0"/>
              <a:t>Options Trading</a:t>
            </a:r>
            <a:endParaRPr lang="en-US" dirty="0" smtClean="0"/>
          </a:p>
          <a:p>
            <a:r>
              <a:rPr lang="en-US" dirty="0" smtClean="0"/>
              <a:t>Weak Evidence: Overpricing Caused by Selling Restrictions</a:t>
            </a:r>
          </a:p>
          <a:p>
            <a:r>
              <a:rPr lang="en-US" dirty="0" smtClean="0"/>
              <a:t>So, SEC Concluded – Rule Useless</a:t>
            </a:r>
          </a:p>
          <a:p>
            <a:pPr lvl="1"/>
            <a:r>
              <a:rPr lang="en-US" dirty="0" smtClean="0"/>
              <a:t>Repealed it in June 2007</a:t>
            </a:r>
          </a:p>
          <a:p>
            <a:r>
              <a:rPr lang="en-US" dirty="0" smtClean="0"/>
              <a:t>Now, Adopted Different, Narrower Rule</a:t>
            </a:r>
          </a:p>
          <a:p>
            <a:pPr lvl="1"/>
            <a:r>
              <a:rPr lang="en-US" dirty="0" smtClean="0"/>
              <a:t>No Trial There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 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Interaction of Internal and External Governance</a:t>
            </a:r>
          </a:p>
          <a:p>
            <a:r>
              <a:rPr lang="en-US" dirty="0" smtClean="0"/>
              <a:t>Examples of Internal </a:t>
            </a:r>
            <a:r>
              <a:rPr lang="en-US" dirty="0" smtClean="0"/>
              <a:t>Governance</a:t>
            </a:r>
            <a:endParaRPr lang="en-US" dirty="0" smtClean="0"/>
          </a:p>
          <a:p>
            <a:pPr lvl="1"/>
            <a:r>
              <a:rPr lang="en-US" dirty="0" smtClean="0"/>
              <a:t>Boards, Procedures, S/h Voting Rules, Fiduciary Duties Standards</a:t>
            </a:r>
          </a:p>
          <a:p>
            <a:r>
              <a:rPr lang="en-US" dirty="0" smtClean="0"/>
              <a:t>Examples of External Governance</a:t>
            </a:r>
          </a:p>
          <a:p>
            <a:pPr lvl="1"/>
            <a:r>
              <a:rPr lang="en-US" dirty="0" smtClean="0"/>
              <a:t>Share Price</a:t>
            </a:r>
          </a:p>
          <a:p>
            <a:pPr lvl="1"/>
            <a:r>
              <a:rPr lang="en-US" dirty="0" err="1" smtClean="0"/>
              <a:t>Mkt</a:t>
            </a:r>
            <a:r>
              <a:rPr lang="en-US" dirty="0" smtClean="0"/>
              <a:t> for Corporate Control</a:t>
            </a:r>
          </a:p>
          <a:p>
            <a:pPr lvl="1"/>
            <a:r>
              <a:rPr lang="en-US" dirty="0" smtClean="0"/>
              <a:t>Product </a:t>
            </a:r>
            <a:r>
              <a:rPr lang="en-US" dirty="0" err="1" smtClean="0"/>
              <a:t>Mkt</a:t>
            </a:r>
            <a:r>
              <a:rPr lang="en-US" dirty="0" smtClean="0"/>
              <a:t> Competition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Measures of Internal Governance + External Governance </a:t>
            </a:r>
            <a:r>
              <a:rPr lang="en-US" dirty="0" smtClean="0">
                <a:sym typeface="Wingdings" pitchFamily="2" charset="2"/>
              </a:rPr>
              <a:t> Outcome</a:t>
            </a:r>
          </a:p>
          <a:p>
            <a:r>
              <a:rPr lang="en-US" dirty="0" smtClean="0">
                <a:sym typeface="Wingdings" pitchFamily="2" charset="2"/>
              </a:rPr>
              <a:t>We Want: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Exogenous Shock to Some Form of Governance </a:t>
            </a:r>
          </a:p>
          <a:p>
            <a:r>
              <a:rPr lang="en-US" dirty="0" smtClean="0">
                <a:sym typeface="Wingdings" pitchFamily="2" charset="2"/>
              </a:rPr>
              <a:t>Then, See if Outcome Affected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Maybe Conditional of Internal </a:t>
            </a:r>
            <a:r>
              <a:rPr lang="en-US" dirty="0" err="1" smtClean="0">
                <a:sym typeface="Wingdings" pitchFamily="2" charset="2"/>
              </a:rPr>
              <a:t>Gov’ce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Other Papers: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Shocks to Internal Governance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Sarbanes-Oxley, Korean Corp </a:t>
            </a:r>
            <a:r>
              <a:rPr lang="en-US" dirty="0" err="1" smtClean="0">
                <a:sym typeface="Wingdings" pitchFamily="2" charset="2"/>
              </a:rPr>
              <a:t>Gov’ce</a:t>
            </a:r>
            <a:r>
              <a:rPr lang="en-US" dirty="0" smtClean="0">
                <a:sym typeface="Wingdings" pitchFamily="2" charset="2"/>
              </a:rPr>
              <a:t> Reform, DE Legal Rules</a:t>
            </a:r>
          </a:p>
          <a:p>
            <a:r>
              <a:rPr lang="en-US" dirty="0" smtClean="0">
                <a:sym typeface="Wingdings" pitchFamily="2" charset="2"/>
              </a:rPr>
              <a:t>This Paper: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Shock to External Governance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3777</Words>
  <Application>Microsoft Office PowerPoint</Application>
  <PresentationFormat>On-screen Show (4:3)</PresentationFormat>
  <Paragraphs>1288</Paragraphs>
  <Slides>57</Slides>
  <Notes>57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Office Theme</vt:lpstr>
      <vt:lpstr>Equation</vt:lpstr>
      <vt:lpstr>Using a Randomized Experiment to Measure the Impact of Firm Governance on Capital Raising and Investment </vt:lpstr>
      <vt:lpstr>Map of This Talk</vt:lpstr>
      <vt:lpstr>Hierarchy of Identification</vt:lpstr>
      <vt:lpstr>Randomized Trial Here</vt:lpstr>
      <vt:lpstr>Trial Details</vt:lpstr>
      <vt:lpstr>Prior/Concurrent Studies on Uptick Rule</vt:lpstr>
      <vt:lpstr>Prior Studies on Uptick Rule</vt:lpstr>
      <vt:lpstr>Broad Research Question</vt:lpstr>
      <vt:lpstr>Research Design</vt:lpstr>
      <vt:lpstr>Identification</vt:lpstr>
      <vt:lpstr>Hypothesis #1</vt:lpstr>
      <vt:lpstr>Hypothesis #2</vt:lpstr>
      <vt:lpstr>Bottom Line on Hypotheses</vt:lpstr>
      <vt:lpstr>Research Design (1)</vt:lpstr>
      <vt:lpstr>Research Design (2)</vt:lpstr>
      <vt:lpstr>Summary of My Findings (1)</vt:lpstr>
      <vt:lpstr>Summary of My Findings (2)</vt:lpstr>
      <vt:lpstr>Summary of My Findings (3)</vt:lpstr>
      <vt:lpstr>Data: Intended Randomization </vt:lpstr>
      <vt:lpstr>But There is Category B…</vt:lpstr>
      <vt:lpstr>Data: Actual Assignment (Compliers)</vt:lpstr>
      <vt:lpstr>Data: Actual Assignment (Non-Compliers)</vt:lpstr>
      <vt:lpstr>Kernel Density of Firm Asset Size for Treated v. Combination of Control and Partially-Treated Firms  (Intended by Randomization)</vt:lpstr>
      <vt:lpstr>Kernel Density of Firm Asset Size for Partially-Treated v. Control Firms  (Compliers v. Noncompliers In Control Group)</vt:lpstr>
      <vt:lpstr>So, Problem</vt:lpstr>
      <vt:lpstr>Solutions</vt:lpstr>
      <vt:lpstr>Inverse propensity score reweighting</vt:lpstr>
      <vt:lpstr>Inverse propensity tilt reweighting</vt:lpstr>
      <vt:lpstr>Kernel Density of Propensity to be Treated for Treated v. Control Firms </vt:lpstr>
      <vt:lpstr>Kernel Density of Propensity to be Treated for Partially-Treated v. Control Firms </vt:lpstr>
      <vt:lpstr>Tests (1)</vt:lpstr>
      <vt:lpstr>Panel, Inverse Prop Tilting</vt:lpstr>
      <vt:lpstr>Tests (2)</vt:lpstr>
      <vt:lpstr>Panel, Inverse Prop Tilting</vt:lpstr>
      <vt:lpstr>Tests (3)</vt:lpstr>
      <vt:lpstr>Panel, Inverse Propensity Matching</vt:lpstr>
      <vt:lpstr>Tests (4)</vt:lpstr>
      <vt:lpstr>Panel, Inverse Propensity Matching</vt:lpstr>
      <vt:lpstr>Tests (4a)</vt:lpstr>
      <vt:lpstr>Tests (4b)</vt:lpstr>
      <vt:lpstr>Impact of Prior Fin Constraint on Equity Raising X-Section, Before-After Tests</vt:lpstr>
      <vt:lpstr>Impact of Prior Fin Constraint on Equity Raising Panel, Inverse Propensity Matching and Trimming</vt:lpstr>
      <vt:lpstr>More Robustness</vt:lpstr>
      <vt:lpstr>Tests (5a)</vt:lpstr>
      <vt:lpstr>Tests (5b)</vt:lpstr>
      <vt:lpstr>Correlation: Fin Constraint versus Cash Flow Investment Sensitivity (No Treatment)  Panel, Inverse Prop Score Weighted and Trimmed</vt:lpstr>
      <vt:lpstr>Tests (5c)</vt:lpstr>
      <vt:lpstr>Impact of Prior Investment Cash Flow Sensitivity on Equity Raising; X-Section, Before-After Tests</vt:lpstr>
      <vt:lpstr>Tests (6)</vt:lpstr>
      <vt:lpstr>Impact of Prior Cash Flows on Equity Raising X-Section, Before-After Tests</vt:lpstr>
      <vt:lpstr>Tests (7)</vt:lpstr>
      <vt:lpstr>Impact of Equity Raising During Treatment on Investment X-Section, Before-After Tests</vt:lpstr>
      <vt:lpstr>Tests (8)</vt:lpstr>
      <vt:lpstr>Internal Governance Predicts Reaction to Changes in External Gov’ce, Panel, Inverse Prop Score Weighted and Trimmed</vt:lpstr>
      <vt:lpstr>Other Internal Gov’ce Predictors of Responses to Changes in External Gov’ce</vt:lpstr>
      <vt:lpstr>Bottom Line</vt:lpstr>
      <vt:lpstr>Correlation: Fin Constraint versus Cash Flow Investment Sensitivity (No Treatment)  Panel, Inverse Prop Score Weighted and Trimmed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Randomized Experiment to Measure the Impact of Firm Governance on Capital Raising and Investment</dc:title>
  <dc:creator>Kate Litvak</dc:creator>
  <cp:lastModifiedBy>Kate Litvak</cp:lastModifiedBy>
  <cp:revision>47</cp:revision>
  <dcterms:created xsi:type="dcterms:W3CDTF">2012-12-16T10:40:17Z</dcterms:created>
  <dcterms:modified xsi:type="dcterms:W3CDTF">2012-12-17T10:49:17Z</dcterms:modified>
</cp:coreProperties>
</file>