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75" r:id="rId3"/>
    <p:sldId id="303" r:id="rId4"/>
    <p:sldId id="276" r:id="rId5"/>
    <p:sldId id="308" r:id="rId6"/>
    <p:sldId id="277" r:id="rId7"/>
    <p:sldId id="280" r:id="rId8"/>
    <p:sldId id="317" r:id="rId9"/>
    <p:sldId id="281" r:id="rId10"/>
    <p:sldId id="283" r:id="rId11"/>
    <p:sldId id="279" r:id="rId12"/>
    <p:sldId id="314" r:id="rId13"/>
    <p:sldId id="266" r:id="rId14"/>
    <p:sldId id="291" r:id="rId15"/>
    <p:sldId id="267" r:id="rId16"/>
    <p:sldId id="285" r:id="rId17"/>
    <p:sldId id="309" r:id="rId18"/>
    <p:sldId id="292" r:id="rId19"/>
    <p:sldId id="313" r:id="rId20"/>
    <p:sldId id="310" r:id="rId21"/>
    <p:sldId id="311" r:id="rId22"/>
    <p:sldId id="295" r:id="rId23"/>
    <p:sldId id="304" r:id="rId24"/>
    <p:sldId id="315" r:id="rId25"/>
    <p:sldId id="318" r:id="rId26"/>
    <p:sldId id="273" r:id="rId27"/>
    <p:sldId id="297" r:id="rId28"/>
    <p:sldId id="298" r:id="rId29"/>
    <p:sldId id="319" r:id="rId30"/>
    <p:sldId id="300" r:id="rId31"/>
    <p:sldId id="305" r:id="rId32"/>
    <p:sldId id="301" r:id="rId33"/>
    <p:sldId id="302" r:id="rId34"/>
    <p:sldId id="289" r:id="rId35"/>
    <p:sldId id="290" r:id="rId36"/>
    <p:sldId id="307" r:id="rId37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33C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085250182982167"/>
          <c:y val="5.1400554097404488E-2"/>
          <c:w val="0.82859192330397635"/>
          <c:h val="0.71710235331599825"/>
        </c:manualLayout>
      </c:layout>
      <c:lineChart>
        <c:grouping val="standard"/>
        <c:varyColors val="0"/>
        <c:ser>
          <c:idx val="0"/>
          <c:order val="0"/>
          <c:tx>
            <c:strRef>
              <c:f>'1999'!$G$1</c:f>
              <c:strCache>
                <c:ptCount val="1"/>
                <c:pt idx="0">
                  <c:v>Large-plus Positive ERI</c:v>
                </c:pt>
              </c:strCache>
            </c:strRef>
          </c:tx>
          <c:spPr>
            <a:ln w="1905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'1999'!$F$2:$F$81</c:f>
              <c:numCache>
                <c:formatCode>General</c:formatCode>
                <c:ptCount val="80"/>
                <c:pt idx="0">
                  <c:v>19990520</c:v>
                </c:pt>
                <c:pt idx="1">
                  <c:v>19990521</c:v>
                </c:pt>
                <c:pt idx="2">
                  <c:v>19990524</c:v>
                </c:pt>
                <c:pt idx="3">
                  <c:v>19990525</c:v>
                </c:pt>
                <c:pt idx="4">
                  <c:v>19990526</c:v>
                </c:pt>
                <c:pt idx="5">
                  <c:v>19990527</c:v>
                </c:pt>
                <c:pt idx="6">
                  <c:v>19990528</c:v>
                </c:pt>
                <c:pt idx="7">
                  <c:v>19990531</c:v>
                </c:pt>
                <c:pt idx="8">
                  <c:v>19990601</c:v>
                </c:pt>
                <c:pt idx="9">
                  <c:v>19990602</c:v>
                </c:pt>
                <c:pt idx="10">
                  <c:v>19990603</c:v>
                </c:pt>
                <c:pt idx="11">
                  <c:v>19990604</c:v>
                </c:pt>
                <c:pt idx="12">
                  <c:v>19990607</c:v>
                </c:pt>
                <c:pt idx="13">
                  <c:v>19990608</c:v>
                </c:pt>
                <c:pt idx="14">
                  <c:v>19990609</c:v>
                </c:pt>
                <c:pt idx="15">
                  <c:v>19990610</c:v>
                </c:pt>
                <c:pt idx="16">
                  <c:v>19990611</c:v>
                </c:pt>
                <c:pt idx="17">
                  <c:v>19990614</c:v>
                </c:pt>
                <c:pt idx="18">
                  <c:v>19990615</c:v>
                </c:pt>
                <c:pt idx="19">
                  <c:v>19990616</c:v>
                </c:pt>
                <c:pt idx="20">
                  <c:v>19990617</c:v>
                </c:pt>
                <c:pt idx="21">
                  <c:v>19990618</c:v>
                </c:pt>
                <c:pt idx="22">
                  <c:v>19990621</c:v>
                </c:pt>
                <c:pt idx="23">
                  <c:v>19990622</c:v>
                </c:pt>
                <c:pt idx="24">
                  <c:v>19990623</c:v>
                </c:pt>
                <c:pt idx="25">
                  <c:v>19990624</c:v>
                </c:pt>
                <c:pt idx="26">
                  <c:v>19990625</c:v>
                </c:pt>
                <c:pt idx="27">
                  <c:v>19990628</c:v>
                </c:pt>
                <c:pt idx="28">
                  <c:v>19990629</c:v>
                </c:pt>
                <c:pt idx="29">
                  <c:v>19990630</c:v>
                </c:pt>
                <c:pt idx="30">
                  <c:v>19990701</c:v>
                </c:pt>
                <c:pt idx="31">
                  <c:v>19990702</c:v>
                </c:pt>
                <c:pt idx="32">
                  <c:v>19990705</c:v>
                </c:pt>
                <c:pt idx="33">
                  <c:v>19990706</c:v>
                </c:pt>
                <c:pt idx="34">
                  <c:v>19990707</c:v>
                </c:pt>
                <c:pt idx="35">
                  <c:v>19990708</c:v>
                </c:pt>
                <c:pt idx="36">
                  <c:v>19990709</c:v>
                </c:pt>
                <c:pt idx="37">
                  <c:v>19990712</c:v>
                </c:pt>
                <c:pt idx="38">
                  <c:v>19990713</c:v>
                </c:pt>
                <c:pt idx="39">
                  <c:v>19990714</c:v>
                </c:pt>
                <c:pt idx="40">
                  <c:v>19990715</c:v>
                </c:pt>
                <c:pt idx="41">
                  <c:v>19990716</c:v>
                </c:pt>
                <c:pt idx="42">
                  <c:v>19990719</c:v>
                </c:pt>
                <c:pt idx="43">
                  <c:v>19990720</c:v>
                </c:pt>
                <c:pt idx="44">
                  <c:v>19990721</c:v>
                </c:pt>
                <c:pt idx="45">
                  <c:v>19990722</c:v>
                </c:pt>
                <c:pt idx="46">
                  <c:v>19990723</c:v>
                </c:pt>
                <c:pt idx="47">
                  <c:v>19990726</c:v>
                </c:pt>
                <c:pt idx="48">
                  <c:v>19990727</c:v>
                </c:pt>
                <c:pt idx="49">
                  <c:v>19990728</c:v>
                </c:pt>
                <c:pt idx="50">
                  <c:v>19990729</c:v>
                </c:pt>
                <c:pt idx="51">
                  <c:v>19990730</c:v>
                </c:pt>
                <c:pt idx="52">
                  <c:v>19990802</c:v>
                </c:pt>
                <c:pt idx="53">
                  <c:v>19990803</c:v>
                </c:pt>
                <c:pt idx="54">
                  <c:v>19990804</c:v>
                </c:pt>
                <c:pt idx="55">
                  <c:v>19990805</c:v>
                </c:pt>
                <c:pt idx="56">
                  <c:v>19990806</c:v>
                </c:pt>
                <c:pt idx="57">
                  <c:v>19990809</c:v>
                </c:pt>
                <c:pt idx="58">
                  <c:v>19990810</c:v>
                </c:pt>
                <c:pt idx="59">
                  <c:v>19990811</c:v>
                </c:pt>
                <c:pt idx="60">
                  <c:v>19990812</c:v>
                </c:pt>
                <c:pt idx="61">
                  <c:v>19990813</c:v>
                </c:pt>
                <c:pt idx="62">
                  <c:v>19990816</c:v>
                </c:pt>
                <c:pt idx="63">
                  <c:v>19990817</c:v>
                </c:pt>
                <c:pt idx="64">
                  <c:v>19990818</c:v>
                </c:pt>
                <c:pt idx="65">
                  <c:v>19990819</c:v>
                </c:pt>
                <c:pt idx="66">
                  <c:v>19990820</c:v>
                </c:pt>
                <c:pt idx="67">
                  <c:v>19990823</c:v>
                </c:pt>
                <c:pt idx="68">
                  <c:v>19990824</c:v>
                </c:pt>
                <c:pt idx="69">
                  <c:v>19990825</c:v>
                </c:pt>
                <c:pt idx="70">
                  <c:v>19990826</c:v>
                </c:pt>
                <c:pt idx="71">
                  <c:v>19990827</c:v>
                </c:pt>
                <c:pt idx="72">
                  <c:v>19990830</c:v>
                </c:pt>
                <c:pt idx="73">
                  <c:v>19990901</c:v>
                </c:pt>
                <c:pt idx="74">
                  <c:v>19990902</c:v>
                </c:pt>
                <c:pt idx="75">
                  <c:v>19990903</c:v>
                </c:pt>
                <c:pt idx="76">
                  <c:v>19990906</c:v>
                </c:pt>
                <c:pt idx="77">
                  <c:v>19990907</c:v>
                </c:pt>
                <c:pt idx="78">
                  <c:v>19990908</c:v>
                </c:pt>
                <c:pt idx="79">
                  <c:v>19990909</c:v>
                </c:pt>
              </c:numCache>
            </c:numRef>
          </c:cat>
          <c:val>
            <c:numRef>
              <c:f>'1999'!$G$2:$G$81</c:f>
              <c:numCache>
                <c:formatCode>General</c:formatCode>
                <c:ptCount val="80"/>
                <c:pt idx="0">
                  <c:v>4.2298799999999998E-2</c:v>
                </c:pt>
                <c:pt idx="1">
                  <c:v>8.8465999999999996E-3</c:v>
                </c:pt>
                <c:pt idx="2">
                  <c:v>1.0784699999999999E-2</c:v>
                </c:pt>
                <c:pt idx="3">
                  <c:v>1.9529399999999999E-2</c:v>
                </c:pt>
                <c:pt idx="4">
                  <c:v>2.90821E-2</c:v>
                </c:pt>
                <c:pt idx="5">
                  <c:v>2.15774E-2</c:v>
                </c:pt>
                <c:pt idx="6">
                  <c:v>2.0415200000000001E-2</c:v>
                </c:pt>
                <c:pt idx="7">
                  <c:v>1.25337E-2</c:v>
                </c:pt>
                <c:pt idx="8">
                  <c:v>1.54342E-2</c:v>
                </c:pt>
                <c:pt idx="9">
                  <c:v>7.3486000000000003E-3</c:v>
                </c:pt>
                <c:pt idx="10">
                  <c:v>0</c:v>
                </c:pt>
                <c:pt idx="11">
                  <c:v>8.9496999999999997E-3</c:v>
                </c:pt>
                <c:pt idx="12">
                  <c:v>1.7005699999999999E-2</c:v>
                </c:pt>
                <c:pt idx="13">
                  <c:v>2.5068299999999998E-2</c:v>
                </c:pt>
                <c:pt idx="14">
                  <c:v>-6.8062000000000018E-3</c:v>
                </c:pt>
                <c:pt idx="15">
                  <c:v>5.7877999999999975E-3</c:v>
                </c:pt>
                <c:pt idx="16">
                  <c:v>3.2137399999999997E-2</c:v>
                </c:pt>
                <c:pt idx="17">
                  <c:v>3.5823899999999999E-2</c:v>
                </c:pt>
                <c:pt idx="18">
                  <c:v>3.1797300000000001E-2</c:v>
                </c:pt>
                <c:pt idx="19">
                  <c:v>3.4273499999999998E-2</c:v>
                </c:pt>
                <c:pt idx="20">
                  <c:v>3.71147E-2</c:v>
                </c:pt>
                <c:pt idx="21">
                  <c:v>3.5017899999999998E-2</c:v>
                </c:pt>
                <c:pt idx="22">
                  <c:v>7.3436799999999997E-2</c:v>
                </c:pt>
                <c:pt idx="23">
                  <c:v>8.6963699999999991E-2</c:v>
                </c:pt>
                <c:pt idx="24">
                  <c:v>8.9414399999999991E-2</c:v>
                </c:pt>
                <c:pt idx="25">
                  <c:v>8.6262299999999986E-2</c:v>
                </c:pt>
                <c:pt idx="26">
                  <c:v>9.2706999999999984E-2</c:v>
                </c:pt>
                <c:pt idx="27">
                  <c:v>8.4492299999999979E-2</c:v>
                </c:pt>
                <c:pt idx="28">
                  <c:v>8.468199999999998E-2</c:v>
                </c:pt>
                <c:pt idx="29">
                  <c:v>7.2159999999999974E-2</c:v>
                </c:pt>
                <c:pt idx="30">
                  <c:v>0.10773389999999997</c:v>
                </c:pt>
                <c:pt idx="31">
                  <c:v>0.12167939999999997</c:v>
                </c:pt>
                <c:pt idx="32">
                  <c:v>0.12042469999999997</c:v>
                </c:pt>
                <c:pt idx="33">
                  <c:v>0.12677969999999997</c:v>
                </c:pt>
                <c:pt idx="34">
                  <c:v>0.15698039999999996</c:v>
                </c:pt>
                <c:pt idx="35">
                  <c:v>0.15792929999999997</c:v>
                </c:pt>
                <c:pt idx="36">
                  <c:v>0.16091849999999996</c:v>
                </c:pt>
                <c:pt idx="37">
                  <c:v>0.12687609999999996</c:v>
                </c:pt>
                <c:pt idx="38">
                  <c:v>0.12195939999999997</c:v>
                </c:pt>
                <c:pt idx="39">
                  <c:v>0.12316449999999997</c:v>
                </c:pt>
                <c:pt idx="40">
                  <c:v>0.14080759999999998</c:v>
                </c:pt>
                <c:pt idx="41">
                  <c:v>0.16601009999999997</c:v>
                </c:pt>
                <c:pt idx="42">
                  <c:v>0.19428179999999998</c:v>
                </c:pt>
                <c:pt idx="43">
                  <c:v>0.18936429999999999</c:v>
                </c:pt>
                <c:pt idx="44">
                  <c:v>0.19202609999999998</c:v>
                </c:pt>
                <c:pt idx="45">
                  <c:v>0.20613829999999997</c:v>
                </c:pt>
                <c:pt idx="46">
                  <c:v>0.18415999999999996</c:v>
                </c:pt>
                <c:pt idx="47">
                  <c:v>0.17757839999999997</c:v>
                </c:pt>
                <c:pt idx="48">
                  <c:v>0.19993999999999998</c:v>
                </c:pt>
                <c:pt idx="49">
                  <c:v>0.19768799999999997</c:v>
                </c:pt>
                <c:pt idx="50">
                  <c:v>0.23739149999999998</c:v>
                </c:pt>
                <c:pt idx="51">
                  <c:v>0.25945009999999996</c:v>
                </c:pt>
                <c:pt idx="52">
                  <c:v>0.27171699999999999</c:v>
                </c:pt>
                <c:pt idx="53">
                  <c:v>0.29911369999999998</c:v>
                </c:pt>
                <c:pt idx="54">
                  <c:v>0.28564469999999997</c:v>
                </c:pt>
                <c:pt idx="55">
                  <c:v>0.27369899999999997</c:v>
                </c:pt>
                <c:pt idx="56">
                  <c:v>0.28857089999999996</c:v>
                </c:pt>
                <c:pt idx="57">
                  <c:v>0.28020089999999997</c:v>
                </c:pt>
                <c:pt idx="58">
                  <c:v>0.27931149999999999</c:v>
                </c:pt>
                <c:pt idx="59">
                  <c:v>0.30556359999999999</c:v>
                </c:pt>
                <c:pt idx="60">
                  <c:v>0.30570160000000002</c:v>
                </c:pt>
                <c:pt idx="61">
                  <c:v>0.27309749999999999</c:v>
                </c:pt>
                <c:pt idx="62">
                  <c:v>0.27773629999999999</c:v>
                </c:pt>
                <c:pt idx="63">
                  <c:v>0.26708349999999997</c:v>
                </c:pt>
                <c:pt idx="64">
                  <c:v>0.28703499999999998</c:v>
                </c:pt>
                <c:pt idx="65">
                  <c:v>0.27839659999999999</c:v>
                </c:pt>
                <c:pt idx="66">
                  <c:v>0.27216289999999999</c:v>
                </c:pt>
                <c:pt idx="67">
                  <c:v>0.282113</c:v>
                </c:pt>
                <c:pt idx="68">
                  <c:v>0.29481990000000002</c:v>
                </c:pt>
                <c:pt idx="69">
                  <c:v>0.2966877</c:v>
                </c:pt>
                <c:pt idx="70">
                  <c:v>0.30074469999999998</c:v>
                </c:pt>
                <c:pt idx="71">
                  <c:v>0.3058998</c:v>
                </c:pt>
                <c:pt idx="72">
                  <c:v>0.32399499999999998</c:v>
                </c:pt>
                <c:pt idx="73">
                  <c:v>0.31367039999999996</c:v>
                </c:pt>
                <c:pt idx="74">
                  <c:v>0.31928409999999996</c:v>
                </c:pt>
                <c:pt idx="75">
                  <c:v>0.32954949999999994</c:v>
                </c:pt>
                <c:pt idx="76">
                  <c:v>0.33703629999999996</c:v>
                </c:pt>
                <c:pt idx="77">
                  <c:v>0.32866679999999998</c:v>
                </c:pt>
                <c:pt idx="78">
                  <c:v>0.32295399999999996</c:v>
                </c:pt>
                <c:pt idx="79">
                  <c:v>0.30866179999999999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'1999'!$H$1</c:f>
              <c:strCache>
                <c:ptCount val="1"/>
                <c:pt idx="0">
                  <c:v>Large-plus Negative ERI</c:v>
                </c:pt>
              </c:strCache>
            </c:strRef>
          </c:tx>
          <c:spPr>
            <a:ln w="25400">
              <a:solidFill>
                <a:schemeClr val="tx1"/>
              </a:solidFill>
              <a:prstDash val="sysDot"/>
            </a:ln>
          </c:spPr>
          <c:marker>
            <c:symbol val="none"/>
          </c:marker>
          <c:cat>
            <c:numRef>
              <c:f>'1999'!$F$2:$F$81</c:f>
              <c:numCache>
                <c:formatCode>General</c:formatCode>
                <c:ptCount val="80"/>
                <c:pt idx="0">
                  <c:v>19990520</c:v>
                </c:pt>
                <c:pt idx="1">
                  <c:v>19990521</c:v>
                </c:pt>
                <c:pt idx="2">
                  <c:v>19990524</c:v>
                </c:pt>
                <c:pt idx="3">
                  <c:v>19990525</c:v>
                </c:pt>
                <c:pt idx="4">
                  <c:v>19990526</c:v>
                </c:pt>
                <c:pt idx="5">
                  <c:v>19990527</c:v>
                </c:pt>
                <c:pt idx="6">
                  <c:v>19990528</c:v>
                </c:pt>
                <c:pt idx="7">
                  <c:v>19990531</c:v>
                </c:pt>
                <c:pt idx="8">
                  <c:v>19990601</c:v>
                </c:pt>
                <c:pt idx="9">
                  <c:v>19990602</c:v>
                </c:pt>
                <c:pt idx="10">
                  <c:v>19990603</c:v>
                </c:pt>
                <c:pt idx="11">
                  <c:v>19990604</c:v>
                </c:pt>
                <c:pt idx="12">
                  <c:v>19990607</c:v>
                </c:pt>
                <c:pt idx="13">
                  <c:v>19990608</c:v>
                </c:pt>
                <c:pt idx="14">
                  <c:v>19990609</c:v>
                </c:pt>
                <c:pt idx="15">
                  <c:v>19990610</c:v>
                </c:pt>
                <c:pt idx="16">
                  <c:v>19990611</c:v>
                </c:pt>
                <c:pt idx="17">
                  <c:v>19990614</c:v>
                </c:pt>
                <c:pt idx="18">
                  <c:v>19990615</c:v>
                </c:pt>
                <c:pt idx="19">
                  <c:v>19990616</c:v>
                </c:pt>
                <c:pt idx="20">
                  <c:v>19990617</c:v>
                </c:pt>
                <c:pt idx="21">
                  <c:v>19990618</c:v>
                </c:pt>
                <c:pt idx="22">
                  <c:v>19990621</c:v>
                </c:pt>
                <c:pt idx="23">
                  <c:v>19990622</c:v>
                </c:pt>
                <c:pt idx="24">
                  <c:v>19990623</c:v>
                </c:pt>
                <c:pt idx="25">
                  <c:v>19990624</c:v>
                </c:pt>
                <c:pt idx="26">
                  <c:v>19990625</c:v>
                </c:pt>
                <c:pt idx="27">
                  <c:v>19990628</c:v>
                </c:pt>
                <c:pt idx="28">
                  <c:v>19990629</c:v>
                </c:pt>
                <c:pt idx="29">
                  <c:v>19990630</c:v>
                </c:pt>
                <c:pt idx="30">
                  <c:v>19990701</c:v>
                </c:pt>
                <c:pt idx="31">
                  <c:v>19990702</c:v>
                </c:pt>
                <c:pt idx="32">
                  <c:v>19990705</c:v>
                </c:pt>
                <c:pt idx="33">
                  <c:v>19990706</c:v>
                </c:pt>
                <c:pt idx="34">
                  <c:v>19990707</c:v>
                </c:pt>
                <c:pt idx="35">
                  <c:v>19990708</c:v>
                </c:pt>
                <c:pt idx="36">
                  <c:v>19990709</c:v>
                </c:pt>
                <c:pt idx="37">
                  <c:v>19990712</c:v>
                </c:pt>
                <c:pt idx="38">
                  <c:v>19990713</c:v>
                </c:pt>
                <c:pt idx="39">
                  <c:v>19990714</c:v>
                </c:pt>
                <c:pt idx="40">
                  <c:v>19990715</c:v>
                </c:pt>
                <c:pt idx="41">
                  <c:v>19990716</c:v>
                </c:pt>
                <c:pt idx="42">
                  <c:v>19990719</c:v>
                </c:pt>
                <c:pt idx="43">
                  <c:v>19990720</c:v>
                </c:pt>
                <c:pt idx="44">
                  <c:v>19990721</c:v>
                </c:pt>
                <c:pt idx="45">
                  <c:v>19990722</c:v>
                </c:pt>
                <c:pt idx="46">
                  <c:v>19990723</c:v>
                </c:pt>
                <c:pt idx="47">
                  <c:v>19990726</c:v>
                </c:pt>
                <c:pt idx="48">
                  <c:v>19990727</c:v>
                </c:pt>
                <c:pt idx="49">
                  <c:v>19990728</c:v>
                </c:pt>
                <c:pt idx="50">
                  <c:v>19990729</c:v>
                </c:pt>
                <c:pt idx="51">
                  <c:v>19990730</c:v>
                </c:pt>
                <c:pt idx="52">
                  <c:v>19990802</c:v>
                </c:pt>
                <c:pt idx="53">
                  <c:v>19990803</c:v>
                </c:pt>
                <c:pt idx="54">
                  <c:v>19990804</c:v>
                </c:pt>
                <c:pt idx="55">
                  <c:v>19990805</c:v>
                </c:pt>
                <c:pt idx="56">
                  <c:v>19990806</c:v>
                </c:pt>
                <c:pt idx="57">
                  <c:v>19990809</c:v>
                </c:pt>
                <c:pt idx="58">
                  <c:v>19990810</c:v>
                </c:pt>
                <c:pt idx="59">
                  <c:v>19990811</c:v>
                </c:pt>
                <c:pt idx="60">
                  <c:v>19990812</c:v>
                </c:pt>
                <c:pt idx="61">
                  <c:v>19990813</c:v>
                </c:pt>
                <c:pt idx="62">
                  <c:v>19990816</c:v>
                </c:pt>
                <c:pt idx="63">
                  <c:v>19990817</c:v>
                </c:pt>
                <c:pt idx="64">
                  <c:v>19990818</c:v>
                </c:pt>
                <c:pt idx="65">
                  <c:v>19990819</c:v>
                </c:pt>
                <c:pt idx="66">
                  <c:v>19990820</c:v>
                </c:pt>
                <c:pt idx="67">
                  <c:v>19990823</c:v>
                </c:pt>
                <c:pt idx="68">
                  <c:v>19990824</c:v>
                </c:pt>
                <c:pt idx="69">
                  <c:v>19990825</c:v>
                </c:pt>
                <c:pt idx="70">
                  <c:v>19990826</c:v>
                </c:pt>
                <c:pt idx="71">
                  <c:v>19990827</c:v>
                </c:pt>
                <c:pt idx="72">
                  <c:v>19990830</c:v>
                </c:pt>
                <c:pt idx="73">
                  <c:v>19990901</c:v>
                </c:pt>
                <c:pt idx="74">
                  <c:v>19990902</c:v>
                </c:pt>
                <c:pt idx="75">
                  <c:v>19990903</c:v>
                </c:pt>
                <c:pt idx="76">
                  <c:v>19990906</c:v>
                </c:pt>
                <c:pt idx="77">
                  <c:v>19990907</c:v>
                </c:pt>
                <c:pt idx="78">
                  <c:v>19990908</c:v>
                </c:pt>
                <c:pt idx="79">
                  <c:v>19990909</c:v>
                </c:pt>
              </c:numCache>
            </c:numRef>
          </c:cat>
          <c:val>
            <c:numRef>
              <c:f>'1999'!$H$2:$H$81</c:f>
              <c:numCache>
                <c:formatCode>General</c:formatCode>
                <c:ptCount val="80"/>
                <c:pt idx="0">
                  <c:v>4.6607999999999997E-3</c:v>
                </c:pt>
                <c:pt idx="1">
                  <c:v>6.6722999999999999E-3</c:v>
                </c:pt>
                <c:pt idx="2">
                  <c:v>4.9176999999999997E-3</c:v>
                </c:pt>
                <c:pt idx="3">
                  <c:v>5.6011999999999998E-3</c:v>
                </c:pt>
                <c:pt idx="4">
                  <c:v>1.09584E-2</c:v>
                </c:pt>
                <c:pt idx="5">
                  <c:v>3.3627799999999999E-2</c:v>
                </c:pt>
                <c:pt idx="6">
                  <c:v>3.5654499999999999E-2</c:v>
                </c:pt>
                <c:pt idx="7">
                  <c:v>2.0055699999999999E-2</c:v>
                </c:pt>
                <c:pt idx="8">
                  <c:v>9.1877E-3</c:v>
                </c:pt>
                <c:pt idx="9">
                  <c:v>4.7409000000000001E-3</c:v>
                </c:pt>
                <c:pt idx="10">
                  <c:v>0</c:v>
                </c:pt>
                <c:pt idx="11">
                  <c:v>4.5109E-3</c:v>
                </c:pt>
                <c:pt idx="12">
                  <c:v>2.1832400000000002E-2</c:v>
                </c:pt>
                <c:pt idx="13">
                  <c:v>1.9475300000000001E-2</c:v>
                </c:pt>
                <c:pt idx="14">
                  <c:v>3.6132000000000004E-3</c:v>
                </c:pt>
                <c:pt idx="15">
                  <c:v>1.23219E-2</c:v>
                </c:pt>
                <c:pt idx="16">
                  <c:v>7.6725000000000005E-3</c:v>
                </c:pt>
                <c:pt idx="17">
                  <c:v>-3.3346999999999995E-3</c:v>
                </c:pt>
                <c:pt idx="18">
                  <c:v>-9.3074000000000004E-3</c:v>
                </c:pt>
                <c:pt idx="19">
                  <c:v>-2.5674000000000001E-3</c:v>
                </c:pt>
                <c:pt idx="20">
                  <c:v>6.6839999999999998E-4</c:v>
                </c:pt>
                <c:pt idx="21">
                  <c:v>1.0344E-3</c:v>
                </c:pt>
                <c:pt idx="22">
                  <c:v>3.4208200000000001E-2</c:v>
                </c:pt>
                <c:pt idx="23">
                  <c:v>4.0407600000000002E-2</c:v>
                </c:pt>
                <c:pt idx="24">
                  <c:v>2.9128000000000001E-2</c:v>
                </c:pt>
                <c:pt idx="25">
                  <c:v>1.8375000000000002E-2</c:v>
                </c:pt>
                <c:pt idx="26">
                  <c:v>3.8535399999999997E-2</c:v>
                </c:pt>
                <c:pt idx="27">
                  <c:v>3.8660099999999996E-2</c:v>
                </c:pt>
                <c:pt idx="28">
                  <c:v>2.6470899999999995E-2</c:v>
                </c:pt>
                <c:pt idx="29">
                  <c:v>3.8539999999999991E-2</c:v>
                </c:pt>
                <c:pt idx="30">
                  <c:v>6.3443399999999983E-2</c:v>
                </c:pt>
                <c:pt idx="31">
                  <c:v>7.8817299999999979E-2</c:v>
                </c:pt>
                <c:pt idx="32">
                  <c:v>6.1149599999999978E-2</c:v>
                </c:pt>
                <c:pt idx="33">
                  <c:v>3.7694899999999976E-2</c:v>
                </c:pt>
                <c:pt idx="34">
                  <c:v>7.7652399999999983E-2</c:v>
                </c:pt>
                <c:pt idx="35">
                  <c:v>8.2935899999999979E-2</c:v>
                </c:pt>
                <c:pt idx="36">
                  <c:v>7.6463799999999985E-2</c:v>
                </c:pt>
                <c:pt idx="37">
                  <c:v>5.981309999999998E-2</c:v>
                </c:pt>
                <c:pt idx="38">
                  <c:v>5.6978399999999978E-2</c:v>
                </c:pt>
                <c:pt idx="39">
                  <c:v>4.066599999999998E-2</c:v>
                </c:pt>
                <c:pt idx="40">
                  <c:v>4.6501899999999978E-2</c:v>
                </c:pt>
                <c:pt idx="41">
                  <c:v>5.6070599999999977E-2</c:v>
                </c:pt>
                <c:pt idx="42">
                  <c:v>5.7198699999999977E-2</c:v>
                </c:pt>
                <c:pt idx="43">
                  <c:v>3.8826499999999972E-2</c:v>
                </c:pt>
                <c:pt idx="44">
                  <c:v>4.760559999999997E-2</c:v>
                </c:pt>
                <c:pt idx="45">
                  <c:v>3.6217399999999969E-2</c:v>
                </c:pt>
                <c:pt idx="46">
                  <c:v>1.562589999999997E-2</c:v>
                </c:pt>
                <c:pt idx="47">
                  <c:v>8.7496999999999714E-3</c:v>
                </c:pt>
                <c:pt idx="48">
                  <c:v>4.5184899999999972E-2</c:v>
                </c:pt>
                <c:pt idx="49">
                  <c:v>4.0487899999999973E-2</c:v>
                </c:pt>
                <c:pt idx="50">
                  <c:v>3.9949099999999974E-2</c:v>
                </c:pt>
                <c:pt idx="51">
                  <c:v>2.5245899999999974E-2</c:v>
                </c:pt>
                <c:pt idx="52">
                  <c:v>3.4669999999999972E-2</c:v>
                </c:pt>
                <c:pt idx="53">
                  <c:v>1.6503699999999972E-2</c:v>
                </c:pt>
                <c:pt idx="54">
                  <c:v>2.6479399999999972E-2</c:v>
                </c:pt>
                <c:pt idx="55">
                  <c:v>3.2262499999999972E-2</c:v>
                </c:pt>
                <c:pt idx="56">
                  <c:v>4.0931399999999972E-2</c:v>
                </c:pt>
                <c:pt idx="57">
                  <c:v>2.2678199999999971E-2</c:v>
                </c:pt>
                <c:pt idx="58">
                  <c:v>2.0689299999999973E-2</c:v>
                </c:pt>
                <c:pt idx="59">
                  <c:v>2.6702599999999972E-2</c:v>
                </c:pt>
                <c:pt idx="60">
                  <c:v>2.5496599999999973E-2</c:v>
                </c:pt>
                <c:pt idx="61">
                  <c:v>2.1595799999999974E-2</c:v>
                </c:pt>
                <c:pt idx="62">
                  <c:v>5.1485499999999976E-2</c:v>
                </c:pt>
                <c:pt idx="63">
                  <c:v>6.3104999999999981E-2</c:v>
                </c:pt>
                <c:pt idx="64">
                  <c:v>6.3256899999999977E-2</c:v>
                </c:pt>
                <c:pt idx="65">
                  <c:v>5.1497199999999979E-2</c:v>
                </c:pt>
                <c:pt idx="66">
                  <c:v>4.1561199999999979E-2</c:v>
                </c:pt>
                <c:pt idx="67">
                  <c:v>4.541149999999998E-2</c:v>
                </c:pt>
                <c:pt idx="68">
                  <c:v>4.380249999999998E-2</c:v>
                </c:pt>
                <c:pt idx="69">
                  <c:v>5.4643999999999984E-2</c:v>
                </c:pt>
                <c:pt idx="70">
                  <c:v>6.9848399999999977E-2</c:v>
                </c:pt>
                <c:pt idx="71">
                  <c:v>6.8256399999999981E-2</c:v>
                </c:pt>
                <c:pt idx="72">
                  <c:v>5.8471299999999983E-2</c:v>
                </c:pt>
                <c:pt idx="73">
                  <c:v>5.4714099999999981E-2</c:v>
                </c:pt>
                <c:pt idx="74">
                  <c:v>5.4965799999999981E-2</c:v>
                </c:pt>
                <c:pt idx="75">
                  <c:v>7.6274199999999986E-2</c:v>
                </c:pt>
                <c:pt idx="76">
                  <c:v>8.4498199999999982E-2</c:v>
                </c:pt>
                <c:pt idx="77">
                  <c:v>9.1767799999999983E-2</c:v>
                </c:pt>
                <c:pt idx="78">
                  <c:v>8.9663799999999988E-2</c:v>
                </c:pt>
                <c:pt idx="79">
                  <c:v>8.6316699999999982E-2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'1999'!$I$1</c:f>
              <c:strCache>
                <c:ptCount val="1"/>
                <c:pt idx="0">
                  <c:v>Large-plus Missing ERI</c:v>
                </c:pt>
              </c:strCache>
            </c:strRef>
          </c:tx>
          <c:spPr>
            <a:ln w="19050"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numRef>
              <c:f>'1999'!$F$2:$F$81</c:f>
              <c:numCache>
                <c:formatCode>General</c:formatCode>
                <c:ptCount val="80"/>
                <c:pt idx="0">
                  <c:v>19990520</c:v>
                </c:pt>
                <c:pt idx="1">
                  <c:v>19990521</c:v>
                </c:pt>
                <c:pt idx="2">
                  <c:v>19990524</c:v>
                </c:pt>
                <c:pt idx="3">
                  <c:v>19990525</c:v>
                </c:pt>
                <c:pt idx="4">
                  <c:v>19990526</c:v>
                </c:pt>
                <c:pt idx="5">
                  <c:v>19990527</c:v>
                </c:pt>
                <c:pt idx="6">
                  <c:v>19990528</c:v>
                </c:pt>
                <c:pt idx="7">
                  <c:v>19990531</c:v>
                </c:pt>
                <c:pt idx="8">
                  <c:v>19990601</c:v>
                </c:pt>
                <c:pt idx="9">
                  <c:v>19990602</c:v>
                </c:pt>
                <c:pt idx="10">
                  <c:v>19990603</c:v>
                </c:pt>
                <c:pt idx="11">
                  <c:v>19990604</c:v>
                </c:pt>
                <c:pt idx="12">
                  <c:v>19990607</c:v>
                </c:pt>
                <c:pt idx="13">
                  <c:v>19990608</c:v>
                </c:pt>
                <c:pt idx="14">
                  <c:v>19990609</c:v>
                </c:pt>
                <c:pt idx="15">
                  <c:v>19990610</c:v>
                </c:pt>
                <c:pt idx="16">
                  <c:v>19990611</c:v>
                </c:pt>
                <c:pt idx="17">
                  <c:v>19990614</c:v>
                </c:pt>
                <c:pt idx="18">
                  <c:v>19990615</c:v>
                </c:pt>
                <c:pt idx="19">
                  <c:v>19990616</c:v>
                </c:pt>
                <c:pt idx="20">
                  <c:v>19990617</c:v>
                </c:pt>
                <c:pt idx="21">
                  <c:v>19990618</c:v>
                </c:pt>
                <c:pt idx="22">
                  <c:v>19990621</c:v>
                </c:pt>
                <c:pt idx="23">
                  <c:v>19990622</c:v>
                </c:pt>
                <c:pt idx="24">
                  <c:v>19990623</c:v>
                </c:pt>
                <c:pt idx="25">
                  <c:v>19990624</c:v>
                </c:pt>
                <c:pt idx="26">
                  <c:v>19990625</c:v>
                </c:pt>
                <c:pt idx="27">
                  <c:v>19990628</c:v>
                </c:pt>
                <c:pt idx="28">
                  <c:v>19990629</c:v>
                </c:pt>
                <c:pt idx="29">
                  <c:v>19990630</c:v>
                </c:pt>
                <c:pt idx="30">
                  <c:v>19990701</c:v>
                </c:pt>
                <c:pt idx="31">
                  <c:v>19990702</c:v>
                </c:pt>
                <c:pt idx="32">
                  <c:v>19990705</c:v>
                </c:pt>
                <c:pt idx="33">
                  <c:v>19990706</c:v>
                </c:pt>
                <c:pt idx="34">
                  <c:v>19990707</c:v>
                </c:pt>
                <c:pt idx="35">
                  <c:v>19990708</c:v>
                </c:pt>
                <c:pt idx="36">
                  <c:v>19990709</c:v>
                </c:pt>
                <c:pt idx="37">
                  <c:v>19990712</c:v>
                </c:pt>
                <c:pt idx="38">
                  <c:v>19990713</c:v>
                </c:pt>
                <c:pt idx="39">
                  <c:v>19990714</c:v>
                </c:pt>
                <c:pt idx="40">
                  <c:v>19990715</c:v>
                </c:pt>
                <c:pt idx="41">
                  <c:v>19990716</c:v>
                </c:pt>
                <c:pt idx="42">
                  <c:v>19990719</c:v>
                </c:pt>
                <c:pt idx="43">
                  <c:v>19990720</c:v>
                </c:pt>
                <c:pt idx="44">
                  <c:v>19990721</c:v>
                </c:pt>
                <c:pt idx="45">
                  <c:v>19990722</c:v>
                </c:pt>
                <c:pt idx="46">
                  <c:v>19990723</c:v>
                </c:pt>
                <c:pt idx="47">
                  <c:v>19990726</c:v>
                </c:pt>
                <c:pt idx="48">
                  <c:v>19990727</c:v>
                </c:pt>
                <c:pt idx="49">
                  <c:v>19990728</c:v>
                </c:pt>
                <c:pt idx="50">
                  <c:v>19990729</c:v>
                </c:pt>
                <c:pt idx="51">
                  <c:v>19990730</c:v>
                </c:pt>
                <c:pt idx="52">
                  <c:v>19990802</c:v>
                </c:pt>
                <c:pt idx="53">
                  <c:v>19990803</c:v>
                </c:pt>
                <c:pt idx="54">
                  <c:v>19990804</c:v>
                </c:pt>
                <c:pt idx="55">
                  <c:v>19990805</c:v>
                </c:pt>
                <c:pt idx="56">
                  <c:v>19990806</c:v>
                </c:pt>
                <c:pt idx="57">
                  <c:v>19990809</c:v>
                </c:pt>
                <c:pt idx="58">
                  <c:v>19990810</c:v>
                </c:pt>
                <c:pt idx="59">
                  <c:v>19990811</c:v>
                </c:pt>
                <c:pt idx="60">
                  <c:v>19990812</c:v>
                </c:pt>
                <c:pt idx="61">
                  <c:v>19990813</c:v>
                </c:pt>
                <c:pt idx="62">
                  <c:v>19990816</c:v>
                </c:pt>
                <c:pt idx="63">
                  <c:v>19990817</c:v>
                </c:pt>
                <c:pt idx="64">
                  <c:v>19990818</c:v>
                </c:pt>
                <c:pt idx="65">
                  <c:v>19990819</c:v>
                </c:pt>
                <c:pt idx="66">
                  <c:v>19990820</c:v>
                </c:pt>
                <c:pt idx="67">
                  <c:v>19990823</c:v>
                </c:pt>
                <c:pt idx="68">
                  <c:v>19990824</c:v>
                </c:pt>
                <c:pt idx="69">
                  <c:v>19990825</c:v>
                </c:pt>
                <c:pt idx="70">
                  <c:v>19990826</c:v>
                </c:pt>
                <c:pt idx="71">
                  <c:v>19990827</c:v>
                </c:pt>
                <c:pt idx="72">
                  <c:v>19990830</c:v>
                </c:pt>
                <c:pt idx="73">
                  <c:v>19990901</c:v>
                </c:pt>
                <c:pt idx="74">
                  <c:v>19990902</c:v>
                </c:pt>
                <c:pt idx="75">
                  <c:v>19990903</c:v>
                </c:pt>
                <c:pt idx="76">
                  <c:v>19990906</c:v>
                </c:pt>
                <c:pt idx="77">
                  <c:v>19990907</c:v>
                </c:pt>
                <c:pt idx="78">
                  <c:v>19990908</c:v>
                </c:pt>
                <c:pt idx="79">
                  <c:v>19990909</c:v>
                </c:pt>
              </c:numCache>
            </c:numRef>
          </c:cat>
          <c:val>
            <c:numRef>
              <c:f>'1999'!$I$2:$I$81</c:f>
              <c:numCache>
                <c:formatCode>General</c:formatCode>
                <c:ptCount val="80"/>
                <c:pt idx="0">
                  <c:v>-5.8426499999999992E-2</c:v>
                </c:pt>
                <c:pt idx="1">
                  <c:v>-4.4602199999999995E-2</c:v>
                </c:pt>
                <c:pt idx="2">
                  <c:v>-3.4788399999999997E-2</c:v>
                </c:pt>
                <c:pt idx="3">
                  <c:v>-1.92096E-2</c:v>
                </c:pt>
                <c:pt idx="4">
                  <c:v>-1.1023E-2</c:v>
                </c:pt>
                <c:pt idx="5">
                  <c:v>2.4492000000000003E-3</c:v>
                </c:pt>
                <c:pt idx="6">
                  <c:v>1.7600000000000319E-5</c:v>
                </c:pt>
                <c:pt idx="7">
                  <c:v>-4.8289999999999965E-4</c:v>
                </c:pt>
                <c:pt idx="8">
                  <c:v>1.12456E-2</c:v>
                </c:pt>
                <c:pt idx="9">
                  <c:v>1.11238E-2</c:v>
                </c:pt>
                <c:pt idx="10">
                  <c:v>0</c:v>
                </c:pt>
                <c:pt idx="11">
                  <c:v>1.09611E-2</c:v>
                </c:pt>
                <c:pt idx="12">
                  <c:v>1.98557E-2</c:v>
                </c:pt>
                <c:pt idx="13">
                  <c:v>2.1646200000000001E-2</c:v>
                </c:pt>
                <c:pt idx="14">
                  <c:v>-2.4828000000000003E-3</c:v>
                </c:pt>
                <c:pt idx="15">
                  <c:v>6.4788999999999992E-3</c:v>
                </c:pt>
                <c:pt idx="16">
                  <c:v>9.301499999999999E-3</c:v>
                </c:pt>
                <c:pt idx="17">
                  <c:v>4.5678999999999989E-3</c:v>
                </c:pt>
                <c:pt idx="18">
                  <c:v>-4.9897000000000006E-3</c:v>
                </c:pt>
                <c:pt idx="19">
                  <c:v>5.2999999999999922E-4</c:v>
                </c:pt>
                <c:pt idx="20">
                  <c:v>1.1692999999999992E-3</c:v>
                </c:pt>
                <c:pt idx="21">
                  <c:v>1.0080499999999999E-2</c:v>
                </c:pt>
                <c:pt idx="22">
                  <c:v>3.3905299999999999E-2</c:v>
                </c:pt>
                <c:pt idx="23">
                  <c:v>3.66678E-2</c:v>
                </c:pt>
                <c:pt idx="24">
                  <c:v>2.4246500000000001E-2</c:v>
                </c:pt>
                <c:pt idx="25">
                  <c:v>1.0550500000000001E-2</c:v>
                </c:pt>
                <c:pt idx="26">
                  <c:v>1.9115E-2</c:v>
                </c:pt>
                <c:pt idx="27">
                  <c:v>5.9441000000000008E-3</c:v>
                </c:pt>
                <c:pt idx="28">
                  <c:v>-5.6831999999999994E-3</c:v>
                </c:pt>
                <c:pt idx="29">
                  <c:v>-1.9091999999999998E-2</c:v>
                </c:pt>
                <c:pt idx="30">
                  <c:v>-1.1666999999999997E-2</c:v>
                </c:pt>
                <c:pt idx="31">
                  <c:v>5.3280000000000029E-3</c:v>
                </c:pt>
                <c:pt idx="32">
                  <c:v>5.371800000000003E-3</c:v>
                </c:pt>
                <c:pt idx="33">
                  <c:v>2.9602000000000031E-3</c:v>
                </c:pt>
                <c:pt idx="34">
                  <c:v>4.2272500000000005E-2</c:v>
                </c:pt>
                <c:pt idx="35">
                  <c:v>4.8647100000000006E-2</c:v>
                </c:pt>
                <c:pt idx="36">
                  <c:v>5.5127900000000007E-2</c:v>
                </c:pt>
                <c:pt idx="37">
                  <c:v>3.1824200000000011E-2</c:v>
                </c:pt>
                <c:pt idx="38">
                  <c:v>3.7358200000000008E-2</c:v>
                </c:pt>
                <c:pt idx="39">
                  <c:v>2.617330000000001E-2</c:v>
                </c:pt>
                <c:pt idx="40">
                  <c:v>3.7925600000000011E-2</c:v>
                </c:pt>
                <c:pt idx="41">
                  <c:v>4.463650000000001E-2</c:v>
                </c:pt>
                <c:pt idx="42">
                  <c:v>4.8674300000000011E-2</c:v>
                </c:pt>
                <c:pt idx="43">
                  <c:v>4.609860000000001E-2</c:v>
                </c:pt>
                <c:pt idx="44">
                  <c:v>2.9254700000000012E-2</c:v>
                </c:pt>
                <c:pt idx="45">
                  <c:v>1.9097200000000012E-2</c:v>
                </c:pt>
                <c:pt idx="46">
                  <c:v>1.5334100000000012E-2</c:v>
                </c:pt>
                <c:pt idx="47">
                  <c:v>1.5731000000000113E-3</c:v>
                </c:pt>
                <c:pt idx="48">
                  <c:v>3.325560000000001E-2</c:v>
                </c:pt>
                <c:pt idx="49">
                  <c:v>4.2012000000000008E-2</c:v>
                </c:pt>
                <c:pt idx="50">
                  <c:v>6.1278600000000003E-2</c:v>
                </c:pt>
                <c:pt idx="51">
                  <c:v>6.9480299999999995E-2</c:v>
                </c:pt>
                <c:pt idx="52">
                  <c:v>6.9624999999999992E-2</c:v>
                </c:pt>
                <c:pt idx="53">
                  <c:v>5.9296999999999989E-2</c:v>
                </c:pt>
                <c:pt idx="54">
                  <c:v>5.4721299999999987E-2</c:v>
                </c:pt>
                <c:pt idx="55">
                  <c:v>4.8078999999999983E-2</c:v>
                </c:pt>
                <c:pt idx="56">
                  <c:v>4.5872199999999981E-2</c:v>
                </c:pt>
                <c:pt idx="57">
                  <c:v>3.5849099999999981E-2</c:v>
                </c:pt>
                <c:pt idx="58">
                  <c:v>3.4247499999999979E-2</c:v>
                </c:pt>
                <c:pt idx="59">
                  <c:v>5.227229999999998E-2</c:v>
                </c:pt>
                <c:pt idx="60">
                  <c:v>4.9309399999999982E-2</c:v>
                </c:pt>
                <c:pt idx="61">
                  <c:v>3.7330699999999981E-2</c:v>
                </c:pt>
                <c:pt idx="62">
                  <c:v>5.3942099999999979E-2</c:v>
                </c:pt>
                <c:pt idx="63">
                  <c:v>5.7608199999999977E-2</c:v>
                </c:pt>
                <c:pt idx="64">
                  <c:v>6.4785199999999973E-2</c:v>
                </c:pt>
                <c:pt idx="65">
                  <c:v>5.6033999999999973E-2</c:v>
                </c:pt>
                <c:pt idx="66">
                  <c:v>5.5142399999999973E-2</c:v>
                </c:pt>
                <c:pt idx="67">
                  <c:v>5.5995199999999974E-2</c:v>
                </c:pt>
                <c:pt idx="68">
                  <c:v>5.9768899999999972E-2</c:v>
                </c:pt>
                <c:pt idx="69">
                  <c:v>7.029649999999997E-2</c:v>
                </c:pt>
                <c:pt idx="70">
                  <c:v>7.9812899999999964E-2</c:v>
                </c:pt>
                <c:pt idx="71">
                  <c:v>8.6485899999999963E-2</c:v>
                </c:pt>
                <c:pt idx="72">
                  <c:v>8.2863599999999968E-2</c:v>
                </c:pt>
                <c:pt idx="73">
                  <c:v>8.043229999999997E-2</c:v>
                </c:pt>
                <c:pt idx="74">
                  <c:v>7.1685599999999974E-2</c:v>
                </c:pt>
                <c:pt idx="75">
                  <c:v>7.583429999999998E-2</c:v>
                </c:pt>
                <c:pt idx="76">
                  <c:v>7.1156599999999987E-2</c:v>
                </c:pt>
                <c:pt idx="77">
                  <c:v>7.6373599999999986E-2</c:v>
                </c:pt>
                <c:pt idx="78">
                  <c:v>6.8801499999999988E-2</c:v>
                </c:pt>
                <c:pt idx="79">
                  <c:v>7.1038299999999985E-2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540416"/>
        <c:axId val="148566784"/>
      </c:lineChart>
      <c:catAx>
        <c:axId val="148540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/>
          <a:lstStyle/>
          <a:p>
            <a:pPr>
              <a:defRPr sz="1200"/>
            </a:pPr>
            <a:endParaRPr lang="en-US"/>
          </a:p>
        </c:txPr>
        <c:crossAx val="148566784"/>
        <c:crosses val="autoZero"/>
        <c:auto val="1"/>
        <c:lblAlgn val="ctr"/>
        <c:lblOffset val="100"/>
        <c:noMultiLvlLbl val="0"/>
      </c:catAx>
      <c:valAx>
        <c:axId val="1485667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200" b="0"/>
                  <a:t>CMAR (%)</a:t>
                </a:r>
                <a:endParaRPr lang="ko-KR" sz="1200" b="0"/>
              </a:p>
            </c:rich>
          </c:tx>
          <c:layout>
            <c:manualLayout>
              <c:xMode val="edge"/>
              <c:yMode val="edge"/>
              <c:x val="3.0555555555555555E-2"/>
              <c:y val="0.2145891659375911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854041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050">
                <a:ln>
                  <a:noFill/>
                </a:ln>
                <a:latin typeface="Arial" pitchFamily="34" charset="0"/>
                <a:cs typeface="Arial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15725435929419709"/>
          <c:y val="8.1862475523892836E-2"/>
          <c:w val="0.33602505132403004"/>
          <c:h val="0.22081427321584807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8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0.24833</cdr:x>
      <cdr:y>0.05022</cdr:y>
    </cdr:from>
    <cdr:to>
      <cdr:x>0.24833</cdr:x>
      <cdr:y>0.77005</cdr:y>
    </cdr:to>
    <cdr:cxnSp macro="">
      <cdr:nvCxnSpPr>
        <cdr:cNvPr id="2" name="직선 연결선 1"/>
        <cdr:cNvCxnSpPr/>
      </cdr:nvCxnSpPr>
      <cdr:spPr>
        <a:xfrm xmlns:a="http://schemas.openxmlformats.org/drawingml/2006/main">
          <a:off x="1423283" y="214686"/>
          <a:ext cx="0" cy="307715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0.22613</cdr:x>
      <cdr:y>0.05208</cdr:y>
    </cdr:from>
    <cdr:to>
      <cdr:x>0.22613</cdr:x>
      <cdr:y>0.76819</cdr:y>
    </cdr:to>
    <cdr:cxnSp macro="">
      <cdr:nvCxnSpPr>
        <cdr:cNvPr id="3" name="직선 연결선 2"/>
        <cdr:cNvCxnSpPr/>
      </cdr:nvCxnSpPr>
      <cdr:spPr>
        <a:xfrm xmlns:a="http://schemas.openxmlformats.org/drawingml/2006/main" flipH="1">
          <a:off x="1296062" y="222637"/>
          <a:ext cx="0" cy="306125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0.46613</cdr:x>
      <cdr:y>0.05022</cdr:y>
    </cdr:from>
    <cdr:to>
      <cdr:x>0.46613</cdr:x>
      <cdr:y>0.77005</cdr:y>
    </cdr:to>
    <cdr:cxnSp macro="">
      <cdr:nvCxnSpPr>
        <cdr:cNvPr id="5" name="직선 연결선 4"/>
        <cdr:cNvCxnSpPr/>
      </cdr:nvCxnSpPr>
      <cdr:spPr>
        <a:xfrm xmlns:a="http://schemas.openxmlformats.org/drawingml/2006/main">
          <a:off x="2671639" y="214686"/>
          <a:ext cx="0" cy="307715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  <a:prstDash val="soli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0.8629</cdr:x>
      <cdr:y>0.05208</cdr:y>
    </cdr:from>
    <cdr:to>
      <cdr:x>0.8629</cdr:x>
      <cdr:y>0.77005</cdr:y>
    </cdr:to>
    <cdr:cxnSp macro="">
      <cdr:nvCxnSpPr>
        <cdr:cNvPr id="6" name="직선 연결선 5"/>
        <cdr:cNvCxnSpPr/>
      </cdr:nvCxnSpPr>
      <cdr:spPr>
        <a:xfrm xmlns:a="http://schemas.openxmlformats.org/drawingml/2006/main">
          <a:off x="4945711" y="222636"/>
          <a:ext cx="0" cy="3069203"/>
        </a:xfrm>
        <a:prstGeom xmlns:a="http://schemas.openxmlformats.org/drawingml/2006/main" prst="line">
          <a:avLst/>
        </a:prstGeom>
        <a:ln xmlns:a="http://schemas.openxmlformats.org/drawingml/2006/main" w="3175">
          <a:solidFill>
            <a:schemeClr val="tx1"/>
          </a:solidFill>
          <a:prstDash val="soli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0.89064</cdr:x>
      <cdr:y>0.05022</cdr:y>
    </cdr:from>
    <cdr:to>
      <cdr:x>0.89064</cdr:x>
      <cdr:y>0.77005</cdr:y>
    </cdr:to>
    <cdr:cxnSp macro="">
      <cdr:nvCxnSpPr>
        <cdr:cNvPr id="7" name="직선 연결선 6"/>
        <cdr:cNvCxnSpPr/>
      </cdr:nvCxnSpPr>
      <cdr:spPr>
        <a:xfrm xmlns:a="http://schemas.openxmlformats.org/drawingml/2006/main">
          <a:off x="5104737" y="214686"/>
          <a:ext cx="0" cy="307715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F498FE11-971A-4B8A-A71B-781C2B7C61EA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56FC1C2E-4085-4E4C-B664-533C31572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79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33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491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444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903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182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834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107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594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067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291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91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076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1437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611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564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9462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5977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9462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4053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032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218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868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21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603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2209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90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5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99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1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19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85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C2E-4085-4E4C-B664-533C315725F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32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6B0B6-6A7E-4694-A205-043889575A10}" type="datetime1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55AC8-0E5D-4130-AED8-24DCAC5A9A30}" type="datetime1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5211-2F8B-4AD1-B467-A2979762C135}" type="datetime1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5C34C40-4AD0-4932-8E09-5BE4BDAAFC41}" type="datetime1">
              <a:rPr lang="en-US" smtClean="0"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4E5A996-0B9D-4A5F-9E60-C0273C2B73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297D-4E34-4D36-B197-23F9E7E5ED28}" type="datetime1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3FFA-6CB8-416B-9E33-9529C53C4916}" type="datetime1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EA6B-CE3A-4EDE-9BFC-ADDA9F0BA97F}" type="datetime1">
              <a:rPr lang="en-US" smtClean="0"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2CD0-850B-48CA-AD7D-0B8984EBFE73}" type="datetime1">
              <a:rPr lang="en-US" smtClean="0"/>
              <a:t>12/13/2012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0E22-0A32-4084-9DDA-586CFFECAA24}" type="datetime1">
              <a:rPr lang="en-US" smtClean="0"/>
              <a:t>12/13/2012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70BA-A9C8-4669-8E11-7E5CC3E849FA}" type="datetime1">
              <a:rPr lang="en-US" smtClean="0"/>
              <a:t>12/13/2012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E40A4-9800-4E98-8F2A-5482D04C7B41}" type="datetime1">
              <a:rPr lang="en-US" smtClean="0"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C2DD-6F35-4AD6-9D05-813744F9476F}" type="datetime1">
              <a:rPr lang="en-US" smtClean="0"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4EB2A-AC17-4157-8D70-85BB194D26E9}" type="datetime1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74E35-1372-4005-A0A5-135B1F5B6E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2057400"/>
          </a:xfrm>
          <a:solidFill>
            <a:srgbClr val="FF33CC"/>
          </a:solidFill>
        </p:spPr>
        <p:txBody>
          <a:bodyPr>
            <a:noAutofit/>
          </a:bodyPr>
          <a:lstStyle/>
          <a:p>
            <a:r>
              <a:rPr lang="en-US" sz="3200" i="1" dirty="0" smtClean="0"/>
              <a:t>What Matters in Corporate Governance in Emerging Markets: Time-Series Evidence from the BRIKT Countries </a:t>
            </a:r>
            <a:r>
              <a:rPr lang="en-US" sz="3200" dirty="0" smtClean="0"/>
              <a:t>(Brazil, Russia, India, Korea, Turkey)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8000"/>
            <a:ext cx="6934200" cy="3048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Bernard Black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Northwestern University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(Law School and Kellogg School of Management)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(coauthors:  Antonio Gledson de Carvalho; </a:t>
            </a:r>
            <a:r>
              <a:rPr lang="en-US" sz="2000" dirty="0">
                <a:solidFill>
                  <a:schemeClr val="tx1"/>
                </a:solidFill>
              </a:rPr>
              <a:t>Vikramaditya Khanna; Woochan </a:t>
            </a:r>
            <a:r>
              <a:rPr lang="en-US" sz="2000" dirty="0" smtClean="0">
                <a:solidFill>
                  <a:schemeClr val="tx1"/>
                </a:solidFill>
              </a:rPr>
              <a:t>Kim; Burcin Yurtoglu)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33CC"/>
          </a:solidFill>
        </p:spPr>
        <p:txBody>
          <a:bodyPr>
            <a:normAutofit/>
          </a:bodyPr>
          <a:lstStyle/>
          <a:p>
            <a:r>
              <a:rPr lang="en-US" sz="3200" dirty="0"/>
              <a:t>Country studies have problems </a:t>
            </a:r>
            <a:r>
              <a:rPr lang="en-US" sz="3200" dirty="0" smtClean="0"/>
              <a:t>too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70000" lnSpcReduction="20000"/>
          </a:bodyPr>
          <a:lstStyle/>
          <a:p>
            <a:pPr lvl="1">
              <a:lnSpc>
                <a:spcPct val="120000"/>
              </a:lnSpc>
            </a:pPr>
            <a:r>
              <a:rPr lang="en-US" dirty="0" smtClean="0"/>
              <a:t>Hard to generalize from one study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Endogeneity still a major concern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Indices not fully comparable across studies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Still, can get time series, firm fixed or random effects, good controls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In Korea and India, decent natural experiments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Maybe Turkey too (shock in late 2011; research underway)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My ongoing research strategy: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Time series, country studies in BRIKT countries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Similar indices (not identical because laws vary) [mostly lose Russia]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Exploit natural experiments, when they exist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Local coauthors to ensure I understand what matters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Look for similarities and differences across countries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FF33CC"/>
          </a:solidFill>
        </p:spPr>
        <p:txBody>
          <a:bodyPr>
            <a:normAutofit fontScale="90000"/>
          </a:bodyPr>
          <a:lstStyle/>
          <a:p>
            <a:r>
              <a:rPr lang="en-US" sz="3600" dirty="0" smtClean="0"/>
              <a:t>This project:  Combine data across countries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Brazil corp. </a:t>
            </a:r>
            <a:r>
              <a:rPr lang="en-US" sz="2800" dirty="0" err="1" smtClean="0"/>
              <a:t>gov.</a:t>
            </a:r>
            <a:r>
              <a:rPr lang="en-US" sz="2800" dirty="0" smtClean="0"/>
              <a:t> surveys:  2004, 2007, 2009</a:t>
            </a:r>
          </a:p>
          <a:p>
            <a:r>
              <a:rPr lang="en-US" sz="2800" dirty="0" smtClean="0"/>
              <a:t>India surveys:  2005, 2007, 2012</a:t>
            </a:r>
          </a:p>
          <a:p>
            <a:r>
              <a:rPr lang="en-US" sz="2800" dirty="0" smtClean="0"/>
              <a:t>Turkey:  2006-2011 (extending through 2011)</a:t>
            </a:r>
          </a:p>
          <a:p>
            <a:r>
              <a:rPr lang="en-US" sz="2800" dirty="0" smtClean="0"/>
              <a:t>Korea:  1998-2004 (extending through 2009)</a:t>
            </a:r>
          </a:p>
          <a:p>
            <a:r>
              <a:rPr lang="en-US" sz="2800" dirty="0" smtClean="0"/>
              <a:t>Russia:  1999-2005 (can partly extend thru 2008)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FF99CC"/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Each country:  build local index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Index elements in each country must be:</a:t>
            </a:r>
          </a:p>
          <a:p>
            <a:pPr lvl="1"/>
            <a:r>
              <a:rPr lang="en-US" dirty="0" smtClean="0"/>
              <a:t>Measurable</a:t>
            </a:r>
          </a:p>
          <a:p>
            <a:pPr lvl="1"/>
            <a:r>
              <a:rPr lang="en-US" dirty="0" smtClean="0"/>
              <a:t>Meaningful (in judgment of local coauthors)</a:t>
            </a:r>
          </a:p>
          <a:p>
            <a:pPr lvl="1"/>
            <a:r>
              <a:rPr lang="en-US" dirty="0" smtClean="0"/>
              <a:t>We </a:t>
            </a:r>
            <a:r>
              <a:rPr lang="en-US" b="1" i="1" dirty="0" smtClean="0"/>
              <a:t>think</a:t>
            </a:r>
            <a:r>
              <a:rPr lang="en-US" dirty="0" smtClean="0"/>
              <a:t> they might reflect “good” governance</a:t>
            </a:r>
          </a:p>
          <a:p>
            <a:pPr lvl="2"/>
            <a:r>
              <a:rPr lang="en-US" b="1" i="1" dirty="0" smtClean="0"/>
              <a:t>Lots of judgment here!</a:t>
            </a:r>
          </a:p>
          <a:p>
            <a:pPr lvl="1"/>
            <a:r>
              <a:rPr lang="en-US" dirty="0" smtClean="0"/>
              <a:t>Significant variation across firms</a:t>
            </a:r>
          </a:p>
          <a:p>
            <a:pPr lvl="2"/>
            <a:r>
              <a:rPr lang="en-US" dirty="0" smtClean="0"/>
              <a:t>Not required by law</a:t>
            </a:r>
          </a:p>
          <a:p>
            <a:pPr lvl="2"/>
            <a:r>
              <a:rPr lang="en-US" dirty="0" smtClean="0"/>
              <a:t>Not otherwise nearly universal or rare</a:t>
            </a:r>
          </a:p>
          <a:p>
            <a:r>
              <a:rPr lang="en-US" dirty="0" smtClean="0"/>
              <a:t>Similar </a:t>
            </a:r>
            <a:r>
              <a:rPr lang="en-US" dirty="0"/>
              <a:t>subindices, </a:t>
            </a:r>
            <a:r>
              <a:rPr lang="en-US" b="1" dirty="0"/>
              <a:t>to extent </a:t>
            </a:r>
            <a:r>
              <a:rPr lang="en-US" b="1" dirty="0" smtClean="0"/>
              <a:t>feasible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48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FF33CC"/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Endogeneity:  How Big an Issue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6482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b="1" dirty="0" smtClean="0"/>
              <a:t>Important</a:t>
            </a:r>
            <a:r>
              <a:rPr lang="en-US" dirty="0" smtClean="0"/>
              <a:t> in developed markets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E.g., low performance </a:t>
            </a:r>
            <a:r>
              <a:rPr lang="en-US" dirty="0" smtClean="0">
                <a:sym typeface="Wingdings" pitchFamily="2" charset="2"/>
              </a:rPr>
              <a:t> high board</a:t>
            </a:r>
            <a:r>
              <a:rPr lang="en-US" sz="3500" dirty="0" smtClean="0">
                <a:sym typeface="Wingdings" pitchFamily="2" charset="2"/>
              </a:rPr>
              <a:t> </a:t>
            </a:r>
            <a:r>
              <a:rPr lang="en-US" sz="2600" dirty="0" smtClean="0">
                <a:sym typeface="Wingdings" pitchFamily="2" charset="2"/>
              </a:rPr>
              <a:t>independence </a:t>
            </a:r>
            <a:r>
              <a:rPr lang="en-US" sz="1900" dirty="0" smtClean="0">
                <a:sym typeface="Wingdings" pitchFamily="2" charset="2"/>
              </a:rPr>
              <a:t>(Bhagat &amp; Black, 2002)</a:t>
            </a:r>
            <a:endParaRPr lang="en-US" sz="1900" dirty="0" smtClean="0"/>
          </a:p>
          <a:p>
            <a:pPr>
              <a:lnSpc>
                <a:spcPct val="120000"/>
              </a:lnSpc>
            </a:pPr>
            <a:r>
              <a:rPr lang="en-US" b="1" dirty="0" smtClean="0"/>
              <a:t>Maybe</a:t>
            </a:r>
            <a:r>
              <a:rPr lang="en-US" dirty="0" smtClean="0"/>
              <a:t>, smaller issue in emerging markets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hard to predict firm-level governance choices (Black, Jang and Kim, JCF 2006a, Korea)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similar in India (adj. R</a:t>
            </a:r>
            <a:r>
              <a:rPr lang="en-US" baseline="30000" dirty="0" smtClean="0"/>
              <a:t>2</a:t>
            </a:r>
            <a:r>
              <a:rPr lang="en-US" dirty="0" smtClean="0"/>
              <a:t> &lt; 0)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dirty="0" smtClean="0">
                <a:sym typeface="Wingdings" pitchFamily="2" charset="2"/>
              </a:rPr>
              <a:t> </a:t>
            </a:r>
            <a:r>
              <a:rPr lang="en-US" sz="2400" dirty="0" smtClean="0"/>
              <a:t>Large role for apparently idiosyncratic firm choice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More work needed on what firm-level factors predict governance across emerging markets: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 . . . next project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FF33CC"/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Similar indices, subindices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In each country:  Build broad corp. governance index</a:t>
            </a:r>
          </a:p>
          <a:p>
            <a:pPr lvl="2"/>
            <a:r>
              <a:rPr lang="en-US" dirty="0" smtClean="0"/>
              <a:t>Rely on our own surveys, to supplement public data</a:t>
            </a:r>
          </a:p>
          <a:p>
            <a:pPr lvl="1"/>
            <a:r>
              <a:rPr lang="en-US" dirty="0" smtClean="0"/>
              <a:t>Similar subindices, </a:t>
            </a:r>
            <a:r>
              <a:rPr lang="en-US" b="1" dirty="0" smtClean="0"/>
              <a:t>to extent feasible</a:t>
            </a:r>
          </a:p>
          <a:p>
            <a:pPr lvl="2"/>
            <a:r>
              <a:rPr lang="en-US" dirty="0" smtClean="0"/>
              <a:t>Often only partly feasible, as we’ll see</a:t>
            </a:r>
          </a:p>
          <a:p>
            <a:r>
              <a:rPr lang="en-US" sz="3000" dirty="0" smtClean="0"/>
              <a:t>Why different subindices?</a:t>
            </a:r>
          </a:p>
          <a:p>
            <a:pPr lvl="2"/>
            <a:r>
              <a:rPr lang="en-US" sz="2200" dirty="0" smtClean="0"/>
              <a:t>What elements are required by law? [If so, little/no variation across firms]</a:t>
            </a:r>
          </a:p>
          <a:p>
            <a:pPr lvl="2"/>
            <a:r>
              <a:rPr lang="en-US" sz="2200" dirty="0" smtClean="0"/>
              <a:t>What are typical practices?</a:t>
            </a:r>
          </a:p>
          <a:p>
            <a:pPr lvl="2"/>
            <a:r>
              <a:rPr lang="en-US" sz="2200" dirty="0" smtClean="0"/>
              <a:t>Which elements have meaningful variation across firms?</a:t>
            </a:r>
          </a:p>
          <a:p>
            <a:pPr lvl="2"/>
            <a:r>
              <a:rPr lang="en-US" sz="2200" dirty="0" smtClean="0"/>
              <a:t>What data exists?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3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33CC"/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Brazil Corp Gov Index (BCGI) in 2005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Use Brazil to illustrate approach and complexities</a:t>
            </a:r>
          </a:p>
          <a:p>
            <a:r>
              <a:rPr lang="en-US" dirty="0" smtClean="0"/>
              <a:t>Subindices (each 0 ~ 1) for:</a:t>
            </a:r>
          </a:p>
          <a:p>
            <a:pPr lvl="1"/>
            <a:r>
              <a:rPr lang="en-US" sz="2000" dirty="0"/>
              <a:t>Board Structure (7 elements)</a:t>
            </a:r>
          </a:p>
          <a:p>
            <a:pPr lvl="1"/>
            <a:r>
              <a:rPr lang="en-US" sz="2000" dirty="0"/>
              <a:t>Ownership Structure (5 elements)</a:t>
            </a:r>
          </a:p>
          <a:p>
            <a:pPr lvl="1"/>
            <a:r>
              <a:rPr lang="en-US" sz="2000" dirty="0"/>
              <a:t>Board Procedure (6 elements)</a:t>
            </a:r>
          </a:p>
          <a:p>
            <a:pPr lvl="1"/>
            <a:r>
              <a:rPr lang="en-US" sz="2000" dirty="0"/>
              <a:t>Disclosure (12 elements)</a:t>
            </a:r>
          </a:p>
          <a:p>
            <a:pPr lvl="1"/>
            <a:r>
              <a:rPr lang="en-US" sz="2000" dirty="0"/>
              <a:t>Related Party Transactions (5 elements)</a:t>
            </a:r>
          </a:p>
          <a:p>
            <a:pPr lvl="1"/>
            <a:r>
              <a:rPr lang="en-US" sz="2000" dirty="0"/>
              <a:t>Minority Shareholder Rights (7 elements</a:t>
            </a:r>
            <a:r>
              <a:rPr lang="en-US" sz="2000" dirty="0" smtClean="0"/>
              <a:t>)</a:t>
            </a:r>
          </a:p>
          <a:p>
            <a:r>
              <a:rPr lang="en-US" dirty="0" smtClean="0"/>
              <a:t>BCGI = </a:t>
            </a:r>
            <a:r>
              <a:rPr lang="en-US" sz="2800" dirty="0" smtClean="0"/>
              <a:t>[∑(subindices)/7] </a:t>
            </a:r>
          </a:p>
          <a:p>
            <a:pPr lvl="1"/>
            <a:r>
              <a:rPr lang="en-US" sz="2400" dirty="0" smtClean="0"/>
              <a:t>Range:  [0.32, 0.81)</a:t>
            </a:r>
          </a:p>
          <a:p>
            <a:r>
              <a:rPr lang="en-US" dirty="0" err="1" smtClean="0"/>
              <a:t>BCGI</a:t>
            </a:r>
            <a:r>
              <a:rPr lang="en-US" baseline="-25000" dirty="0" err="1" smtClean="0"/>
              <a:t>norm</a:t>
            </a:r>
            <a:r>
              <a:rPr lang="en-US" dirty="0" smtClean="0"/>
              <a:t> = </a:t>
            </a:r>
            <a:r>
              <a:rPr lang="en-US" sz="2800" dirty="0" smtClean="0"/>
              <a:t>normalized [</a:t>
            </a:r>
            <a:r>
              <a:rPr lang="en-US" sz="2800" dirty="0"/>
              <a:t>∑</a:t>
            </a:r>
            <a:r>
              <a:rPr lang="en-US" sz="2800" dirty="0" smtClean="0"/>
              <a:t>(normalized subindices)]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rgbClr val="FF33CC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What’s in BCGI?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380609"/>
              </p:ext>
            </p:extLst>
          </p:nvPr>
        </p:nvGraphicFramePr>
        <p:xfrm>
          <a:off x="533400" y="1676400"/>
          <a:ext cx="8077201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4572000"/>
                <a:gridCol w="1143001"/>
                <a:gridCol w="1143000"/>
              </a:tblGrid>
              <a:tr h="307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Subindex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Element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Public data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Mean</a:t>
                      </a:r>
                      <a:endParaRPr lang="en-US" sz="1600" dirty="0"/>
                    </a:p>
                  </a:txBody>
                  <a:tcPr anchor="ctr"/>
                </a:tc>
              </a:tr>
              <a:tr h="30780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Board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Board includes one or more independent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directors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Dotum"/>
                        </a:rPr>
                        <a:t>0.73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30780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Structure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Board has at least 30% independent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directors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Dotum"/>
                        </a:rPr>
                        <a:t>0.47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3078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Board has at least 50% independent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directors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Dotum"/>
                        </a:rPr>
                        <a:t>0.20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3078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CEO is NOT chairman of the board</a:t>
                      </a: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Dotum"/>
                        </a:rPr>
                        <a:t>0.71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3078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Audit committee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exists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Dotum"/>
                        </a:rPr>
                        <a:t>0.14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3078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Permanent or near-permanent fiscal board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exists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Dotum"/>
                        </a:rPr>
                        <a:t>0.68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4788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Audit committee or permanent fiscal board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exists and includes 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minority shareholder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representative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Dotum"/>
                        </a:rPr>
                        <a:t>0.47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9533" y="1096021"/>
            <a:ext cx="5418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Focus on Board Structure Subindex (2004)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04333" y="4750768"/>
            <a:ext cx="76538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 Only 2/7 elements rely on public data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Guessing may not work well.  For Brazil: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dirty="0" smtClean="0"/>
              <a:t>Dahya Dimitrov McConnell (2008) estimate  57% </a:t>
            </a:r>
            <a:r>
              <a:rPr lang="en-US" dirty="0" err="1" smtClean="0"/>
              <a:t>indep</a:t>
            </a:r>
            <a:r>
              <a:rPr lang="en-US" dirty="0" smtClean="0"/>
              <a:t> directors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dirty="0" smtClean="0"/>
              <a:t>Our data:  2004 mean (median) = 24% (20%)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solidFill>
            <a:srgbClr val="FF99CC"/>
          </a:solidFill>
        </p:spPr>
        <p:txBody>
          <a:bodyPr>
            <a:normAutofit/>
          </a:bodyPr>
          <a:lstStyle/>
          <a:p>
            <a:r>
              <a:rPr lang="en-US" sz="2800" dirty="0" smtClean="0"/>
              <a:t>Importance of local knowledge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Brazilian </a:t>
            </a:r>
            <a:r>
              <a:rPr lang="en-US" dirty="0"/>
              <a:t>institution:  fiscal </a:t>
            </a:r>
            <a:r>
              <a:rPr lang="en-US" dirty="0" smtClean="0"/>
              <a:t>board</a:t>
            </a:r>
          </a:p>
          <a:p>
            <a:r>
              <a:rPr lang="en-US" sz="2400" dirty="0" smtClean="0"/>
              <a:t>Can be permanent (in charter) or near-permanent (demanded every year or most years by minority shareholders)</a:t>
            </a:r>
          </a:p>
          <a:p>
            <a:r>
              <a:rPr lang="en-US" sz="2600" dirty="0" smtClean="0"/>
              <a:t>Function similar to audit committee</a:t>
            </a:r>
          </a:p>
          <a:p>
            <a:pPr lvl="1"/>
            <a:r>
              <a:rPr lang="en-US" sz="2200" dirty="0" smtClean="0"/>
              <a:t>Might be more effective:  </a:t>
            </a:r>
            <a:r>
              <a:rPr lang="en-US" sz="2200" b="1" dirty="0" smtClean="0"/>
              <a:t>must</a:t>
            </a:r>
            <a:r>
              <a:rPr lang="en-US" sz="2200" dirty="0" smtClean="0"/>
              <a:t> include representative of minority shareholders</a:t>
            </a:r>
          </a:p>
          <a:p>
            <a:pPr lvl="1"/>
            <a:r>
              <a:rPr lang="en-US" sz="2200" dirty="0" smtClean="0"/>
              <a:t>Brazil:  substitute for audit committee</a:t>
            </a:r>
          </a:p>
          <a:p>
            <a:pPr lvl="2"/>
            <a:r>
              <a:rPr lang="en-US" sz="1900" dirty="0" smtClean="0"/>
              <a:t>Many firms have one or the other; few have both</a:t>
            </a:r>
          </a:p>
          <a:p>
            <a:pPr lvl="2"/>
            <a:r>
              <a:rPr lang="en-US" sz="1900" dirty="0" smtClean="0"/>
              <a:t>Audit committees rare (mean = 0.14)</a:t>
            </a:r>
          </a:p>
          <a:p>
            <a:pPr lvl="2"/>
            <a:r>
              <a:rPr lang="en-US" sz="1900" dirty="0" smtClean="0"/>
              <a:t>Fiscal board more common (mean = 0.68)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2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33CC"/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Compare Brazil to Korea for Board Structure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529441"/>
              </p:ext>
            </p:extLst>
          </p:nvPr>
        </p:nvGraphicFramePr>
        <p:xfrm>
          <a:off x="533402" y="1219200"/>
          <a:ext cx="7848599" cy="37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198"/>
                <a:gridCol w="3581401"/>
              </a:tblGrid>
              <a:tr h="307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Brazil Element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Korea</a:t>
                      </a:r>
                      <a:endParaRPr lang="en-US" sz="1600" dirty="0"/>
                    </a:p>
                  </a:txBody>
                  <a:tcPr anchor="ctr"/>
                </a:tc>
              </a:tr>
              <a:tr h="307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Board includes one or more independent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directors (NP)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Required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307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≥ 30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% independent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directors (NP)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Requires</a:t>
                      </a:r>
                      <a:r>
                        <a:rPr lang="en-US" sz="1600" baseline="0" dirty="0" smtClean="0">
                          <a:latin typeface="Times New Roman"/>
                          <a:ea typeface="Times New Roman"/>
                        </a:rPr>
                        <a:t> 25% </a:t>
                      </a:r>
                      <a:r>
                        <a:rPr lang="en-US" sz="1600" baseline="0" dirty="0" err="1" smtClean="0">
                          <a:latin typeface="Times New Roman"/>
                          <a:ea typeface="Times New Roman"/>
                        </a:rPr>
                        <a:t>indep</a:t>
                      </a:r>
                      <a:r>
                        <a:rPr lang="en-US" sz="1600" baseline="0" dirty="0" smtClean="0">
                          <a:latin typeface="Times New Roman"/>
                          <a:ea typeface="Times New Roman"/>
                        </a:rPr>
                        <a:t>. directors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307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≥ 50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% independent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directors (NP; mean</a:t>
                      </a:r>
                      <a:r>
                        <a:rPr lang="en-US" sz="1600" baseline="0" dirty="0" smtClean="0">
                          <a:latin typeface="Times New Roman"/>
                          <a:ea typeface="Times New Roman"/>
                        </a:rPr>
                        <a:t> = 0.20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Index element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solidFill>
                      <a:srgbClr val="92D050"/>
                    </a:solidFill>
                  </a:tcPr>
                </a:tc>
              </a:tr>
              <a:tr h="307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Board</a:t>
                      </a:r>
                      <a:r>
                        <a:rPr lang="en-US" sz="1600" baseline="0" dirty="0" smtClean="0">
                          <a:latin typeface="Times New Roman"/>
                          <a:ea typeface="Times New Roman"/>
                        </a:rPr>
                        <a:t> has majority of </a:t>
                      </a:r>
                      <a:r>
                        <a:rPr lang="en-US" sz="1600" baseline="0" dirty="0" err="1" smtClean="0">
                          <a:latin typeface="Times New Roman"/>
                          <a:ea typeface="Times New Roman"/>
                        </a:rPr>
                        <a:t>indep</a:t>
                      </a:r>
                      <a:r>
                        <a:rPr lang="en-US" sz="1600" baseline="0" dirty="0" smtClean="0">
                          <a:latin typeface="Times New Roman"/>
                          <a:ea typeface="Times New Roman"/>
                        </a:rPr>
                        <a:t>. directors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307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CEO is NOT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board chairman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Not available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307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Audit committee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exists (uncommon; mean = 0.14)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Index element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solidFill>
                      <a:srgbClr val="92D050"/>
                    </a:solidFill>
                  </a:tcPr>
                </a:tc>
              </a:tr>
              <a:tr h="307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Permanent or near-permanent fiscal board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exists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Not</a:t>
                      </a:r>
                      <a:r>
                        <a:rPr lang="en-US" sz="1600" baseline="0" dirty="0" smtClean="0">
                          <a:latin typeface="Times New Roman"/>
                          <a:ea typeface="Times New Roman"/>
                        </a:rPr>
                        <a:t> meaningful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478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Audit committee or permanent fiscal board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includes 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minority shareholder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representative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Not available; rare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Rare (NP)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Compensation</a:t>
                      </a:r>
                      <a:r>
                        <a:rPr lang="en-US" sz="1600" baseline="0" dirty="0" smtClean="0">
                          <a:latin typeface="Times New Roman"/>
                          <a:ea typeface="Times New Roman"/>
                        </a:rPr>
                        <a:t> committee exists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7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Rare (NP)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Outside director nom. committee exists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181600"/>
            <a:ext cx="588815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NP = no public data (we </a:t>
            </a:r>
            <a:r>
              <a:rPr lang="en-US" sz="2000" dirty="0" smtClean="0"/>
              <a:t>use our </a:t>
            </a:r>
            <a:r>
              <a:rPr lang="en-US" sz="2000" dirty="0"/>
              <a:t>survey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b="1" dirty="0" smtClean="0"/>
              <a:t>Only</a:t>
            </a:r>
            <a:r>
              <a:rPr lang="en-US" sz="2000" dirty="0" smtClean="0"/>
              <a:t> common elements are:</a:t>
            </a:r>
          </a:p>
          <a:p>
            <a:pPr lvl="1"/>
            <a:r>
              <a:rPr lang="en-US" sz="2000" dirty="0" smtClean="0"/>
              <a:t>50% outside directors (uncommon in Brazil)</a:t>
            </a:r>
            <a:endParaRPr lang="en-US" sz="2000" b="1" dirty="0" smtClean="0"/>
          </a:p>
          <a:p>
            <a:pPr lvl="1"/>
            <a:r>
              <a:rPr lang="en-US" sz="2000" dirty="0" smtClean="0"/>
              <a:t>audit committee (rare in Brazil; misleading alone)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9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99CC"/>
          </a:solidFill>
        </p:spPr>
        <p:txBody>
          <a:bodyPr>
            <a:normAutofit fontScale="90000"/>
          </a:bodyPr>
          <a:lstStyle/>
          <a:p>
            <a:r>
              <a:rPr lang="en-US" sz="2800" dirty="0" smtClean="0"/>
              <a:t>Example 2:  Board procedure subindex</a:t>
            </a:r>
            <a:br>
              <a:rPr lang="en-US" sz="2800" dirty="0" smtClean="0"/>
            </a:br>
            <a:r>
              <a:rPr lang="en-US" sz="2700" dirty="0" smtClean="0"/>
              <a:t>Start with Brazil &amp; India:  see if avail in Korea, Turkey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682149"/>
              </p:ext>
            </p:extLst>
          </p:nvPr>
        </p:nvGraphicFramePr>
        <p:xfrm>
          <a:off x="486827" y="1142996"/>
          <a:ext cx="8170345" cy="480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04573"/>
                <a:gridCol w="1067260"/>
                <a:gridCol w="1067260"/>
                <a:gridCol w="1065626"/>
                <a:gridCol w="1065626"/>
              </a:tblGrid>
              <a:tr h="2133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Overall Procedure subindex 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Brazil 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India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Korea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Turkey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2133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≥ 4 regular board meetings per year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NP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NP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available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2133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Average board meeting attendance rate ≥ 80%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NP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2133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Outside directors attend minimum % of meetings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NP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32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Firm has system to evaluate CEO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NP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32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Firm has system to evaluate other executives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NP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2133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Firm evaluates nonexecutive directors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NP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32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Firm has succession plan for CEO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NP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2133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Firm has nonexecutive director retirement age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32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Directors receive regular board training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426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Nonexecutives-only or outside directors only annual board meeting exists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NP, rare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32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Board receives materials in advance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NP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2133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Nonexecutives can hire own counsel &amp; advisors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426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Directors’ positions on board meeting agenda items are recorded in board minutes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NP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NP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2133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Firm has code of ethics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NP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2133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Specific bylaw/policy to govern board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NP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NP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NP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2133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Firm has ≥ 1 foreign outside directors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NP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NP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available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  <a:tr h="2133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Shareholders approve outside directors’ aggregate pay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NP, rare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6059269"/>
            <a:ext cx="66674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 only public data, can’t build Brazil index at all</a:t>
            </a:r>
          </a:p>
          <a:p>
            <a:r>
              <a:rPr lang="en-US" dirty="0" smtClean="0"/>
              <a:t>Even with surveys, can’t build consistent subindex across countries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68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FF33CC"/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Some broad research questions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How does optimal firm-level governance vary across </a:t>
            </a:r>
            <a:r>
              <a:rPr lang="en-US" dirty="0" smtClean="0"/>
              <a:t>countries?</a:t>
            </a:r>
          </a:p>
          <a:p>
            <a:r>
              <a:rPr lang="en-US" dirty="0" smtClean="0"/>
              <a:t>Across firms within countries?</a:t>
            </a:r>
          </a:p>
          <a:p>
            <a:r>
              <a:rPr lang="en-US" dirty="0" smtClean="0"/>
              <a:t>How do we measure “corporate governance”, anyway?</a:t>
            </a:r>
            <a:endParaRPr lang="en-US" dirty="0"/>
          </a:p>
          <a:p>
            <a:r>
              <a:rPr lang="en-US" dirty="0" smtClean="0"/>
              <a:t>Can we build a meaningful, </a:t>
            </a:r>
            <a:r>
              <a:rPr lang="en-US" b="1" i="1" dirty="0" smtClean="0"/>
              <a:t>firm-level</a:t>
            </a:r>
            <a:r>
              <a:rPr lang="en-US" dirty="0" smtClean="0"/>
              <a:t> “</a:t>
            </a:r>
            <a:r>
              <a:rPr lang="en-US" b="1" dirty="0" smtClean="0"/>
              <a:t>corporate governance index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that predicts share price, profitability, tunneling, or other performance measures </a:t>
            </a:r>
            <a:r>
              <a:rPr lang="en-US" b="1" i="1" dirty="0" smtClean="0"/>
              <a:t>within country</a:t>
            </a:r>
            <a:endParaRPr lang="en-US" b="1" dirty="0" smtClean="0"/>
          </a:p>
          <a:p>
            <a:pPr lvl="1"/>
            <a:r>
              <a:rPr lang="en-US" dirty="0" smtClean="0"/>
              <a:t>What are the components of such an index?</a:t>
            </a:r>
          </a:p>
          <a:p>
            <a:pPr lvl="1"/>
            <a:r>
              <a:rPr lang="en-US" dirty="0" smtClean="0"/>
              <a:t>How will such an index vary across countries?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800" b="1" dirty="0" smtClean="0"/>
              <a:t>Different question  (LLSV etc.):</a:t>
            </a:r>
            <a:r>
              <a:rPr lang="en-US" sz="2800" dirty="0" smtClean="0"/>
              <a:t>  Effect of </a:t>
            </a:r>
            <a:r>
              <a:rPr lang="en-US" sz="2800" b="1" i="1" dirty="0" smtClean="0"/>
              <a:t>country-level</a:t>
            </a:r>
            <a:r>
              <a:rPr lang="en-US" sz="2800" dirty="0" smtClean="0"/>
              <a:t> governance on firm value; economic development, etc</a:t>
            </a:r>
            <a:r>
              <a:rPr lang="en-US" sz="33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33CC"/>
          </a:solidFill>
        </p:spPr>
        <p:txBody>
          <a:bodyPr>
            <a:normAutofit fontScale="90000"/>
          </a:bodyPr>
          <a:lstStyle/>
          <a:p>
            <a:r>
              <a:rPr lang="en-US" sz="2800" dirty="0" smtClean="0"/>
              <a:t>Example 3</a:t>
            </a:r>
            <a:r>
              <a:rPr lang="en-US" sz="2800" dirty="0"/>
              <a:t>: Ownership Structure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200" dirty="0" smtClean="0"/>
              <a:t>Brazil vs. India, Korea</a:t>
            </a:r>
            <a:endParaRPr lang="en-US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383121"/>
              </p:ext>
            </p:extLst>
          </p:nvPr>
        </p:nvGraphicFramePr>
        <p:xfrm>
          <a:off x="533402" y="1219200"/>
          <a:ext cx="7848598" cy="288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8794"/>
                <a:gridCol w="2564902"/>
                <a:gridCol w="2564902"/>
              </a:tblGrid>
              <a:tr h="25510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Brazil Elements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India (no ownership index)</a:t>
                      </a:r>
                      <a:endParaRPr lang="en-US" sz="16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Korea</a:t>
                      </a:r>
                      <a:endParaRPr lang="en-US" sz="160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10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Fraction of common shares held by largest shareholder</a:t>
                      </a:r>
                    </a:p>
                  </a:txBody>
                  <a:tcPr marL="18415" marR="184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Data available</a:t>
                      </a:r>
                    </a:p>
                  </a:txBody>
                  <a:tcPr marL="18415" marR="184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Data available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</a:tr>
              <a:tr h="3710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1.5*[(common shares/(total shares)-1/3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]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Not meaningful:  One share, one vote</a:t>
                      </a:r>
                      <a:r>
                        <a:rPr lang="en-US" sz="1600" baseline="0" dirty="0" smtClean="0">
                          <a:latin typeface="Times New Roman"/>
                          <a:ea typeface="Times New Roman"/>
                        </a:rPr>
                        <a:t> rule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Not meaningful:  One share, one vote</a:t>
                      </a:r>
                      <a:r>
                        <a:rPr lang="en-US" sz="1600" baseline="0" dirty="0" smtClean="0">
                          <a:latin typeface="Times New Roman"/>
                          <a:ea typeface="Times New Roman"/>
                        </a:rPr>
                        <a:t> rule</a:t>
                      </a: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Ownership</a:t>
                      </a:r>
                      <a:r>
                        <a:rPr lang="en-US" sz="1600" baseline="0" dirty="0" smtClean="0">
                          <a:latin typeface="Times New Roman"/>
                          <a:ea typeface="Times New Roman"/>
                        </a:rPr>
                        <a:t> parity (for largest shareholder)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Not meaningful, no pyramids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Ownership</a:t>
                      </a:r>
                      <a:r>
                        <a:rPr lang="en-US" sz="1600" baseline="0" dirty="0" smtClean="0">
                          <a:latin typeface="Times New Roman"/>
                          <a:ea typeface="Times New Roman"/>
                        </a:rPr>
                        <a:t> parity (for control group)</a:t>
                      </a: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</a:tr>
              <a:tr h="3710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[((members 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of control group, winsorized at 11) -1)/10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].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No</a:t>
                      </a:r>
                      <a:r>
                        <a:rPr lang="en-US" sz="1600" baseline="0" dirty="0" smtClean="0">
                          <a:latin typeface="Times New Roman"/>
                          <a:ea typeface="Times New Roman"/>
                        </a:rPr>
                        <a:t> data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No data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10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firm has an outside 5% institutional investor</a:t>
                      </a:r>
                    </a:p>
                  </a:txBody>
                  <a:tcPr marL="18415" marR="184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Data available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18415" marR="18415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Data available</a:t>
                      </a:r>
                    </a:p>
                  </a:txBody>
                  <a:tcPr marL="18415" marR="18415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4267200"/>
            <a:ext cx="753680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Only potential common elements are:</a:t>
            </a:r>
          </a:p>
          <a:p>
            <a:pPr lvl="1"/>
            <a:r>
              <a:rPr lang="en-US" sz="2400" dirty="0" smtClean="0"/>
              <a:t>ownership by largest shareholder</a:t>
            </a:r>
          </a:p>
          <a:p>
            <a:pPr lvl="1"/>
            <a:r>
              <a:rPr lang="en-US" sz="2400" dirty="0" smtClean="0"/>
              <a:t>Existence of outside 5% shareholder.</a:t>
            </a:r>
          </a:p>
          <a:p>
            <a:r>
              <a:rPr lang="en-US" sz="2400" dirty="0" smtClean="0"/>
              <a:t>How meaningful are these?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India:  Choose not to build ownership structure subindex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78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rgbClr val="FF33CC"/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Disclosure subindex:  Compare Brazil to ISS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sz="2800" dirty="0" smtClean="0"/>
              <a:t>ISS disclosure index:</a:t>
            </a:r>
          </a:p>
          <a:p>
            <a:pPr lvl="1">
              <a:lnSpc>
                <a:spcPct val="120000"/>
              </a:lnSpc>
            </a:pPr>
            <a:r>
              <a:rPr lang="en-US" sz="2000" dirty="0" smtClean="0"/>
              <a:t>consulting fees to auditors &lt; audit fees</a:t>
            </a:r>
          </a:p>
          <a:p>
            <a:pPr lvl="1">
              <a:lnSpc>
                <a:spcPct val="120000"/>
              </a:lnSpc>
            </a:pPr>
            <a:r>
              <a:rPr lang="en-US" sz="2000" dirty="0" smtClean="0"/>
              <a:t>audit committee has solely independent directors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shareholders approve auditor</a:t>
            </a:r>
          </a:p>
          <a:p>
            <a:pPr marL="57150" indent="0">
              <a:lnSpc>
                <a:spcPct val="120000"/>
              </a:lnSpc>
              <a:buNone/>
            </a:pPr>
            <a:r>
              <a:rPr lang="en-US" sz="2800" i="1" dirty="0" smtClean="0"/>
              <a:t>Nothing about what firms actually discloses!?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Compare Brazil:</a:t>
            </a:r>
          </a:p>
          <a:p>
            <a:pPr lvl="1">
              <a:lnSpc>
                <a:spcPct val="120000"/>
              </a:lnSpc>
            </a:pPr>
            <a:r>
              <a:rPr lang="en-US" sz="2000" dirty="0" smtClean="0"/>
              <a:t>Address auditor independence through audit firm rotation (every 5 years)</a:t>
            </a:r>
          </a:p>
          <a:p>
            <a:pPr lvl="1">
              <a:lnSpc>
                <a:spcPct val="120000"/>
              </a:lnSpc>
            </a:pPr>
            <a:r>
              <a:rPr lang="en-US" sz="2000" dirty="0" smtClean="0"/>
              <a:t>80% of firms pay 0 consulting fees to auditor (only 6% pay &gt; 10% of audit fees)</a:t>
            </a:r>
          </a:p>
          <a:p>
            <a:pPr lvl="1">
              <a:lnSpc>
                <a:spcPct val="120000"/>
              </a:lnSpc>
            </a:pPr>
            <a:r>
              <a:rPr lang="en-US" sz="2000" dirty="0" smtClean="0"/>
              <a:t>audit committee at only 14% of firms, solely independent at 1 firm in 2004</a:t>
            </a:r>
          </a:p>
          <a:p>
            <a:pPr lvl="1">
              <a:lnSpc>
                <a:spcPct val="120000"/>
              </a:lnSpc>
            </a:pPr>
            <a:r>
              <a:rPr lang="en-US" sz="2000" dirty="0" smtClean="0"/>
              <a:t>Control group </a:t>
            </a:r>
            <a:r>
              <a:rPr lang="en-US" sz="2000" dirty="0" smtClean="0">
                <a:sym typeface="Wingdings" pitchFamily="2" charset="2"/>
              </a:rPr>
              <a:t> </a:t>
            </a:r>
            <a:r>
              <a:rPr lang="en-US" sz="2000" dirty="0" smtClean="0"/>
              <a:t>shareholder approval of auditor not meaningful</a:t>
            </a:r>
          </a:p>
          <a:p>
            <a:pPr>
              <a:lnSpc>
                <a:spcPct val="120000"/>
              </a:lnSpc>
            </a:pPr>
            <a:r>
              <a:rPr lang="en-US" sz="2600" dirty="0" smtClean="0"/>
              <a:t>Brazil firm scores:  almost always 1, minimal variation </a:t>
            </a:r>
          </a:p>
          <a:p>
            <a:pPr lvl="1">
              <a:lnSpc>
                <a:spcPct val="120000"/>
              </a:lnSpc>
            </a:pPr>
            <a:r>
              <a:rPr lang="en-US" sz="2200" dirty="0" smtClean="0"/>
              <a:t>1 point for low consulting fees</a:t>
            </a:r>
          </a:p>
          <a:p>
            <a:pPr lvl="1">
              <a:lnSpc>
                <a:spcPct val="120000"/>
              </a:lnSpc>
            </a:pPr>
            <a:r>
              <a:rPr lang="en-US" sz="2200" dirty="0" smtClean="0"/>
              <a:t>0 for solely </a:t>
            </a:r>
            <a:r>
              <a:rPr lang="en-US" sz="2200" dirty="0" err="1" smtClean="0"/>
              <a:t>indep</a:t>
            </a:r>
            <a:r>
              <a:rPr lang="en-US" sz="2200" dirty="0" smtClean="0"/>
              <a:t> audit committee</a:t>
            </a:r>
          </a:p>
          <a:p>
            <a:pPr lvl="1">
              <a:lnSpc>
                <a:spcPct val="120000"/>
              </a:lnSpc>
            </a:pPr>
            <a:r>
              <a:rPr lang="en-US" sz="2200" dirty="0" smtClean="0"/>
              <a:t>0 for shareholders approve auditor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0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rgbClr val="FF33CC"/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Lesson:  index must be country-specific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If we require the same elements in each country:</a:t>
            </a:r>
          </a:p>
          <a:p>
            <a:pPr lvl="1"/>
            <a:r>
              <a:rPr lang="en-US" dirty="0" smtClean="0"/>
              <a:t>Can measure little</a:t>
            </a:r>
          </a:p>
          <a:p>
            <a:pPr lvl="1"/>
            <a:r>
              <a:rPr lang="en-US" dirty="0" smtClean="0"/>
              <a:t>What we can measure may not be very relevant</a:t>
            </a:r>
          </a:p>
          <a:p>
            <a:r>
              <a:rPr lang="en-US" dirty="0" smtClean="0"/>
              <a:t>Problem gets worse if add more countries</a:t>
            </a:r>
          </a:p>
          <a:p>
            <a:endParaRPr lang="en-US" dirty="0" smtClean="0"/>
          </a:p>
          <a:p>
            <a:r>
              <a:rPr lang="en-US" dirty="0" smtClean="0"/>
              <a:t>Even if measure same thing, meaning will differ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Consider proportion of outside directors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US:  minimum 51%; median  70%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India:  minimum 1/3 (+ CEO ≠ board chair); otherwise min 50%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Korea:  minimum 25%; median 33% </a:t>
            </a:r>
            <a:r>
              <a:rPr lang="en-US" dirty="0" smtClean="0"/>
              <a:t>[&gt; 50</a:t>
            </a:r>
            <a:r>
              <a:rPr lang="en-US" dirty="0"/>
              <a:t>% required for large firms</a:t>
            </a:r>
            <a:r>
              <a:rPr lang="en-US" dirty="0" smtClean="0"/>
              <a:t>]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Turkey</a:t>
            </a:r>
            <a:r>
              <a:rPr lang="en-US" dirty="0"/>
              <a:t>:  minimum 0 (75% of firms), mean 25%</a:t>
            </a:r>
          </a:p>
          <a:p>
            <a:pPr marL="342900" lvl="1" indent="-342900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 smtClean="0"/>
              <a:t>With </a:t>
            </a:r>
            <a:r>
              <a:rPr lang="en-US" dirty="0"/>
              <a:t>country fixed effects, estimate impact of typical </a:t>
            </a:r>
            <a:r>
              <a:rPr lang="en-US" dirty="0" smtClean="0"/>
              <a:t>within-cou</a:t>
            </a:r>
            <a:r>
              <a:rPr lang="en-US" dirty="0"/>
              <a:t>ntry </a:t>
            </a:r>
            <a:r>
              <a:rPr lang="en-US" dirty="0" smtClean="0"/>
              <a:t>variation</a:t>
            </a:r>
          </a:p>
          <a:p>
            <a:pPr marL="742950" lvl="2" indent="-342900">
              <a:lnSpc>
                <a:spcPct val="120000"/>
              </a:lnSpc>
            </a:pPr>
            <a:r>
              <a:rPr lang="en-US" dirty="0" smtClean="0"/>
              <a:t>Not really measuring the same thing across countries?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75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rgbClr val="FF33CC"/>
          </a:solidFill>
        </p:spPr>
        <p:txBody>
          <a:bodyPr>
            <a:normAutofit/>
          </a:bodyPr>
          <a:lstStyle/>
          <a:p>
            <a:r>
              <a:rPr lang="en-US" sz="3200" b="1" dirty="0"/>
              <a:t>Severe</a:t>
            </a:r>
            <a:r>
              <a:rPr lang="en-US" sz="3200" dirty="0"/>
              <a:t> construct validity </a:t>
            </a:r>
            <a:r>
              <a:rPr lang="en-US" sz="3200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We’re </a:t>
            </a:r>
            <a:r>
              <a:rPr lang="en-US" dirty="0"/>
              <a:t>not sure how to measure “governance”</a:t>
            </a:r>
          </a:p>
          <a:p>
            <a:pPr lvl="1"/>
            <a:r>
              <a:rPr lang="en-US" dirty="0"/>
              <a:t>We’re not sure what counts as “good” governance, for which firms, in which countries</a:t>
            </a:r>
          </a:p>
          <a:p>
            <a:pPr lvl="1"/>
            <a:r>
              <a:rPr lang="en-US" dirty="0"/>
              <a:t>We </a:t>
            </a:r>
            <a:r>
              <a:rPr lang="en-US" dirty="0" smtClean="0"/>
              <a:t>have. </a:t>
            </a:r>
            <a:r>
              <a:rPr lang="en-US" dirty="0"/>
              <a:t>. .</a:t>
            </a:r>
          </a:p>
          <a:p>
            <a:pPr lvl="2"/>
            <a:r>
              <a:rPr lang="en-US" dirty="0"/>
              <a:t>Different </a:t>
            </a:r>
            <a:r>
              <a:rPr lang="en-US" dirty="0" smtClean="0"/>
              <a:t>overall index </a:t>
            </a:r>
            <a:r>
              <a:rPr lang="en-US" dirty="0"/>
              <a:t>in each country</a:t>
            </a:r>
          </a:p>
          <a:p>
            <a:pPr lvl="2"/>
            <a:r>
              <a:rPr lang="en-US" dirty="0"/>
              <a:t>Different subindices in each </a:t>
            </a:r>
            <a:r>
              <a:rPr lang="en-US" dirty="0" smtClean="0"/>
              <a:t>country</a:t>
            </a:r>
          </a:p>
          <a:p>
            <a:pPr lvl="2"/>
            <a:r>
              <a:rPr lang="en-US" b="1" dirty="0" smtClean="0"/>
              <a:t>Very different subindex elements</a:t>
            </a:r>
            <a:r>
              <a:rPr lang="en-US" dirty="0" smtClean="0"/>
              <a:t> in each country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0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  <a:solidFill>
            <a:srgbClr val="FF99CC"/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>Tobin’s q is a construct too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Common approach:  q as dependent var.</a:t>
            </a:r>
          </a:p>
          <a:p>
            <a:r>
              <a:rPr lang="en-US" dirty="0" smtClean="0"/>
              <a:t>One possible definition:</a:t>
            </a:r>
          </a:p>
          <a:p>
            <a:pPr lvl="1"/>
            <a:r>
              <a:rPr lang="en-US" sz="2000" dirty="0" smtClean="0"/>
              <a:t>BVE = book value of equity</a:t>
            </a:r>
          </a:p>
          <a:p>
            <a:pPr lvl="1"/>
            <a:r>
              <a:rPr lang="en-US" sz="2000" dirty="0" smtClean="0"/>
              <a:t>MVE </a:t>
            </a:r>
            <a:r>
              <a:rPr lang="en-US" sz="2000" dirty="0"/>
              <a:t>= </a:t>
            </a:r>
            <a:r>
              <a:rPr lang="en-US" sz="2000" dirty="0" smtClean="0"/>
              <a:t>market </a:t>
            </a:r>
            <a:r>
              <a:rPr lang="en-US" sz="2000" dirty="0"/>
              <a:t>value of </a:t>
            </a:r>
            <a:r>
              <a:rPr lang="en-US" sz="2000" dirty="0" smtClean="0"/>
              <a:t>equity</a:t>
            </a:r>
          </a:p>
          <a:p>
            <a:r>
              <a:rPr lang="en-US" sz="2800" dirty="0" smtClean="0"/>
              <a:t>Problem: q captures many things: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Growth opportunities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Intangible assets (not included in book assets)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Real and quasi rents (not captured in book assets)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Other book-to-market differences in assets</a:t>
            </a:r>
          </a:p>
          <a:p>
            <a:pPr lvl="1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Value of share liquidity</a:t>
            </a:r>
          </a:p>
          <a:p>
            <a:pPr lvl="1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value of governance (higher market value for same assets)</a:t>
            </a:r>
          </a:p>
          <a:p>
            <a:r>
              <a:rPr lang="en-US" dirty="0" smtClean="0"/>
              <a:t>Empirical strategy:</a:t>
            </a:r>
          </a:p>
          <a:p>
            <a:pPr lvl="1"/>
            <a:r>
              <a:rPr lang="en-US" dirty="0" smtClean="0"/>
              <a:t>control for other factors</a:t>
            </a:r>
          </a:p>
          <a:p>
            <a:pPr lvl="1"/>
            <a:r>
              <a:rPr lang="en-US" dirty="0" smtClean="0"/>
              <a:t>hope that </a:t>
            </a:r>
            <a:r>
              <a:rPr lang="el-GR" dirty="0" smtClean="0">
                <a:latin typeface="Cambria"/>
              </a:rPr>
              <a:t>Δ</a:t>
            </a:r>
            <a:r>
              <a:rPr lang="en-US" dirty="0" smtClean="0">
                <a:latin typeface="Cambria"/>
              </a:rPr>
              <a:t>q captures value of </a:t>
            </a:r>
            <a:r>
              <a:rPr lang="el-GR" dirty="0" smtClean="0">
                <a:latin typeface="Cambria"/>
              </a:rPr>
              <a:t>Δ</a:t>
            </a:r>
            <a:r>
              <a:rPr lang="en-US" dirty="0" err="1" smtClean="0">
                <a:latin typeface="Cambria"/>
              </a:rPr>
              <a:t>gov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251361"/>
              </p:ext>
            </p:extLst>
          </p:nvPr>
        </p:nvGraphicFramePr>
        <p:xfrm>
          <a:off x="4953000" y="1858406"/>
          <a:ext cx="3733800" cy="808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1993680" imgH="431640" progId="Equation.DSMT4">
                  <p:embed/>
                </p:oleObj>
              </mc:Choice>
              <mc:Fallback>
                <p:oleObj name="Equation" r:id="rId3" imgW="19936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53000" y="1858406"/>
                        <a:ext cx="3733800" cy="8085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4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99CC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So what do we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dirty="0" smtClean="0"/>
              <a:t>We </a:t>
            </a:r>
            <a:r>
              <a:rPr lang="en-US" dirty="0"/>
              <a:t>give subindices similar </a:t>
            </a:r>
            <a:r>
              <a:rPr lang="en-US" dirty="0" smtClean="0"/>
              <a:t>names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We </a:t>
            </a:r>
            <a:r>
              <a:rPr lang="en-US" dirty="0" err="1" smtClean="0"/>
              <a:t>then</a:t>
            </a:r>
            <a:r>
              <a:rPr lang="en-US" b="1" dirty="0" err="1" smtClean="0"/>
              <a:t>hope</a:t>
            </a:r>
            <a:r>
              <a:rPr lang="en-US" dirty="0" smtClean="0"/>
              <a:t> </a:t>
            </a:r>
            <a:r>
              <a:rPr lang="en-US" dirty="0"/>
              <a:t>(pretend?) they measure a common construct</a:t>
            </a:r>
          </a:p>
          <a:p>
            <a:r>
              <a:rPr lang="en-US" dirty="0"/>
              <a:t>OK, what do we see?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5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rgbClr val="FF33CC"/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Simple cross-section results across countries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64126"/>
              </p:ext>
            </p:extLst>
          </p:nvPr>
        </p:nvGraphicFramePr>
        <p:xfrm>
          <a:off x="533398" y="1142994"/>
          <a:ext cx="7772404" cy="53340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91979"/>
                <a:gridCol w="916085"/>
                <a:gridCol w="916085"/>
                <a:gridCol w="916085"/>
                <a:gridCol w="79568"/>
                <a:gridCol w="836517"/>
                <a:gridCol w="916085"/>
              </a:tblGrid>
              <a:tr h="28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Country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Russia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Brazil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India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Korea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Turkey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Overall Governance Index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0.198***</a:t>
                      </a:r>
                    </a:p>
                  </a:txBody>
                  <a:tcPr marL="9525" marR="9525" marT="9525" marB="0" anchor="ctr" anchorCtr="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0.145***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0.101***</a:t>
                      </a:r>
                    </a:p>
                  </a:txBody>
                  <a:tcPr marL="9525" marR="9525" marT="9525" marB="0" anchor="ctr" anchorCtr="1"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0.097***</a:t>
                      </a:r>
                    </a:p>
                  </a:txBody>
                  <a:tcPr marL="9525" marR="9525" marT="9525" marB="0" anchor="ctr" anchorCtr="1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0.112***</a:t>
                      </a:r>
                    </a:p>
                  </a:txBody>
                  <a:tcPr marL="9525" marR="9525" marT="9525" marB="0" anchor="ctr" anchorCtr="1">
                    <a:solidFill>
                      <a:srgbClr val="92D050"/>
                    </a:solidFill>
                  </a:tcPr>
                </a:tc>
              </a:tr>
              <a:tr h="28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(5.45)</a:t>
                      </a:r>
                    </a:p>
                  </a:txBody>
                  <a:tcPr marL="9525" marR="9525" marT="9525" marB="0" anchor="ctr" anchorCtr="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(2.83)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(2.91)</a:t>
                      </a:r>
                    </a:p>
                  </a:txBody>
                  <a:tcPr marL="9525" marR="9525" marT="9525" marB="0" anchor="ctr" anchorCtr="1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(6.39)</a:t>
                      </a:r>
                    </a:p>
                  </a:txBody>
                  <a:tcPr marL="9525" marR="9525" marT="9525" marB="0" anchor="ctr" anchorCtr="1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(2.77)</a:t>
                      </a:r>
                    </a:p>
                  </a:txBody>
                  <a:tcPr marL="9525" marR="9525" marT="9525" marB="0" anchor="ctr" anchorCtr="1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8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Subindices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alone</a:t>
                      </a:r>
                      <a:r>
                        <a:rPr lang="en-US" sz="1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together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Board Structure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0.066*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0.042***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0.026</a:t>
                      </a:r>
                    </a:p>
                  </a:txBody>
                  <a:tcPr marL="9525" marR="9525" marT="9525" marB="0" anchor="b"/>
                </a:tc>
              </a:tr>
              <a:tr h="28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(-1.55)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(1.80)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(2.79)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(0.69)</a:t>
                      </a:r>
                    </a:p>
                  </a:txBody>
                  <a:tcPr marL="9525" marR="9525" marT="9525" marB="0" anchor="b"/>
                </a:tc>
              </a:tr>
              <a:tr h="28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Ownership Structure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0.076*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0.045***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28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(2.00)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(3.61)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28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Board Procedure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0.136***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0.045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0.040</a:t>
                      </a:r>
                    </a:p>
                  </a:txBody>
                  <a:tcPr marL="9525" marR="9525" marT="9525" marB="0" anchor="b"/>
                </a:tc>
              </a:tr>
              <a:tr h="28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(2.66)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(1.25)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(1.25)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(1.20)</a:t>
                      </a:r>
                    </a:p>
                  </a:txBody>
                  <a:tcPr marL="9525" marR="9525" marT="9525" marB="0" anchor="b"/>
                </a:tc>
              </a:tr>
              <a:tr h="28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Disclosure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0.355***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0.069*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0.023***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0.089**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28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(7.98)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(-0.11)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(1.80)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(2.68)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(1.99)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28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Related Party Transactions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-0.067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0.022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28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(-1.31)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(0.63)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28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Minority Shareholder Rights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0.142***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0.064**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0.022**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0.011</a:t>
                      </a:r>
                    </a:p>
                  </a:txBody>
                  <a:tcPr marL="9525" marR="9525" marT="9525" marB="0" anchor="b"/>
                </a:tc>
              </a:tr>
              <a:tr h="28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(2.90)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(1.99)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(2.03)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(0.40)</a:t>
                      </a:r>
                    </a:p>
                  </a:txBody>
                  <a:tcPr marL="9525" marR="9525" marT="9525" marB="0" anchor="b"/>
                </a:tc>
              </a:tr>
              <a:tr h="28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Control Variables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Vary by country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Observations </a:t>
                      </a:r>
                      <a:r>
                        <a:rPr lang="en-US" sz="1600" u="none" strike="noStrike" dirty="0">
                          <a:effectLst/>
                        </a:rPr>
                        <a:t>(</a:t>
                      </a:r>
                      <a:r>
                        <a:rPr lang="en-US" sz="1600" u="none" strike="noStrike" dirty="0" smtClean="0">
                          <a:effectLst/>
                        </a:rPr>
                        <a:t>Firms if different)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228 </a:t>
                      </a:r>
                      <a:r>
                        <a:rPr lang="en-US" sz="1600" u="none" strike="noStrike" dirty="0">
                          <a:effectLst/>
                        </a:rPr>
                        <a:t>(99)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</a:t>
                      </a: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495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</a:t>
                      </a:r>
                    </a:p>
                  </a:txBody>
                  <a:tcPr marL="9525" marR="9525" marT="9525" marB="0" anchor="b"/>
                </a:tc>
              </a:tr>
              <a:tr h="28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Time </a:t>
                      </a:r>
                      <a:r>
                        <a:rPr lang="en-US" sz="1600" u="none" strike="noStrike" dirty="0" smtClean="0">
                          <a:effectLst/>
                        </a:rPr>
                        <a:t>Period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2001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2006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2001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2006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FF33CC"/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This is only association.  How about firm </a:t>
            </a:r>
            <a:r>
              <a:rPr lang="en-US" sz="3600" dirty="0" smtClean="0"/>
              <a:t>FE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4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rgbClr val="FF33CC"/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Firm fixed effects across countries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643459"/>
              </p:ext>
            </p:extLst>
          </p:nvPr>
        </p:nvGraphicFramePr>
        <p:xfrm>
          <a:off x="990602" y="1142994"/>
          <a:ext cx="7619998" cy="5003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8122"/>
                <a:gridCol w="1111250"/>
                <a:gridCol w="952500"/>
                <a:gridCol w="83761"/>
                <a:gridCol w="709988"/>
                <a:gridCol w="79377"/>
                <a:gridCol w="1006878"/>
                <a:gridCol w="898122"/>
              </a:tblGrid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Country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Russia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Brazil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India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Korea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Turkey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Overall Governance Index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0.067***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 come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 come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0.0396***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-0.021</a:t>
                      </a:r>
                    </a:p>
                  </a:txBody>
                  <a:tcPr marL="9525" marR="9525" marT="9525" marB="0" anchor="b"/>
                </a:tc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(2.75)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(4.60)</a:t>
                      </a:r>
                    </a:p>
                  </a:txBody>
                  <a:tcPr marL="9525" marR="9525" marT="9525" marB="0" anchor="b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(-0.70)</a:t>
                      </a:r>
                    </a:p>
                  </a:txBody>
                  <a:tcPr marL="9525" marR="9525" marT="9525" marB="0" anchor="b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Subindices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alone</a:t>
                      </a:r>
                      <a:r>
                        <a:rPr lang="en-US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together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Board Structure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0.0102***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-0.032</a:t>
                      </a:r>
                    </a:p>
                  </a:txBody>
                  <a:tcPr marL="9525" marR="9525" marT="9525" marB="0" anchor="b"/>
                </a:tc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(6.65)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(-1.60)</a:t>
                      </a:r>
                    </a:p>
                  </a:txBody>
                  <a:tcPr marL="9525" marR="9525" marT="9525" marB="0" anchor="b"/>
                </a:tc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Ownership Structure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0.0044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(0.45)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Board Procedure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0.0025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-0.015</a:t>
                      </a:r>
                    </a:p>
                  </a:txBody>
                  <a:tcPr marL="9525" marR="9525" marT="9525" marB="0" anchor="b"/>
                </a:tc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(0.33)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(-0.85)</a:t>
                      </a:r>
                    </a:p>
                  </a:txBody>
                  <a:tcPr marL="9525" marR="9525" marT="9525" marB="0" anchor="b"/>
                </a:tc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Disclosure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0.071**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0.0136*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-0.019</a:t>
                      </a:r>
                    </a:p>
                  </a:txBody>
                  <a:tcPr marL="9525" marR="9525" marT="9525" marB="0" anchor="b"/>
                </a:tc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(2.21)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(1.93)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(-0.58)</a:t>
                      </a:r>
                    </a:p>
                  </a:txBody>
                  <a:tcPr marL="9525" marR="9525" marT="9525" marB="0" anchor="b"/>
                </a:tc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Minority Shareholder Rights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-0.0065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0.034</a:t>
                      </a:r>
                    </a:p>
                  </a:txBody>
                  <a:tcPr marL="9525" marR="9525" marT="9525" marB="0" anchor="b"/>
                </a:tc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(-1.09)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(1.41)</a:t>
                      </a:r>
                    </a:p>
                  </a:txBody>
                  <a:tcPr marL="9525" marR="9525" marT="9525" marB="0" anchor="b"/>
                </a:tc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Observations </a:t>
                      </a:r>
                      <a:r>
                        <a:rPr lang="en-US" sz="1800" u="none" strike="noStrike" dirty="0">
                          <a:effectLst/>
                        </a:rPr>
                        <a:t>(</a:t>
                      </a:r>
                      <a:r>
                        <a:rPr lang="en-US" sz="1800" u="none" strike="noStrike" dirty="0" smtClean="0">
                          <a:effectLst/>
                        </a:rPr>
                        <a:t>Firms if different)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964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(99)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3,693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656)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586 (178)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63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Time </a:t>
                      </a:r>
                      <a:r>
                        <a:rPr lang="en-US" sz="1800" u="none" strike="noStrike" dirty="0" smtClean="0">
                          <a:effectLst/>
                        </a:rPr>
                        <a:t>Period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99-05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r>
                        <a:rPr lang="en-US" sz="1800" dirty="0" smtClean="0"/>
                        <a:t>98-04</a:t>
                      </a:r>
                      <a:endParaRPr lang="en-US" sz="1800" dirty="0"/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06-09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7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FF99CC"/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Firm FE summary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Turkey results are fragile</a:t>
            </a:r>
          </a:p>
          <a:p>
            <a:pPr lvl="1"/>
            <a:r>
              <a:rPr lang="en-US" dirty="0"/>
              <a:t>vanish completely with firm FE or RE</a:t>
            </a:r>
          </a:p>
          <a:p>
            <a:pPr lvl="1"/>
            <a:r>
              <a:rPr lang="en-US" dirty="0"/>
              <a:t>vanish without control variables</a:t>
            </a:r>
          </a:p>
          <a:p>
            <a:r>
              <a:rPr lang="en-US" dirty="0"/>
              <a:t>Russia results weaken, but survive</a:t>
            </a:r>
          </a:p>
          <a:p>
            <a:r>
              <a:rPr lang="en-US" dirty="0"/>
              <a:t>Korea:</a:t>
            </a:r>
          </a:p>
          <a:p>
            <a:pPr lvl="1"/>
            <a:r>
              <a:rPr lang="en-US" dirty="0"/>
              <a:t>Results remain strong for board structure index</a:t>
            </a:r>
          </a:p>
          <a:p>
            <a:pPr lvl="2"/>
            <a:r>
              <a:rPr lang="en-US" dirty="0"/>
              <a:t>Good causal inference (1999 legal reforms)</a:t>
            </a:r>
          </a:p>
          <a:p>
            <a:pPr lvl="1"/>
            <a:r>
              <a:rPr lang="en-US" dirty="0"/>
              <a:t>Shareholder rights vanishes</a:t>
            </a:r>
          </a:p>
          <a:p>
            <a:r>
              <a:rPr lang="en-US" dirty="0"/>
              <a:t>Brazil, India:  results to come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9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33CC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Array of methodological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“Construct validity” issues:</a:t>
            </a:r>
          </a:p>
          <a:p>
            <a:pPr lvl="1"/>
            <a:r>
              <a:rPr lang="en-US" dirty="0" smtClean="0"/>
              <a:t>What is “good” governance?</a:t>
            </a:r>
          </a:p>
          <a:p>
            <a:pPr lvl="1"/>
            <a:r>
              <a:rPr lang="en-US" dirty="0" smtClean="0"/>
              <a:t>Can we measure it?</a:t>
            </a:r>
          </a:p>
          <a:p>
            <a:pPr lvl="1"/>
            <a:r>
              <a:rPr lang="en-US" dirty="0" smtClean="0"/>
              <a:t>How does it vary across countries?</a:t>
            </a:r>
          </a:p>
          <a:p>
            <a:pPr lvl="1"/>
            <a:r>
              <a:rPr lang="en-US" dirty="0" smtClean="0"/>
              <a:t>Tobin’s q (as dependent variable) is a construct too</a:t>
            </a:r>
          </a:p>
          <a:p>
            <a:r>
              <a:rPr lang="en-US" dirty="0" smtClean="0"/>
              <a:t>Several flavors of “endogeneity”:</a:t>
            </a:r>
          </a:p>
          <a:p>
            <a:pPr lvl="1"/>
            <a:r>
              <a:rPr lang="en-US" dirty="0" smtClean="0"/>
              <a:t>Omitted variables</a:t>
            </a:r>
          </a:p>
          <a:p>
            <a:pPr lvl="1"/>
            <a:r>
              <a:rPr lang="en-US" dirty="0" smtClean="0"/>
              <a:t>Reverse causation (value </a:t>
            </a:r>
            <a:r>
              <a:rPr lang="en-US" dirty="0" smtClean="0">
                <a:sym typeface="Wingdings" pitchFamily="2" charset="2"/>
              </a:rPr>
              <a:t> governance)</a:t>
            </a:r>
            <a:endParaRPr lang="en-US" dirty="0" smtClean="0"/>
          </a:p>
          <a:p>
            <a:pPr lvl="1"/>
            <a:r>
              <a:rPr lang="en-US" dirty="0" smtClean="0"/>
              <a:t>Optimal differences between firms</a:t>
            </a:r>
          </a:p>
          <a:p>
            <a:r>
              <a:rPr lang="en-US" dirty="0" smtClean="0"/>
              <a:t>Differences in local legal rules</a:t>
            </a:r>
          </a:p>
          <a:p>
            <a:pPr lvl="1"/>
            <a:r>
              <a:rPr lang="en-US" dirty="0" smtClean="0"/>
              <a:t>What varies across firms is country specific</a:t>
            </a:r>
          </a:p>
          <a:p>
            <a:pPr lvl="1"/>
            <a:r>
              <a:rPr lang="en-US" dirty="0" smtClean="0"/>
              <a:t>Local practices vary [often idiosyncratic]</a:t>
            </a:r>
          </a:p>
          <a:p>
            <a:r>
              <a:rPr lang="en-US" dirty="0" smtClean="0"/>
              <a:t>Data limitations</a:t>
            </a:r>
          </a:p>
          <a:p>
            <a:pPr lvl="1"/>
            <a:r>
              <a:rPr lang="en-US" dirty="0" smtClean="0"/>
              <a:t>Data on governance</a:t>
            </a:r>
          </a:p>
          <a:p>
            <a:pPr lvl="1"/>
            <a:r>
              <a:rPr lang="en-US" dirty="0" smtClean="0"/>
              <a:t>Data on control variables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04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FF33CC"/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>Pretend all indices &amp; subindices created equal</a:t>
            </a:r>
            <a:br>
              <a:rPr lang="en-US" sz="3200" dirty="0" smtClean="0"/>
            </a:br>
            <a:r>
              <a:rPr lang="en-US" sz="3200" dirty="0" smtClean="0"/>
              <a:t>Pooled OLS (Brazil, India, Korea, Russia)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621267"/>
              </p:ext>
            </p:extLst>
          </p:nvPr>
        </p:nvGraphicFramePr>
        <p:xfrm>
          <a:off x="609600" y="1371600"/>
          <a:ext cx="6400800" cy="49508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0000"/>
                <a:gridCol w="2590800"/>
              </a:tblGrid>
              <a:tr h="2794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Overall Governance Index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0.099***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279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(5.36)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55033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 smtClean="0">
                          <a:effectLst/>
                        </a:rPr>
                        <a:t>Subindices (excl.</a:t>
                      </a:r>
                      <a:r>
                        <a:rPr lang="en-US" sz="2000" b="1" u="none" strike="noStrike" baseline="0" dirty="0" smtClean="0">
                          <a:effectLst/>
                        </a:rPr>
                        <a:t> Russia)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All </a:t>
                      </a:r>
                      <a:r>
                        <a:rPr lang="en-US" sz="2000" b="1" u="none" strike="noStrike" dirty="0" smtClean="0">
                          <a:effectLst/>
                        </a:rPr>
                        <a:t>in </a:t>
                      </a:r>
                      <a:r>
                        <a:rPr lang="en-US" sz="2000" b="1" u="none" strike="noStrike" dirty="0">
                          <a:effectLst/>
                        </a:rPr>
                        <a:t>One Regression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94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Board Structure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0.036**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279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(2.08)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2794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Ownership Structure (Brazil and Korea Only)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0.034**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279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(2.34)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2794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Board Procedure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0.027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9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(1.58)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94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Disclosure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0.036**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279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(2.40)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2794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Related Party </a:t>
                      </a:r>
                      <a:r>
                        <a:rPr lang="en-US" sz="2000" u="none" strike="noStrike" dirty="0" smtClean="0">
                          <a:effectLst/>
                        </a:rPr>
                        <a:t>Transactions </a:t>
                      </a:r>
                      <a:r>
                        <a:rPr lang="en-US" sz="2000" u="none" strike="noStrike" dirty="0">
                          <a:effectLst/>
                        </a:rPr>
                        <a:t>(Brazil and India Only)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-0.014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9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(-0.30)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94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Shareholder Rights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0.031**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279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(2.02)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6248400"/>
            <a:ext cx="8294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Decent control variables, but lose some from country regressions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2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  <a:solidFill>
            <a:srgbClr val="FF33CC"/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>Compare OLS to Fixed Effects (Korea, Russia, Turkey)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171385"/>
              </p:ext>
            </p:extLst>
          </p:nvPr>
        </p:nvGraphicFramePr>
        <p:xfrm>
          <a:off x="609600" y="914400"/>
          <a:ext cx="7086601" cy="502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95600"/>
                <a:gridCol w="1828800"/>
                <a:gridCol w="2362201"/>
              </a:tblGrid>
              <a:tr h="277509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Fixed Effects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Pooled OLS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750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Overall Governance Index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0.031***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0.099***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2775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(4.39)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(5.36)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2787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 smtClean="0">
                          <a:effectLst/>
                        </a:rPr>
                        <a:t>Subindices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059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Board Structure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0.021***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0.036**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2505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(4.89)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(2.08)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25059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Ownership Structure (Brazil and Korea Only)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0.034**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2960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(-0.51)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(2.34)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25059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Board Procedure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0.027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05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(0.53)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(1.58)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059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Disclosure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0.024***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0.036**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2505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(4.02)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(2.40)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25059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RPTs  (Brazil, India)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-0.014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0599">
                <a:tc vMerge="1"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(-0.30)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059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Shareholder Rights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0.031**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2505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(-0.36)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(2.02)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6096000"/>
            <a:ext cx="84104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Caveat:  Board structure results driven by Korea; opposite in Brazil</a:t>
            </a:r>
          </a:p>
          <a:p>
            <a:r>
              <a:rPr lang="en-US" sz="2400" dirty="0" smtClean="0"/>
              <a:t>Little time variation in ownership, so FE is weak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50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rgbClr val="FF33CC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Next steps to see what survives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953000"/>
          </a:xfrm>
        </p:spPr>
        <p:txBody>
          <a:bodyPr/>
          <a:lstStyle/>
          <a:p>
            <a:r>
              <a:rPr lang="en-US" dirty="0" smtClean="0"/>
              <a:t>Firm FE, RE in all countries</a:t>
            </a:r>
          </a:p>
          <a:p>
            <a:r>
              <a:rPr lang="en-US" dirty="0" smtClean="0"/>
              <a:t>Effects for interesting subsamples:</a:t>
            </a:r>
          </a:p>
          <a:p>
            <a:pPr lvl="1"/>
            <a:r>
              <a:rPr lang="en-US" sz="2400" dirty="0" smtClean="0"/>
              <a:t>Large versus small</a:t>
            </a:r>
          </a:p>
          <a:p>
            <a:pPr lvl="1"/>
            <a:r>
              <a:rPr lang="en-US" sz="2400" dirty="0" smtClean="0"/>
              <a:t>Manufacturing vs. other</a:t>
            </a:r>
          </a:p>
          <a:p>
            <a:pPr lvl="1"/>
            <a:r>
              <a:rPr lang="en-US" sz="2400" dirty="0" smtClean="0"/>
              <a:t>High vs. low growth rate</a:t>
            </a:r>
          </a:p>
          <a:p>
            <a:pPr lvl="1"/>
            <a:r>
              <a:rPr lang="en-US" sz="2400" dirty="0" smtClean="0"/>
              <a:t>High vs. low profitability</a:t>
            </a:r>
          </a:p>
          <a:p>
            <a:pPr lvl="1"/>
            <a:r>
              <a:rPr lang="en-US" sz="2400" dirty="0" smtClean="0"/>
              <a:t>Business group or not</a:t>
            </a:r>
          </a:p>
          <a:p>
            <a:pPr lvl="1"/>
            <a:r>
              <a:rPr lang="en-US" sz="2400" dirty="0" smtClean="0"/>
              <a:t>Old vs. young firms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FF33CC"/>
          </a:solidFill>
        </p:spPr>
        <p:txBody>
          <a:bodyPr/>
          <a:lstStyle/>
          <a:p>
            <a:r>
              <a:rPr lang="en-US" dirty="0" smtClean="0"/>
              <a:t>Next steps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Use common index elements</a:t>
            </a:r>
          </a:p>
          <a:p>
            <a:pPr lvl="1"/>
            <a:r>
              <a:rPr lang="en-US" dirty="0" smtClean="0"/>
              <a:t>As in multicountry indices</a:t>
            </a:r>
          </a:p>
          <a:p>
            <a:pPr lvl="1"/>
            <a:r>
              <a:rPr lang="en-US" dirty="0" smtClean="0"/>
              <a:t>Construct validity issue changes, doesn’t go away</a:t>
            </a:r>
          </a:p>
          <a:p>
            <a:r>
              <a:rPr lang="en-US" dirty="0" smtClean="0"/>
              <a:t>Use only the limited control variables available in multi-country studies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C3827-F89A-4DE2-B113-A39E51A0C108}" type="slidenum">
              <a:rPr lang="en-US"/>
              <a:pPr/>
              <a:t>34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10600" cy="1143000"/>
          </a:xfrm>
          <a:solidFill>
            <a:srgbClr val="FEA0F3"/>
          </a:solidFill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cs typeface="Times New Roman" pitchFamily="18" charset="0"/>
              </a:rPr>
              <a:t>Is Everything Endogenous (or Irrelevant</a:t>
            </a:r>
            <a:r>
              <a:rPr lang="en-US" sz="2800" b="1" dirty="0">
                <a:cs typeface="Times New Roman" pitchFamily="18" charset="0"/>
              </a:rPr>
              <a:t>)? </a:t>
            </a:r>
            <a:br>
              <a:rPr lang="en-US" sz="2800" b="1" dirty="0">
                <a:cs typeface="Times New Roman" pitchFamily="18" charset="0"/>
              </a:rPr>
            </a:br>
            <a:r>
              <a:rPr lang="en-US" sz="2800" b="1" dirty="0">
                <a:cs typeface="Times New Roman" pitchFamily="18" charset="0"/>
              </a:rPr>
              <a:t>Russia (1999 data)</a:t>
            </a:r>
            <a:br>
              <a:rPr lang="en-US" sz="2800" b="1" dirty="0">
                <a:cs typeface="Times New Roman" pitchFamily="18" charset="0"/>
              </a:rPr>
            </a:br>
            <a:r>
              <a:rPr lang="en-US" sz="2800" b="1" dirty="0">
                <a:cs typeface="Times New Roman" pitchFamily="18" charset="0"/>
              </a:rPr>
              <a:t>Regress: Ln(Value Ratio) on Governance Score</a:t>
            </a:r>
            <a:r>
              <a:rPr lang="en-US" sz="2800" dirty="0"/>
              <a:t> 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871663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524000"/>
            <a:ext cx="7086600" cy="3962400"/>
          </a:xfrm>
          <a:prstGeom prst="rect">
            <a:avLst/>
          </a:prstGeom>
          <a:noFill/>
        </p:spPr>
      </p:pic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09600" y="5562600"/>
            <a:ext cx="665060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</a:rPr>
              <a:t>Source:  Black (EMR, 2001)</a:t>
            </a:r>
          </a:p>
          <a:p>
            <a:r>
              <a:rPr lang="en-US" sz="2400" dirty="0" smtClean="0">
                <a:latin typeface="Times New Roman" pitchFamily="18" charset="0"/>
              </a:rPr>
              <a:t>(</a:t>
            </a:r>
            <a:r>
              <a:rPr lang="en-US" sz="2400" dirty="0">
                <a:latin typeface="Times New Roman" pitchFamily="18" charset="0"/>
              </a:rPr>
              <a:t>high ranking implies worse governance</a:t>
            </a:r>
            <a:r>
              <a:rPr lang="en-US" sz="2400" dirty="0" smtClean="0">
                <a:latin typeface="Times New Roman" pitchFamily="18" charset="0"/>
              </a:rPr>
              <a:t>)</a:t>
            </a:r>
          </a:p>
          <a:p>
            <a:r>
              <a:rPr lang="en-US" sz="2400" dirty="0" smtClean="0">
                <a:latin typeface="Times New Roman" pitchFamily="18" charset="0"/>
              </a:rPr>
              <a:t>Worst-to-best = factor of 700 increase in value ratio!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858000" y="1397000"/>
            <a:ext cx="211296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>
                <a:latin typeface="Times New Roman" pitchFamily="18" charset="0"/>
              </a:rPr>
              <a:t>n</a:t>
            </a:r>
            <a:r>
              <a:rPr lang="en-US" sz="2800">
                <a:latin typeface="Times New Roman" pitchFamily="18" charset="0"/>
              </a:rPr>
              <a:t> = 21 firms  </a:t>
            </a:r>
          </a:p>
          <a:p>
            <a:r>
              <a:rPr lang="en-US" sz="2800">
                <a:latin typeface="Times New Roman" pitchFamily="18" charset="0"/>
              </a:rPr>
              <a:t> </a:t>
            </a:r>
            <a:r>
              <a:rPr lang="en-US" sz="2800" i="1">
                <a:latin typeface="Times New Roman" pitchFamily="18" charset="0"/>
              </a:rPr>
              <a:t>r</a:t>
            </a:r>
            <a:r>
              <a:rPr lang="en-US" sz="2800">
                <a:latin typeface="Times New Roman" pitchFamily="18" charset="0"/>
              </a:rPr>
              <a:t> = -0.90</a:t>
            </a:r>
          </a:p>
          <a:p>
            <a:r>
              <a:rPr lang="en-US" sz="2800" i="1">
                <a:latin typeface="Times New Roman" pitchFamily="18" charset="0"/>
              </a:rPr>
              <a:t>  R</a:t>
            </a:r>
            <a:r>
              <a:rPr lang="en-US" sz="2800" i="1" baseline="30000">
                <a:latin typeface="Times New Roman" pitchFamily="18" charset="0"/>
              </a:rPr>
              <a:t>2</a:t>
            </a:r>
            <a:r>
              <a:rPr lang="en-US" sz="2800">
                <a:latin typeface="Times New Roman" pitchFamily="18" charset="0"/>
              </a:rPr>
              <a:t> = 0.81</a:t>
            </a:r>
          </a:p>
          <a:p>
            <a:r>
              <a:rPr lang="en-US" sz="2800" i="1">
                <a:latin typeface="Times New Roman" pitchFamily="18" charset="0"/>
              </a:rPr>
              <a:t>   t </a:t>
            </a:r>
            <a:r>
              <a:rPr lang="en-US" sz="2800">
                <a:latin typeface="Times New Roman" pitchFamily="18" charset="0"/>
              </a:rPr>
              <a:t>= -8.97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rgbClr val="FF33CC"/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>Is Everything Endogenous or Irrelevant II:</a:t>
            </a:r>
            <a:br>
              <a:rPr lang="en-US" sz="3200" dirty="0" smtClean="0"/>
            </a:br>
            <a:r>
              <a:rPr lang="en-US" sz="3200" dirty="0" smtClean="0"/>
              <a:t>Bulgaria (2002) response to anti-tunneling reform</a:t>
            </a:r>
            <a:endParaRPr lang="en-US" sz="3200" dirty="0"/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01298" y="1295400"/>
            <a:ext cx="6507538" cy="4572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57200" y="6019800"/>
            <a:ext cx="4681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High vs. low tunneling propensity firms</a:t>
            </a:r>
          </a:p>
          <a:p>
            <a:r>
              <a:rPr lang="en-US" sz="1600" dirty="0" smtClean="0"/>
              <a:t>Source:  Atanasov, Black, </a:t>
            </a:r>
            <a:r>
              <a:rPr lang="en-US" sz="1600" dirty="0" err="1" smtClean="0"/>
              <a:t>Ciccotell</a:t>
            </a:r>
            <a:r>
              <a:rPr lang="en-US" sz="1600" dirty="0" smtClean="0"/>
              <a:t>, </a:t>
            </a:r>
            <a:r>
              <a:rPr lang="en-US" sz="1600" dirty="0" err="1" smtClean="0"/>
              <a:t>Gyoshev</a:t>
            </a:r>
            <a:r>
              <a:rPr lang="en-US" sz="1600" dirty="0" smtClean="0"/>
              <a:t> (JFE 2010)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A996-0B9D-4A5F-9E60-C0273C2B730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33CC"/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Korea:  RPTs and Expropriation Risk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5638800"/>
            <a:ext cx="62949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Event study:  Large firm reform in June-August 1999)</a:t>
            </a:r>
          </a:p>
          <a:p>
            <a:pPr lvl="1"/>
            <a:r>
              <a:rPr lang="en-US" sz="2000" dirty="0" smtClean="0"/>
              <a:t>Large-plus (1-4T won) vs. mid-sized index (0.5-1T won)</a:t>
            </a:r>
          </a:p>
          <a:p>
            <a:r>
              <a:rPr lang="en-US" sz="2000" dirty="0" smtClean="0"/>
              <a:t>Source:  Black, Kim, Jang and Park (working paper 2012)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5A996-0B9D-4A5F-9E60-C0273C2B7303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7" name="차트 4"/>
          <p:cNvGraphicFramePr/>
          <p:nvPr>
            <p:extLst>
              <p:ext uri="{D42A27DB-BD31-4B8C-83A1-F6EECF244321}">
                <p14:modId xmlns:p14="http://schemas.microsoft.com/office/powerpoint/2010/main" val="1102291735"/>
              </p:ext>
            </p:extLst>
          </p:nvPr>
        </p:nvGraphicFramePr>
        <p:xfrm>
          <a:off x="609600" y="1066800"/>
          <a:ext cx="7696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949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solidFill>
            <a:srgbClr val="FF33CC"/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>Two Main Approaches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[Massively] Multicountry studies (broad and shallow)</a:t>
            </a:r>
          </a:p>
          <a:p>
            <a:pPr lvl="1">
              <a:spcBef>
                <a:spcPts val="0"/>
              </a:spcBef>
            </a:pPr>
            <a:r>
              <a:rPr lang="en-US" sz="2000" b="1" dirty="0" smtClean="0"/>
              <a:t>Indices:</a:t>
            </a:r>
            <a:r>
              <a:rPr lang="en-US" sz="2000" dirty="0" smtClean="0"/>
              <a:t>  S&amp;P disclosure (2002); CLSA (2001); ISS/</a:t>
            </a:r>
            <a:r>
              <a:rPr lang="en-US" sz="2000" dirty="0" err="1" smtClean="0"/>
              <a:t>RiskMetrics</a:t>
            </a:r>
            <a:r>
              <a:rPr lang="en-US" sz="2000" dirty="0" smtClean="0"/>
              <a:t> (2003-)</a:t>
            </a:r>
          </a:p>
          <a:p>
            <a:pPr lvl="1">
              <a:spcBef>
                <a:spcPts val="0"/>
              </a:spcBef>
            </a:pPr>
            <a:r>
              <a:rPr lang="en-US" sz="1800" b="1" dirty="0" smtClean="0"/>
              <a:t>Papers:</a:t>
            </a:r>
            <a:r>
              <a:rPr lang="en-US" sz="1800" dirty="0" smtClean="0"/>
              <a:t> </a:t>
            </a:r>
            <a:r>
              <a:rPr lang="en-US" sz="1800" dirty="0" err="1" smtClean="0"/>
              <a:t>Klapper</a:t>
            </a:r>
            <a:r>
              <a:rPr lang="en-US" sz="1800" dirty="0" smtClean="0"/>
              <a:t> Love (JCF 2004); </a:t>
            </a:r>
            <a:r>
              <a:rPr lang="en-US" sz="1800" dirty="0" err="1" smtClean="0"/>
              <a:t>Durnev</a:t>
            </a:r>
            <a:r>
              <a:rPr lang="en-US" sz="1800" dirty="0" smtClean="0"/>
              <a:t> Kim (JF 2005); Aggarwal  Erel Stulz Williamson (RFS 2006); Bruno Claessens (JFI 2009); Doidge Karolyi Stulz (JFE 2007); </a:t>
            </a:r>
            <a:r>
              <a:rPr lang="en-US" sz="2000" dirty="0" smtClean="0"/>
              <a:t>Dahya Dimitrov McConnell (JFE 2008)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Country studies (narrow and deep).  Representative list in emerging markets:</a:t>
            </a:r>
          </a:p>
          <a:p>
            <a:pPr lvl="1">
              <a:spcBef>
                <a:spcPts val="0"/>
              </a:spcBef>
            </a:pPr>
            <a:r>
              <a:rPr lang="en-US" sz="1800" b="1" dirty="0" smtClean="0"/>
              <a:t>Brazil</a:t>
            </a:r>
            <a:r>
              <a:rPr lang="en-US" sz="1800" dirty="0" smtClean="0"/>
              <a:t> (Black, de Carvalho, Gorga, JCF 2012; Leal and Carvalhal-da-Silva, 2007, Braga-Alves and Shastri, FM 2011)</a:t>
            </a:r>
          </a:p>
          <a:p>
            <a:pPr lvl="1">
              <a:spcBef>
                <a:spcPts val="0"/>
              </a:spcBef>
            </a:pPr>
            <a:r>
              <a:rPr lang="en-US" sz="1800" b="1" dirty="0" smtClean="0"/>
              <a:t>China (</a:t>
            </a:r>
            <a:r>
              <a:rPr lang="en-US" sz="1800" dirty="0" smtClean="0"/>
              <a:t>Cheung, Jiang, Limpaphayom and Lu (2009)</a:t>
            </a:r>
          </a:p>
          <a:p>
            <a:pPr lvl="1">
              <a:spcBef>
                <a:spcPts val="0"/>
              </a:spcBef>
            </a:pPr>
            <a:r>
              <a:rPr lang="en-US" sz="1800" b="1" dirty="0" smtClean="0"/>
              <a:t>Hong Kong (</a:t>
            </a:r>
            <a:r>
              <a:rPr lang="en-US" sz="1800" dirty="0" smtClean="0"/>
              <a:t>Cheung, Connelly, Limpaphayom and Zhou, 2007, 2009)</a:t>
            </a:r>
          </a:p>
          <a:p>
            <a:pPr lvl="1">
              <a:spcBef>
                <a:spcPts val="0"/>
              </a:spcBef>
            </a:pPr>
            <a:r>
              <a:rPr lang="en-US" sz="1800" b="1" dirty="0" smtClean="0"/>
              <a:t>India</a:t>
            </a:r>
            <a:r>
              <a:rPr lang="en-US" sz="1800" dirty="0" smtClean="0"/>
              <a:t> (Black and Khanna, JELS 2007; Balasubramanian, Black and Khanna 2009; Dharmapala and Khanna, JLEO 2013)</a:t>
            </a:r>
          </a:p>
          <a:p>
            <a:pPr lvl="1">
              <a:spcBef>
                <a:spcPts val="0"/>
              </a:spcBef>
            </a:pPr>
            <a:r>
              <a:rPr lang="en-US" sz="1800" b="1" dirty="0" smtClean="0"/>
              <a:t>Korea</a:t>
            </a:r>
            <a:r>
              <a:rPr lang="en-US" sz="1800" dirty="0" smtClean="0"/>
              <a:t> (Black Jang and Kim, JLEO 2006; Black &amp; Kim, JFE 2012; Black Kim Jang and Park 2012)</a:t>
            </a:r>
          </a:p>
          <a:p>
            <a:pPr lvl="1">
              <a:spcBef>
                <a:spcPts val="0"/>
              </a:spcBef>
            </a:pPr>
            <a:r>
              <a:rPr lang="en-US" sz="1800" b="1" dirty="0" smtClean="0"/>
              <a:t>Russia</a:t>
            </a:r>
            <a:r>
              <a:rPr lang="en-US" sz="1800" dirty="0" smtClean="0"/>
              <a:t> (Black, EMR 2001; Black, Love and Rachinsky, EMR 2006)</a:t>
            </a:r>
          </a:p>
          <a:p>
            <a:pPr lvl="1">
              <a:spcBef>
                <a:spcPts val="0"/>
              </a:spcBef>
            </a:pPr>
            <a:r>
              <a:rPr lang="en-US" sz="1800" b="1" dirty="0" smtClean="0"/>
              <a:t>Turkey</a:t>
            </a:r>
            <a:r>
              <a:rPr lang="en-US" sz="1800" dirty="0" smtClean="0"/>
              <a:t> (Ararat, Black, Yurtoglu, working paper 2012)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99CC"/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This project:  Blend of the two approaches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/>
              <a:t>Country </a:t>
            </a:r>
            <a:r>
              <a:rPr lang="en-US" dirty="0" smtClean="0"/>
              <a:t>studies</a:t>
            </a:r>
          </a:p>
          <a:p>
            <a:pPr lvl="1"/>
            <a:r>
              <a:rPr lang="en-US" dirty="0" smtClean="0"/>
              <a:t>in 5 major emerging markets:  BRIKT</a:t>
            </a:r>
          </a:p>
          <a:p>
            <a:pPr lvl="1"/>
            <a:r>
              <a:rPr lang="en-US" sz="2400" dirty="0" smtClean="0"/>
              <a:t>Not China, less generalizability</a:t>
            </a:r>
          </a:p>
          <a:p>
            <a:r>
              <a:rPr lang="en-US" dirty="0" smtClean="0"/>
              <a:t>Examine:  What is generalizable?</a:t>
            </a:r>
          </a:p>
          <a:p>
            <a:pPr lvl="1"/>
            <a:r>
              <a:rPr lang="en-US" sz="2400" dirty="0" smtClean="0"/>
              <a:t>And what isn’t</a:t>
            </a:r>
          </a:p>
          <a:p>
            <a:r>
              <a:rPr lang="en-US" dirty="0" smtClean="0"/>
              <a:t>Big picture answer:  Not much is generalizable</a:t>
            </a:r>
          </a:p>
          <a:p>
            <a:pPr lvl="1"/>
            <a:r>
              <a:rPr lang="en-US" sz="2400" dirty="0" smtClean="0"/>
              <a:t>Cast doubt on massively multi-country efforts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10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FF33CC"/>
          </a:solidFill>
        </p:spPr>
        <p:txBody>
          <a:bodyPr>
            <a:noAutofit/>
          </a:bodyPr>
          <a:lstStyle/>
          <a:p>
            <a:r>
              <a:rPr lang="en-US" sz="3200" dirty="0" smtClean="0"/>
              <a:t>Why Country Studies?</a:t>
            </a:r>
            <a:br>
              <a:rPr lang="en-US" sz="3200" dirty="0" smtClean="0"/>
            </a:br>
            <a:r>
              <a:rPr lang="en-US" sz="3200" dirty="0" smtClean="0"/>
              <a:t>Why focus on emerging markets?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800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Core corporate governance issues are different in developed vs. emerging markets.  Stylized view:</a:t>
            </a:r>
          </a:p>
          <a:p>
            <a:pPr lvl="1"/>
            <a:r>
              <a:rPr lang="en-US" dirty="0" smtClean="0"/>
              <a:t>Core US issue:  ensure good management</a:t>
            </a:r>
          </a:p>
          <a:p>
            <a:pPr lvl="1"/>
            <a:r>
              <a:rPr lang="en-US" dirty="0" smtClean="0"/>
              <a:t>Core emerging markets issue:  control self-dealing</a:t>
            </a:r>
          </a:p>
          <a:p>
            <a:pPr lvl="1"/>
            <a:r>
              <a:rPr lang="en-US" dirty="0" smtClean="0"/>
              <a:t>Governance more important in emerging markets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No good multicountry index</a:t>
            </a:r>
          </a:p>
          <a:p>
            <a:pPr lvl="1"/>
            <a:r>
              <a:rPr lang="en-US" dirty="0" smtClean="0"/>
              <a:t>ISS/</a:t>
            </a:r>
            <a:r>
              <a:rPr lang="en-US" dirty="0" err="1" smtClean="0"/>
              <a:t>RiskMetrics</a:t>
            </a:r>
            <a:r>
              <a:rPr lang="en-US" dirty="0" smtClean="0"/>
              <a:t>:  US-centric only developed countries</a:t>
            </a:r>
          </a:p>
          <a:p>
            <a:pPr lvl="1"/>
            <a:r>
              <a:rPr lang="en-US" dirty="0" smtClean="0"/>
              <a:t>Other multicountry indices are dated</a:t>
            </a:r>
            <a:r>
              <a:rPr lang="en-US" dirty="0"/>
              <a:t>, </a:t>
            </a:r>
            <a:r>
              <a:rPr lang="en-US" dirty="0" smtClean="0"/>
              <a:t>limited:</a:t>
            </a:r>
            <a:endParaRPr lang="en-US" dirty="0"/>
          </a:p>
          <a:p>
            <a:pPr lvl="2"/>
            <a:r>
              <a:rPr lang="en-US" dirty="0" smtClean="0"/>
              <a:t>S&amp;P (2002): </a:t>
            </a:r>
            <a:r>
              <a:rPr lang="en-US" dirty="0"/>
              <a:t>run </a:t>
            </a:r>
            <a:r>
              <a:rPr lang="en-US" dirty="0" smtClean="0"/>
              <a:t>once; only </a:t>
            </a:r>
            <a:r>
              <a:rPr lang="en-US" dirty="0"/>
              <a:t>disclosure</a:t>
            </a:r>
          </a:p>
          <a:p>
            <a:pPr lvl="2"/>
            <a:r>
              <a:rPr lang="en-US" dirty="0" smtClean="0"/>
              <a:t>CLSA (2001): </a:t>
            </a:r>
            <a:r>
              <a:rPr lang="en-US" dirty="0"/>
              <a:t>run </a:t>
            </a:r>
            <a:r>
              <a:rPr lang="en-US" dirty="0" smtClean="0"/>
              <a:t>once; </a:t>
            </a:r>
            <a:r>
              <a:rPr lang="en-US" dirty="0"/>
              <a:t>some elements subjective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33CC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Why Country Studies - II?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Endogeneity is key issue:  we care about </a:t>
            </a:r>
            <a:r>
              <a:rPr lang="en-US" b="1" dirty="0" smtClean="0"/>
              <a:t>causation</a:t>
            </a:r>
            <a:r>
              <a:rPr lang="en-US" dirty="0" smtClean="0"/>
              <a:t>, not just association:</a:t>
            </a:r>
          </a:p>
          <a:p>
            <a:pPr lvl="1"/>
            <a:r>
              <a:rPr lang="en-US" dirty="0" smtClean="0"/>
              <a:t>Will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cause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</a:t>
            </a:r>
          </a:p>
          <a:p>
            <a:pPr marL="857250" lvl="2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 = Tobin’s q; other outcome variable</a:t>
            </a:r>
          </a:p>
          <a:p>
            <a:r>
              <a:rPr lang="en-US" sz="2400" dirty="0" smtClean="0"/>
              <a:t>Simple </a:t>
            </a:r>
            <a:r>
              <a:rPr lang="en-US" sz="2400" dirty="0"/>
              <a:t>regression isn’t enough:</a:t>
            </a:r>
          </a:p>
          <a:p>
            <a:pPr lvl="1"/>
            <a:r>
              <a:rPr lang="en-US" dirty="0"/>
              <a:t>Regress y = a + </a:t>
            </a:r>
            <a:r>
              <a:rPr lang="en-US" dirty="0" smtClean="0"/>
              <a:t>b*</a:t>
            </a:r>
            <a:r>
              <a:rPr lang="en-US" dirty="0" err="1" smtClean="0"/>
              <a:t>gov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b="1" dirty="0"/>
              <a:t>c</a:t>
            </a:r>
            <a:r>
              <a:rPr lang="en-US" dirty="0"/>
              <a:t>*</a:t>
            </a:r>
            <a:r>
              <a:rPr lang="en-US" b="1" dirty="0"/>
              <a:t>controls</a:t>
            </a:r>
            <a:r>
              <a:rPr lang="en-US" dirty="0"/>
              <a:t> +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ε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Coefficient b 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tells us about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association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not causation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One example, reverse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causation:</a:t>
            </a:r>
          </a:p>
          <a:p>
            <a:pPr marL="457200" lvl="1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Regress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gov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a’</a:t>
            </a:r>
            <a:r>
              <a:rPr lang="en-US" dirty="0"/>
              <a:t> + b’*y + </a:t>
            </a:r>
            <a:r>
              <a:rPr lang="en-US" b="1" dirty="0"/>
              <a:t>c’</a:t>
            </a:r>
            <a:r>
              <a:rPr lang="en-US" dirty="0"/>
              <a:t>*</a:t>
            </a:r>
            <a:r>
              <a:rPr lang="en-US" b="1" dirty="0"/>
              <a:t>controls</a:t>
            </a:r>
            <a:r>
              <a:rPr lang="en-US" dirty="0"/>
              <a:t> +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ε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 and b’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usually have same sign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similar statistical significance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rgbClr val="FF99CC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To assess causation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ym typeface="Wingdings" pitchFamily="2" charset="2"/>
              </a:rPr>
              <a:t>minimum</a:t>
            </a:r>
            <a:r>
              <a:rPr lang="en-US" b="1" dirty="0">
                <a:sym typeface="Wingdings" pitchFamily="2" charset="2"/>
              </a:rPr>
              <a:t>:</a:t>
            </a:r>
            <a:r>
              <a:rPr lang="en-US" dirty="0">
                <a:sym typeface="Wingdings" pitchFamily="2" charset="2"/>
              </a:rPr>
              <a:t>  extensive control variables</a:t>
            </a:r>
          </a:p>
          <a:p>
            <a:r>
              <a:rPr lang="en-US" b="1" dirty="0">
                <a:sym typeface="Wingdings" pitchFamily="2" charset="2"/>
              </a:rPr>
              <a:t>better:</a:t>
            </a:r>
            <a:r>
              <a:rPr lang="en-US" dirty="0">
                <a:sym typeface="Wingdings" pitchFamily="2" charset="2"/>
              </a:rPr>
              <a:t> panel data, firm fixed or random effects</a:t>
            </a:r>
          </a:p>
          <a:p>
            <a:pPr lvl="1"/>
            <a:r>
              <a:rPr lang="en-US" dirty="0">
                <a:sym typeface="Wingdings" pitchFamily="2" charset="2"/>
              </a:rPr>
              <a:t>Address unobserved time-invariant firm characteristics</a:t>
            </a:r>
          </a:p>
          <a:p>
            <a:r>
              <a:rPr lang="en-US" b="1" dirty="0">
                <a:sym typeface="Wingdings" pitchFamily="2" charset="2"/>
              </a:rPr>
              <a:t>best:</a:t>
            </a:r>
            <a:r>
              <a:rPr lang="en-US" dirty="0">
                <a:sym typeface="Wingdings" pitchFamily="2" charset="2"/>
              </a:rPr>
              <a:t>  respectable natural </a:t>
            </a:r>
            <a:r>
              <a:rPr lang="en-US" dirty="0" smtClean="0">
                <a:sym typeface="Wingdings" pitchFamily="2" charset="2"/>
              </a:rPr>
              <a:t>experiment/shock</a:t>
            </a:r>
            <a:endParaRPr lang="en-US" dirty="0">
              <a:sym typeface="Wingdings" pitchFamily="2" charset="2"/>
            </a:endParaRPr>
          </a:p>
          <a:p>
            <a:pPr lvl="1"/>
            <a:r>
              <a:rPr lang="en-US" dirty="0">
                <a:sym typeface="Wingdings" pitchFamily="2" charset="2"/>
              </a:rPr>
              <a:t>not available in most countries</a:t>
            </a:r>
          </a:p>
          <a:p>
            <a:pPr marL="0" indent="0">
              <a:buNone/>
            </a:pPr>
            <a:r>
              <a:rPr lang="en-US" sz="2800" dirty="0" smtClean="0">
                <a:sym typeface="Wingdings" pitchFamily="2" charset="2"/>
              </a:rPr>
              <a:t>(No good non-shock instruments exist)</a:t>
            </a:r>
          </a:p>
          <a:p>
            <a:r>
              <a:rPr lang="en-US" sz="2800" dirty="0" smtClean="0">
                <a:sym typeface="Wingdings" pitchFamily="2" charset="2"/>
              </a:rPr>
              <a:t>Suppose </a:t>
            </a:r>
            <a:r>
              <a:rPr lang="en-US" sz="2800" dirty="0">
                <a:sym typeface="Wingdings" pitchFamily="2" charset="2"/>
              </a:rPr>
              <a:t>we require a study to be about (or include) emerging markets and want even </a:t>
            </a:r>
            <a:r>
              <a:rPr lang="en-US" sz="2800" b="1" dirty="0">
                <a:sym typeface="Wingdings" pitchFamily="2" charset="2"/>
              </a:rPr>
              <a:t>one</a:t>
            </a:r>
            <a:r>
              <a:rPr lang="en-US" sz="2800" dirty="0">
                <a:sym typeface="Wingdings" pitchFamily="2" charset="2"/>
              </a:rPr>
              <a:t> of these . . .</a:t>
            </a:r>
          </a:p>
          <a:p>
            <a:pPr marL="857250" lvl="2" indent="0">
              <a:buNone/>
            </a:pPr>
            <a:r>
              <a:rPr lang="en-US" dirty="0">
                <a:sym typeface="Wingdings" pitchFamily="2" charset="2"/>
              </a:rPr>
              <a:t>(Or results so strong that alternate explanations are unlikely)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70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FF33CC"/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Emerging markets, plus decent econometrics: 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100" b="1" dirty="0" smtClean="0"/>
              <a:t>Multicountry studies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100" b="1" strike="sngStrike" dirty="0" smtClean="0"/>
              <a:t>Papers</a:t>
            </a:r>
            <a:r>
              <a:rPr lang="en-US" sz="3100" b="1" strike="sngStrike" dirty="0"/>
              <a:t>:</a:t>
            </a:r>
            <a:r>
              <a:rPr lang="en-US" sz="3100" strike="sngStrike" dirty="0"/>
              <a:t> </a:t>
            </a:r>
            <a:r>
              <a:rPr lang="en-US" sz="3100" strike="sngStrike" dirty="0" err="1"/>
              <a:t>Klapper</a:t>
            </a:r>
            <a:r>
              <a:rPr lang="en-US" sz="3100" strike="sngStrike" dirty="0"/>
              <a:t> and Love (JCF 2004); </a:t>
            </a:r>
            <a:r>
              <a:rPr lang="en-US" sz="3100" strike="sngStrike" dirty="0" err="1"/>
              <a:t>Durnev</a:t>
            </a:r>
            <a:r>
              <a:rPr lang="en-US" sz="3100" strike="sngStrike" dirty="0"/>
              <a:t> and Kim (JF 2005); </a:t>
            </a:r>
            <a:r>
              <a:rPr lang="en-US" sz="3100" strike="sngStrike" dirty="0" smtClean="0"/>
              <a:t>Doidge</a:t>
            </a:r>
            <a:r>
              <a:rPr lang="en-US" sz="3100" strike="sngStrike" dirty="0"/>
              <a:t>, Karolyi and Stulz (JFE 2007); </a:t>
            </a:r>
            <a:r>
              <a:rPr lang="en-US" sz="3100" strike="sngStrike" dirty="0" smtClean="0"/>
              <a:t>Dahya </a:t>
            </a:r>
            <a:r>
              <a:rPr lang="en-US" sz="3100" strike="sngStrike" dirty="0"/>
              <a:t>Dimitrov McConnell (JFE 2008)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[Nothing left.]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Country indices</a:t>
            </a:r>
          </a:p>
          <a:p>
            <a:pPr lvl="1">
              <a:lnSpc>
                <a:spcPct val="120000"/>
              </a:lnSpc>
            </a:pPr>
            <a:r>
              <a:rPr lang="en-US" sz="3200" b="1" dirty="0" smtClean="0"/>
              <a:t>Brazil</a:t>
            </a:r>
            <a:r>
              <a:rPr lang="en-US" sz="3200" dirty="0" smtClean="0"/>
              <a:t> </a:t>
            </a:r>
            <a:r>
              <a:rPr lang="en-US" sz="2900" dirty="0" smtClean="0"/>
              <a:t>(Black and de Carvalho, JCF 2012)</a:t>
            </a:r>
            <a:endParaRPr lang="en-US" sz="2900" b="1" dirty="0" smtClean="0"/>
          </a:p>
          <a:p>
            <a:pPr lvl="1">
              <a:lnSpc>
                <a:spcPct val="120000"/>
              </a:lnSpc>
            </a:pPr>
            <a:r>
              <a:rPr lang="en-US" sz="3200" b="1" dirty="0" smtClean="0"/>
              <a:t>Hong Kong </a:t>
            </a:r>
            <a:r>
              <a:rPr lang="en-US" sz="2900" b="1" dirty="0" smtClean="0"/>
              <a:t>(</a:t>
            </a:r>
            <a:r>
              <a:rPr lang="en-US" sz="2900" dirty="0" smtClean="0"/>
              <a:t>Cheung, Connelly, Limpaphayom and Zhou, 2009)</a:t>
            </a:r>
          </a:p>
          <a:p>
            <a:pPr lvl="1">
              <a:lnSpc>
                <a:spcPct val="120000"/>
              </a:lnSpc>
            </a:pPr>
            <a:r>
              <a:rPr lang="en-US" sz="3200" b="1" dirty="0"/>
              <a:t>India</a:t>
            </a:r>
            <a:r>
              <a:rPr lang="en-US" sz="3200" dirty="0"/>
              <a:t> </a:t>
            </a:r>
            <a:r>
              <a:rPr lang="en-US" sz="2900" dirty="0"/>
              <a:t>(Black and Khanna, JELS 2007; </a:t>
            </a:r>
            <a:r>
              <a:rPr lang="en-US" sz="2900" dirty="0" smtClean="0"/>
              <a:t>Dharmapala </a:t>
            </a:r>
            <a:r>
              <a:rPr lang="en-US" sz="2900" dirty="0"/>
              <a:t>and Khanna, JLEO 2013)</a:t>
            </a:r>
            <a:endParaRPr lang="en-US" sz="3200" dirty="0" smtClean="0"/>
          </a:p>
          <a:p>
            <a:pPr lvl="1">
              <a:lnSpc>
                <a:spcPct val="120000"/>
              </a:lnSpc>
            </a:pPr>
            <a:r>
              <a:rPr lang="en-US" sz="3200" b="1" dirty="0" smtClean="0"/>
              <a:t>Korea</a:t>
            </a:r>
            <a:r>
              <a:rPr lang="en-US" sz="3200" dirty="0" smtClean="0"/>
              <a:t> </a:t>
            </a:r>
            <a:r>
              <a:rPr lang="en-US" sz="2900" dirty="0" smtClean="0"/>
              <a:t>(Black Jang and Kim, JLEO 2006; Black and Kim, JFE 2012; Black, Kim Jang and Park, working paper 2012)</a:t>
            </a:r>
          </a:p>
          <a:p>
            <a:pPr lvl="1">
              <a:lnSpc>
                <a:spcPct val="120000"/>
              </a:lnSpc>
            </a:pPr>
            <a:r>
              <a:rPr lang="en-US" sz="3200" b="1" dirty="0" smtClean="0"/>
              <a:t>Russia</a:t>
            </a:r>
            <a:r>
              <a:rPr lang="en-US" sz="3200" dirty="0" smtClean="0"/>
              <a:t> </a:t>
            </a:r>
            <a:r>
              <a:rPr lang="en-US" sz="2900" dirty="0" smtClean="0"/>
              <a:t>(Black, EMR 2001; Black, Love and Rachinsky, EMR 2006)</a:t>
            </a:r>
          </a:p>
          <a:p>
            <a:pPr lvl="1">
              <a:lnSpc>
                <a:spcPct val="120000"/>
              </a:lnSpc>
            </a:pPr>
            <a:r>
              <a:rPr lang="en-US" sz="3200" b="1" dirty="0"/>
              <a:t>Turkey</a:t>
            </a:r>
            <a:r>
              <a:rPr lang="en-US" sz="3200" dirty="0"/>
              <a:t> (Ararat, </a:t>
            </a:r>
            <a:r>
              <a:rPr lang="en-US" sz="3200" dirty="0" smtClean="0"/>
              <a:t>Black and </a:t>
            </a:r>
            <a:r>
              <a:rPr lang="en-US" sz="3200" dirty="0"/>
              <a:t>Yurtoglu, working paper 2012)</a:t>
            </a:r>
          </a:p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r>
              <a:rPr lang="en-US" dirty="0" smtClean="0"/>
              <a:t>[Apologies for the self-citation, but that’s what exists, to my knowledge.]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4E35-1372-4005-A0A5-135B1F5B6EE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5765</TotalTime>
  <Words>3266</Words>
  <Application>Microsoft Office PowerPoint</Application>
  <PresentationFormat>On-screen Show (4:3)</PresentationFormat>
  <Paragraphs>738</Paragraphs>
  <Slides>36</Slides>
  <Notes>32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Office Theme</vt:lpstr>
      <vt:lpstr>Equation</vt:lpstr>
      <vt:lpstr>What Matters in Corporate Governance in Emerging Markets: Time-Series Evidence from the BRIKT Countries (Brazil, Russia, India, Korea, Turkey)</vt:lpstr>
      <vt:lpstr>Some broad research questions</vt:lpstr>
      <vt:lpstr>Array of methodological issues</vt:lpstr>
      <vt:lpstr>Two Main Approaches</vt:lpstr>
      <vt:lpstr>This project:  Blend of the two approaches</vt:lpstr>
      <vt:lpstr>Why Country Studies? Why focus on emerging markets?</vt:lpstr>
      <vt:lpstr>Why Country Studies - II?</vt:lpstr>
      <vt:lpstr>To assess causation</vt:lpstr>
      <vt:lpstr>Emerging markets, plus decent econometrics:  </vt:lpstr>
      <vt:lpstr>Country studies have problems too</vt:lpstr>
      <vt:lpstr>This project:  Combine data across countries</vt:lpstr>
      <vt:lpstr>Each country:  build local index</vt:lpstr>
      <vt:lpstr>Endogeneity:  How Big an Issue</vt:lpstr>
      <vt:lpstr>Similar indices, subindices</vt:lpstr>
      <vt:lpstr>Brazil Corp Gov Index (BCGI) in 2005</vt:lpstr>
      <vt:lpstr>What’s in BCGI?</vt:lpstr>
      <vt:lpstr>Importance of local knowledge</vt:lpstr>
      <vt:lpstr>Compare Brazil to Korea for Board Structure</vt:lpstr>
      <vt:lpstr>Example 2:  Board procedure subindex Start with Brazil &amp; India:  see if avail in Korea, Turkey</vt:lpstr>
      <vt:lpstr>Example 3: Ownership Structure  Brazil vs. India, Korea</vt:lpstr>
      <vt:lpstr>Disclosure subindex:  Compare Brazil to ISS</vt:lpstr>
      <vt:lpstr>Lesson:  index must be country-specific</vt:lpstr>
      <vt:lpstr>Severe construct validity questions</vt:lpstr>
      <vt:lpstr>Tobin’s q is a construct too</vt:lpstr>
      <vt:lpstr>So what do we do?</vt:lpstr>
      <vt:lpstr>Simple cross-section results across countries</vt:lpstr>
      <vt:lpstr>This is only association.  How about firm FE</vt:lpstr>
      <vt:lpstr>Firm fixed effects across countries</vt:lpstr>
      <vt:lpstr>Firm FE summary</vt:lpstr>
      <vt:lpstr>Pretend all indices &amp; subindices created equal Pooled OLS (Brazil, India, Korea, Russia)</vt:lpstr>
      <vt:lpstr>Compare OLS to Fixed Effects (Korea, Russia, Turkey)</vt:lpstr>
      <vt:lpstr>Next steps to see what survives</vt:lpstr>
      <vt:lpstr>Next steps II</vt:lpstr>
      <vt:lpstr>Is Everything Endogenous (or Irrelevant)?  Russia (1999 data) Regress: Ln(Value Ratio) on Governance Score </vt:lpstr>
      <vt:lpstr>Is Everything Endogenous or Irrelevant II: Bulgaria (2002) response to anti-tunneling reform</vt:lpstr>
      <vt:lpstr>Korea:  RPTs and Expropriation Risk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Governance to Value: Evidence from Brazil and Other Emerging Markets</dc:title>
  <dc:creator>Bernard Black</dc:creator>
  <cp:lastModifiedBy>Bernie Black</cp:lastModifiedBy>
  <cp:revision>309</cp:revision>
  <cp:lastPrinted>2012-01-06T16:24:58Z</cp:lastPrinted>
  <dcterms:created xsi:type="dcterms:W3CDTF">2009-07-02T09:05:34Z</dcterms:created>
  <dcterms:modified xsi:type="dcterms:W3CDTF">2012-12-13T19:47:53Z</dcterms:modified>
</cp:coreProperties>
</file>