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314" r:id="rId3"/>
    <p:sldId id="322" r:id="rId4"/>
    <p:sldId id="291" r:id="rId5"/>
    <p:sldId id="292" r:id="rId6"/>
    <p:sldId id="323" r:id="rId7"/>
    <p:sldId id="294" r:id="rId8"/>
    <p:sldId id="324" r:id="rId9"/>
    <p:sldId id="312" r:id="rId10"/>
    <p:sldId id="307" r:id="rId11"/>
    <p:sldId id="325" r:id="rId12"/>
    <p:sldId id="295" r:id="rId13"/>
    <p:sldId id="296" r:id="rId14"/>
    <p:sldId id="297" r:id="rId15"/>
    <p:sldId id="301" r:id="rId16"/>
    <p:sldId id="264" r:id="rId17"/>
    <p:sldId id="306" r:id="rId18"/>
    <p:sldId id="313" r:id="rId19"/>
    <p:sldId id="266" r:id="rId20"/>
    <p:sldId id="267" r:id="rId21"/>
    <p:sldId id="268" r:id="rId22"/>
    <p:sldId id="269" r:id="rId23"/>
    <p:sldId id="270" r:id="rId24"/>
    <p:sldId id="271" r:id="rId25"/>
    <p:sldId id="273" r:id="rId26"/>
    <p:sldId id="277" r:id="rId27"/>
    <p:sldId id="305" r:id="rId28"/>
    <p:sldId id="281" r:id="rId29"/>
    <p:sldId id="282" r:id="rId30"/>
    <p:sldId id="315" r:id="rId31"/>
    <p:sldId id="318" r:id="rId32"/>
    <p:sldId id="319" r:id="rId33"/>
    <p:sldId id="283" r:id="rId34"/>
    <p:sldId id="302" r:id="rId35"/>
    <p:sldId id="303" r:id="rId36"/>
    <p:sldId id="321" r:id="rId37"/>
    <p:sldId id="288" r:id="rId38"/>
    <p:sldId id="289" r:id="rId3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 Jin" initials="LJ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1-21T22:19:35.425" idx="1">
    <p:pos x="5378" y="2163"/>
    <p:text>Joseph: I changed "financial tunnelling" to "intra-group capital flow" as the former might have a negative connotation.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1-21T22:22:12.579" idx="2">
    <p:pos x="5390" y="652"/>
    <p:text>I changed the structure here to what think you meant to say. Please see whether this is what you have in mind.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6B8148C-865B-4DD2-B5E0-72F435284DB6}" type="datetimeFigureOut">
              <a:rPr lang="zh-CN" altLang="en-US"/>
              <a:pPr/>
              <a:t>2012/12/16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4076E40-7283-4416-8D52-E30F1E853536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86338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8384BB3-3E84-4E8E-8EFA-65EC1C8F0C8C}" type="slidenum">
              <a:rPr lang="zh-CN" altLang="en-US"/>
              <a:pPr/>
              <a:t>17</a:t>
            </a:fld>
            <a:endParaRPr lang="en-US" altLang="zh-CN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z="8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13" tIns="46257" rIns="92513" bIns="46257" anchor="b"/>
          <a:lstStyle/>
          <a:p>
            <a:pPr algn="r" defTabSz="925513"/>
            <a:fld id="{7A584833-7037-4535-8137-2DF14DD8B976}" type="slidenum">
              <a:rPr lang="zh-CN" altLang="en-US" sz="1300">
                <a:latin typeface="Times New Roman" pitchFamily="18" charset="0"/>
              </a:rPr>
              <a:pPr algn="r" defTabSz="925513"/>
              <a:t>23</a:t>
            </a:fld>
            <a:endParaRPr lang="en-US" altLang="zh-CN" sz="130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z="8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38D90F-ED1A-415E-9D95-7E8F2931CBC3}" type="slidenum">
              <a:rPr lang="zh-CN" altLang="en-US"/>
              <a:pPr/>
              <a:t>24</a:t>
            </a:fld>
            <a:endParaRPr lang="en-US" altLang="zh-CN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sz="8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13" tIns="46257" rIns="92513" bIns="46257" anchor="b"/>
          <a:lstStyle/>
          <a:p>
            <a:pPr algn="r" defTabSz="925513"/>
            <a:fld id="{62A3B849-09D6-4213-97FB-E7234BE1210D}" type="slidenum">
              <a:rPr lang="en-US" altLang="zh-CN" sz="1300">
                <a:latin typeface="Times New Roman" pitchFamily="18" charset="0"/>
              </a:rPr>
              <a:pPr algn="r" defTabSz="925513"/>
              <a:t>25</a:t>
            </a:fld>
            <a:endParaRPr lang="en-US" altLang="zh-CN" sz="1300"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zh-CN" sz="8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13" tIns="46257" rIns="92513" bIns="46257" anchor="b"/>
          <a:lstStyle/>
          <a:p>
            <a:pPr algn="r" defTabSz="925513"/>
            <a:fld id="{9780EAC7-1221-43ED-9CA1-02D4A973A545}" type="slidenum">
              <a:rPr lang="en-US" altLang="zh-CN" sz="1300">
                <a:latin typeface="Times New Roman" pitchFamily="18" charset="0"/>
              </a:rPr>
              <a:pPr algn="r" defTabSz="925513"/>
              <a:t>26</a:t>
            </a:fld>
            <a:endParaRPr lang="en-US" altLang="zh-CN" sz="1300"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zh-CN" sz="8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13" tIns="46257" rIns="92513" bIns="46257" anchor="b"/>
          <a:lstStyle/>
          <a:p>
            <a:pPr algn="r" defTabSz="925513"/>
            <a:fld id="{99A9A926-79F0-4083-AEA4-9257B15DD029}" type="slidenum">
              <a:rPr lang="en-US" altLang="zh-CN" sz="1300">
                <a:latin typeface="Times New Roman" pitchFamily="18" charset="0"/>
              </a:rPr>
              <a:pPr algn="r" defTabSz="925513"/>
              <a:t>28</a:t>
            </a:fld>
            <a:endParaRPr lang="en-US" altLang="zh-CN" sz="1300"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zh-CN" sz="8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13" tIns="46257" rIns="92513" bIns="46257" anchor="b"/>
          <a:lstStyle/>
          <a:p>
            <a:pPr algn="r" defTabSz="925513"/>
            <a:fld id="{5E5A817A-5B3F-453B-AACE-0870868EED43}" type="slidenum">
              <a:rPr lang="en-US" altLang="zh-CN" sz="1300">
                <a:latin typeface="Times New Roman" pitchFamily="18" charset="0"/>
              </a:rPr>
              <a:pPr algn="r" defTabSz="925513"/>
              <a:t>29</a:t>
            </a:fld>
            <a:endParaRPr lang="en-US" altLang="zh-CN" sz="1300">
              <a:latin typeface="Times New Roman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zh-CN" sz="8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13" tIns="46257" rIns="92513" bIns="46257" anchor="b"/>
          <a:lstStyle/>
          <a:p>
            <a:pPr algn="r" defTabSz="925513"/>
            <a:fld id="{63883A23-1D1C-450D-B524-904C4FCBFB35}" type="slidenum">
              <a:rPr lang="en-US" altLang="zh-CN" sz="1300">
                <a:latin typeface="Times New Roman" pitchFamily="18" charset="0"/>
              </a:rPr>
              <a:pPr algn="r" defTabSz="925513"/>
              <a:t>33</a:t>
            </a:fld>
            <a:endParaRPr lang="en-US" altLang="zh-CN" sz="1300">
              <a:latin typeface="Times New Roman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zh-CN" sz="8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87788" y="8686800"/>
            <a:ext cx="2970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13" tIns="46257" rIns="92513" bIns="46257" anchor="b"/>
          <a:lstStyle/>
          <a:p>
            <a:pPr algn="r" defTabSz="925513"/>
            <a:fld id="{3AB7C847-FF5E-4A15-B4A2-DCF8F8B790DD}" type="slidenum">
              <a:rPr lang="en-US" altLang="zh-CN" sz="1300">
                <a:latin typeface="Times New Roman" pitchFamily="18" charset="0"/>
              </a:rPr>
              <a:pPr algn="r" defTabSz="925513"/>
              <a:t>37</a:t>
            </a:fld>
            <a:endParaRPr lang="en-US" altLang="zh-CN" sz="1300">
              <a:latin typeface="Times New Roman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A0B4DC-E2FA-4D5B-A85F-327BEBC718DE}" type="datetimeFigureOut">
              <a:rPr lang="zh-CN" altLang="en-US"/>
              <a:pPr/>
              <a:t>2012/12/16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678B4-04E5-402C-A035-5B1B2878E3FF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DE8E30-7806-45C5-9248-A63600D5BD26}" type="datetimeFigureOut">
              <a:rPr lang="zh-CN" altLang="en-US"/>
              <a:pPr/>
              <a:t>2012/12/16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75BC9-D139-42FB-9F09-7559AB3E571F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E2A1F5-D424-4151-90E3-E4DCFACF609E}" type="datetimeFigureOut">
              <a:rPr lang="zh-CN" altLang="en-US"/>
              <a:pPr/>
              <a:t>2012/12/16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41080-2C34-4510-BE25-F2B2D99AB8FA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370013" y="301625"/>
            <a:ext cx="7313612" cy="5640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Ownership</a:t>
            </a: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Joseph Fan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DA9E949-DA71-4F3D-A76D-F88FEE39737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D8A899-9DA0-4337-BB14-C01A218AA897}" type="datetimeFigureOut">
              <a:rPr lang="zh-CN" altLang="en-US"/>
              <a:pPr/>
              <a:t>2012/12/16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A48CE-F8CC-4357-B3E1-D534F02FE5C3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6F8874-925D-41F2-8457-4C3290C0A881}" type="datetimeFigureOut">
              <a:rPr lang="zh-CN" altLang="en-US"/>
              <a:pPr/>
              <a:t>2012/12/16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94D73F-1B85-4882-B7DB-4FA4229E3307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4BE45C-26FE-423A-B72E-5745A11BE5E8}" type="datetimeFigureOut">
              <a:rPr lang="zh-CN" altLang="en-US"/>
              <a:pPr/>
              <a:t>2012/12/16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FD956-E91A-4580-8D5B-A515333BE391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2A4FD6-D7EC-4282-9366-BA5809F527C3}" type="datetimeFigureOut">
              <a:rPr lang="zh-CN" altLang="en-US"/>
              <a:pPr/>
              <a:t>2012/12/16</a:t>
            </a:fld>
            <a:endParaRPr lang="zh-CN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805AC-529A-4AC7-820F-83EED49F73F2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C3AEB8-D66D-4B7B-B4A6-164E37C2DDDF}" type="datetimeFigureOut">
              <a:rPr lang="zh-CN" altLang="en-US"/>
              <a:pPr/>
              <a:t>2012/12/16</a:t>
            </a:fld>
            <a:endParaRPr lang="zh-CN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A4561-D4F0-49D6-BE20-453AFE36382A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6A2A4C-8489-4670-B740-6090DFFC0BB7}" type="datetimeFigureOut">
              <a:rPr lang="zh-CN" altLang="en-US"/>
              <a:pPr/>
              <a:t>2012/12/16</a:t>
            </a:fld>
            <a:endParaRPr lang="zh-CN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6118A-87CA-44CA-89BC-84322804F3D5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00462E-4785-4329-B1B1-1E8B948EEC3C}" type="datetimeFigureOut">
              <a:rPr lang="zh-CN" altLang="en-US"/>
              <a:pPr/>
              <a:t>2012/12/16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8249A-D372-4A83-96E4-7F692E54FAF3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8C3B8-4350-4813-A690-86A5CAA61CAB}" type="datetimeFigureOut">
              <a:rPr lang="zh-CN" altLang="en-US"/>
              <a:pPr/>
              <a:t>2012/12/16</a:t>
            </a:fld>
            <a:endParaRPr lang="zh-C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349FE-4739-4B70-864D-B22D17F2A352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/>
          <p:cNvPicPr>
            <a:picLocks noChangeAspect="1"/>
          </p:cNvPicPr>
          <p:nvPr/>
        </p:nvPicPr>
        <p:blipFill>
          <a:blip r:embed="rId14" cstate="print">
            <a:lum bright="12000" contrast="40000"/>
          </a:blip>
          <a:srcRect/>
          <a:stretch>
            <a:fillRect/>
          </a:stretch>
        </p:blipFill>
        <p:spPr bwMode="auto">
          <a:xfrm>
            <a:off x="6667500" y="4914900"/>
            <a:ext cx="24765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000000"/>
              </a:solidFill>
            </a:endParaRPr>
          </a:p>
        </p:txBody>
      </p:sp>
      <p:pic>
        <p:nvPicPr>
          <p:cNvPr id="2057" name="Picture 8"/>
          <p:cNvPicPr>
            <a:picLocks noChangeAspect="1"/>
          </p:cNvPicPr>
          <p:nvPr/>
        </p:nvPicPr>
        <p:blipFill>
          <a:blip r:embed="rId15" cstate="print">
            <a:lum bright="34000" contrast="40000"/>
          </a:blip>
          <a:srcRect/>
          <a:stretch>
            <a:fillRect/>
          </a:stretch>
        </p:blipFill>
        <p:spPr bwMode="auto">
          <a:xfrm>
            <a:off x="0" y="641985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205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69E0A673-7A8C-428A-BC91-53A1A6D9901B}" type="datetimeFigureOut">
              <a:rPr lang="zh-CN" altLang="en-US"/>
              <a:pPr/>
              <a:t>2012/12/16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5734CD3-1E5F-43BE-A3B6-E54F4E158159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6" r:id="rId2"/>
    <p:sldLayoutId id="214748373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 pitchFamily="34" charset="0"/>
          <a:ea typeface="隶书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 pitchFamily="34" charset="0"/>
          <a:ea typeface="隶书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 pitchFamily="34" charset="0"/>
          <a:ea typeface="隶书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 pitchFamily="34" charset="0"/>
          <a:ea typeface="隶书" pitchFamily="49" charset="-122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 2" pitchFamily="18" charset="2"/>
        <a:buChar char="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itchFamily="18" charset="2"/>
        <a:buChar char="³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B9B57"/>
        </a:buClr>
        <a:buSzPct val="60000"/>
        <a:buFont typeface="Wingdings 2" pitchFamily="18" charset="2"/>
        <a:buChar char="®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B7396"/>
        </a:buClr>
        <a:buSzPct val="45000"/>
        <a:buFont typeface="Wingdings 2" pitchFamily="18" charset="2"/>
        <a:buChar char="¯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89A53"/>
        </a:buClr>
        <a:buFont typeface="Wingdings 2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ctrTitle"/>
          </p:nvPr>
        </p:nvSpPr>
        <p:spPr>
          <a:xfrm>
            <a:off x="714375" y="1071563"/>
            <a:ext cx="7772400" cy="2243137"/>
          </a:xfrm>
        </p:spPr>
        <p:txBody>
          <a:bodyPr/>
          <a:lstStyle/>
          <a:p>
            <a:pPr eaLnBrk="1" hangingPunct="1"/>
            <a:r>
              <a:rPr lang="en-US" altLang="zh-CN" sz="4000" dirty="0" smtClean="0"/>
              <a:t>Revisiting the Bright and Dark Sides of Capital Flows in Business Groups</a:t>
            </a:r>
            <a:endParaRPr lang="zh-CN" altLang="en-US" sz="4000" dirty="0" smtClean="0"/>
          </a:p>
        </p:txBody>
      </p:sp>
      <p:sp>
        <p:nvSpPr>
          <p:cNvPr id="5123" name="副标题 2"/>
          <p:cNvSpPr>
            <a:spLocks noGrp="1"/>
          </p:cNvSpPr>
          <p:nvPr>
            <p:ph type="subTitle" idx="1"/>
          </p:nvPr>
        </p:nvSpPr>
        <p:spPr>
          <a:xfrm>
            <a:off x="1071563" y="4000500"/>
            <a:ext cx="7143750" cy="2143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Joseph P. H. Fan </a:t>
            </a:r>
            <a:endParaRPr lang="zh-CN" alt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Chinese University of Hong Kong</a:t>
            </a:r>
            <a:endParaRPr lang="zh-CN" altLang="en-U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 Jin </a:t>
            </a:r>
            <a:endParaRPr lang="zh-CN" alt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Oxford University &amp; </a:t>
            </a:r>
            <a:r>
              <a:rPr lang="en-US" altLang="zh-CN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Peiking</a:t>
            </a:r>
            <a:r>
              <a:rPr lang="en-US" altLang="zh-CN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University</a:t>
            </a:r>
            <a:endParaRPr lang="zh-CN" altLang="en-US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Guojian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Zheng</a:t>
            </a:r>
            <a:r>
              <a:rPr lang="en-US" altLang="zh-CN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zh-CN" alt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Sun </a:t>
            </a:r>
            <a:r>
              <a:rPr lang="en-US" altLang="zh-CN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Yat-sen</a:t>
            </a:r>
            <a:r>
              <a:rPr lang="en-US" altLang="zh-CN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University</a:t>
            </a:r>
          </a:p>
          <a:p>
            <a:pPr eaLnBrk="1" hangingPunct="1">
              <a:lnSpc>
                <a:spcPct val="80000"/>
              </a:lnSpc>
            </a:pPr>
            <a:endParaRPr lang="zh-CN" altLang="en-US" sz="2200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 sz="3200" dirty="0" smtClean="0">
                <a:solidFill>
                  <a:schemeClr val="tx1"/>
                </a:solidFill>
              </a:rPr>
              <a:t>Business Group and Pyramidal Control Structure in China </a:t>
            </a:r>
            <a:endParaRPr lang="en-US" altLang="zh-CN" sz="2800" dirty="0" smtClean="0">
              <a:solidFill>
                <a:schemeClr val="tx1"/>
              </a:solidFill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1752600" y="1828800"/>
            <a:ext cx="2133600" cy="6096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sz="2400">
                <a:latin typeface="Times New Roman" pitchFamily="18" charset="0"/>
              </a:rPr>
              <a:t>SAMB</a:t>
            </a: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5181600" y="2895600"/>
            <a:ext cx="1981200" cy="6096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sz="2400">
                <a:latin typeface="Times New Roman" pitchFamily="18" charset="0"/>
              </a:rPr>
              <a:t>Parent Co. (Parent)</a:t>
            </a:r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1752600" y="2895600"/>
            <a:ext cx="2133600" cy="6096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sz="2400">
                <a:latin typeface="Times New Roman" pitchFamily="18" charset="0"/>
              </a:rPr>
              <a:t>Parent SOE (Parent)</a:t>
            </a:r>
          </a:p>
        </p:txBody>
      </p:sp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1752600" y="3962400"/>
            <a:ext cx="2209800" cy="5334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sz="2400">
                <a:latin typeface="Times New Roman" pitchFamily="18" charset="0"/>
              </a:rPr>
              <a:t>Listed Firm (Listed sub)</a:t>
            </a:r>
          </a:p>
        </p:txBody>
      </p:sp>
      <p:sp>
        <p:nvSpPr>
          <p:cNvPr id="14343" name="Rectangle 10"/>
          <p:cNvSpPr>
            <a:spLocks noChangeArrowheads="1"/>
          </p:cNvSpPr>
          <p:nvPr/>
        </p:nvSpPr>
        <p:spPr bwMode="auto">
          <a:xfrm>
            <a:off x="5257800" y="3962400"/>
            <a:ext cx="1981200" cy="6096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sz="2400">
                <a:latin typeface="Times New Roman" pitchFamily="18" charset="0"/>
              </a:rPr>
              <a:t>Listed Firm (Listed sub)</a:t>
            </a:r>
          </a:p>
        </p:txBody>
      </p:sp>
      <p:sp>
        <p:nvSpPr>
          <p:cNvPr id="14344" name="Line 12"/>
          <p:cNvSpPr>
            <a:spLocks noChangeShapeType="1"/>
          </p:cNvSpPr>
          <p:nvPr/>
        </p:nvSpPr>
        <p:spPr bwMode="auto">
          <a:xfrm>
            <a:off x="2819400" y="2438400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13"/>
          <p:cNvSpPr>
            <a:spLocks noChangeShapeType="1"/>
          </p:cNvSpPr>
          <p:nvPr/>
        </p:nvSpPr>
        <p:spPr bwMode="auto">
          <a:xfrm>
            <a:off x="2819400" y="3505200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Rectangle 17"/>
          <p:cNvSpPr>
            <a:spLocks noChangeArrowheads="1"/>
          </p:cNvSpPr>
          <p:nvPr/>
        </p:nvSpPr>
        <p:spPr bwMode="auto">
          <a:xfrm>
            <a:off x="5181600" y="1828800"/>
            <a:ext cx="1981200" cy="6096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altLang="zh-CN" sz="2400">
                <a:latin typeface="Times New Roman" pitchFamily="18" charset="0"/>
              </a:rPr>
              <a:t>Private Owner</a:t>
            </a:r>
          </a:p>
        </p:txBody>
      </p:sp>
      <p:sp>
        <p:nvSpPr>
          <p:cNvPr id="14347" name="Line 18"/>
          <p:cNvSpPr>
            <a:spLocks noChangeShapeType="1"/>
          </p:cNvSpPr>
          <p:nvPr/>
        </p:nvSpPr>
        <p:spPr bwMode="auto">
          <a:xfrm>
            <a:off x="6096000" y="2438400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Line 19"/>
          <p:cNvSpPr>
            <a:spLocks noChangeShapeType="1"/>
          </p:cNvSpPr>
          <p:nvPr/>
        </p:nvSpPr>
        <p:spPr bwMode="auto">
          <a:xfrm>
            <a:off x="6096000" y="2438400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Line 21"/>
          <p:cNvSpPr>
            <a:spLocks noChangeShapeType="1"/>
          </p:cNvSpPr>
          <p:nvPr/>
        </p:nvSpPr>
        <p:spPr bwMode="auto">
          <a:xfrm>
            <a:off x="6096000" y="3505200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mtClean="0"/>
              <a:t>Joseph P.H. Fan</a:t>
            </a:r>
            <a:endParaRPr lang="en-US" altLang="zh-TW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zh-TW" smtClean="0"/>
              <a:t>Organization and Value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940C29E-13B4-435A-ADE6-66557D6382B7}" type="slidenum">
              <a:rPr lang="en-US" smtClean="0"/>
              <a:pPr/>
              <a:t>11</a:t>
            </a:fld>
            <a:endParaRPr lang="en-US" smtClean="0"/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042988" y="1341438"/>
          <a:ext cx="610235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8" name="Document" r:id="rId3" imgW="5463758" imgH="4366771" progId="Word.Document.8">
                  <p:embed/>
                </p:oleObj>
              </mc:Choice>
              <mc:Fallback>
                <p:oleObj name="Document" r:id="rId3" imgW="5463758" imgH="43667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341438"/>
                        <a:ext cx="6102350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CN" sz="3600" dirty="0" smtClean="0">
                <a:ea typeface="宋体" pitchFamily="2" charset="-122"/>
              </a:rPr>
              <a:t>Ningbo Group </a:t>
            </a:r>
            <a:r>
              <a:rPr lang="en-US" altLang="zh-CN" sz="3600" dirty="0">
                <a:ea typeface="宋体" pitchFamily="2" charset="-122"/>
              </a:rPr>
              <a:t>(</a:t>
            </a:r>
            <a:r>
              <a:rPr lang="en-US" altLang="zh-CN" sz="3600" dirty="0" smtClean="0">
                <a:ea typeface="宋体" pitchFamily="2" charset="-122"/>
              </a:rPr>
              <a:t>China)</a:t>
            </a:r>
            <a:endParaRPr lang="en-US" altLang="zh-CN" sz="3200" dirty="0" smtClean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391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011237"/>
          </a:xfrm>
        </p:spPr>
        <p:txBody>
          <a:bodyPr/>
          <a:lstStyle/>
          <a:p>
            <a:pPr eaLnBrk="1" hangingPunct="1"/>
            <a:r>
              <a:rPr lang="en-US" altLang="zh-CN" b="1" i="1" smtClean="0"/>
              <a:t>A Model of Financial Tunneling</a:t>
            </a:r>
            <a:endParaRPr lang="zh-CN" altLang="en-US" i="1" smtClean="0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CN" sz="3000" dirty="0" smtClean="0"/>
              <a:t>Suppose an owner of a business group carves out a subsidiary and lists it, which results in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dirty="0" smtClean="0"/>
              <a:t>pair of a publicly listed sub (</a:t>
            </a:r>
            <a:r>
              <a:rPr lang="en-US" altLang="zh-CN" b="1" dirty="0" smtClean="0"/>
              <a:t>listed sub</a:t>
            </a:r>
            <a:r>
              <a:rPr lang="en-US" altLang="zh-CN" dirty="0" smtClean="0"/>
              <a:t>) and a non-listed parent company (</a:t>
            </a:r>
            <a:r>
              <a:rPr lang="en-US" altLang="zh-CN" b="1" dirty="0" smtClean="0"/>
              <a:t>parent</a:t>
            </a:r>
            <a:r>
              <a:rPr lang="en-US" altLang="zh-CN" dirty="0" smtClean="0"/>
              <a:t>).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3000" dirty="0" smtClean="0"/>
              <a:t>Control is </a:t>
            </a:r>
            <a:r>
              <a:rPr lang="en-US" altLang="zh-CN" sz="3000" b="1" i="1" dirty="0" smtClean="0"/>
              <a:t>one-directional</a:t>
            </a:r>
            <a:r>
              <a:rPr lang="en-US" altLang="zh-CN" sz="3000" dirty="0" smtClean="0"/>
              <a:t> in the firm pair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3000" dirty="0" smtClean="0"/>
              <a:t>The public listing allows the owner to raise external capital and create a class of minority shareholders in the listed subsidiary.</a:t>
            </a:r>
            <a:endParaRPr lang="zh-CN" altLang="en-US" sz="3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714375"/>
          </a:xfrm>
        </p:spPr>
        <p:txBody>
          <a:bodyPr/>
          <a:lstStyle/>
          <a:p>
            <a:pPr eaLnBrk="1" hangingPunct="1"/>
            <a:r>
              <a:rPr lang="en-US" altLang="zh-CN" sz="3600" b="1" smtClean="0"/>
              <a:t>Assumptions of the</a:t>
            </a:r>
            <a:r>
              <a:rPr lang="en-US" altLang="zh-CN" sz="3600" b="1" i="1" smtClean="0"/>
              <a:t> Model</a:t>
            </a:r>
            <a:endParaRPr lang="zh-CN" altLang="en-US" sz="3600" b="1" smtClean="0"/>
          </a:p>
        </p:txBody>
      </p:sp>
      <p:sp>
        <p:nvSpPr>
          <p:cNvPr id="13315" name="内容占位符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5721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CN" sz="2600" dirty="0" smtClean="0"/>
              <a:t>Financial transactions between the pair serve to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z="2200" dirty="0" smtClean="0"/>
              <a:t>fund investment projects in parent or subsidiary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z="2200" dirty="0" smtClean="0"/>
              <a:t>or be consumed by the controlling owner as private benefits.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600" dirty="0" smtClean="0"/>
              <a:t>Legal environment is unable to fully prevent such tunneling activities (Johnson et al., 2000) 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600" dirty="0" smtClean="0"/>
              <a:t>The parent company cannot effectively commit to refraining from tunneling because of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z="2200" dirty="0" smtClean="0"/>
              <a:t>the opportunity losses from private benefits and investment opportunities, or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z="2200" dirty="0" smtClean="0"/>
              <a:t>the costs of self-imposed corporate governance constraints</a:t>
            </a:r>
            <a:r>
              <a:rPr lang="en-US" altLang="zh-CN" sz="2400" dirty="0" smtClean="0"/>
              <a:t>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600" dirty="0" smtClean="0"/>
              <a:t>The non-listed parent is much </a:t>
            </a:r>
            <a:r>
              <a:rPr lang="en-US" altLang="zh-CN" sz="2600" i="1" dirty="0" smtClean="0"/>
              <a:t>more financially constrained</a:t>
            </a:r>
            <a:r>
              <a:rPr lang="en-US" altLang="zh-CN" sz="2600" b="1" i="1" dirty="0" smtClean="0"/>
              <a:t> </a:t>
            </a:r>
            <a:r>
              <a:rPr lang="en-US" altLang="zh-CN" sz="2600" dirty="0" smtClean="0"/>
              <a:t>than the listed subsidiary.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939800"/>
          </a:xfrm>
        </p:spPr>
        <p:txBody>
          <a:bodyPr/>
          <a:lstStyle/>
          <a:p>
            <a:pPr eaLnBrk="1" hangingPunct="1"/>
            <a:r>
              <a:rPr lang="en-US" altLang="zh-CN" b="1" i="1" smtClean="0"/>
              <a:t>Predictions</a:t>
            </a:r>
            <a:endParaRPr lang="zh-CN" altLang="en-US" smtClean="0"/>
          </a:p>
        </p:txBody>
      </p:sp>
      <p:sp>
        <p:nvSpPr>
          <p:cNvPr id="15363" name="内容占位符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721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CN" sz="2800" b="1" i="1" dirty="0" smtClean="0"/>
              <a:t>Cash flowing in the group is almost one-directional </a:t>
            </a:r>
            <a:r>
              <a:rPr lang="en-US" altLang="zh-CN" sz="2800" dirty="0" smtClean="0"/>
              <a:t>: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z="2400" dirty="0" smtClean="0"/>
              <a:t>from the listed sub to the parent.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800" dirty="0" smtClean="0"/>
              <a:t>We should observe more intra-group cash flow activity</a:t>
            </a:r>
            <a:r>
              <a:rPr lang="en-US" altLang="zh-CN" sz="2800" b="1" dirty="0" smtClean="0"/>
              <a:t> </a:t>
            </a:r>
            <a:r>
              <a:rPr lang="en-US" altLang="zh-CN" sz="2800" dirty="0" smtClean="0"/>
              <a:t>(tunneling) if </a:t>
            </a:r>
            <a:r>
              <a:rPr lang="en-US" altLang="zh-CN" sz="2800" dirty="0" smtClean="0"/>
              <a:t>the parent and the listed sub are more severely </a:t>
            </a:r>
            <a:r>
              <a:rPr lang="en-US" altLang="zh-CN" sz="2800" b="1" i="1" dirty="0" smtClean="0"/>
              <a:t>misaligned in incentives</a:t>
            </a:r>
            <a:r>
              <a:rPr lang="en-US" altLang="zh-CN" sz="2800" b="1" dirty="0" smtClean="0"/>
              <a:t>,</a:t>
            </a:r>
            <a:r>
              <a:rPr lang="en-US" altLang="zh-CN" sz="2800" dirty="0" smtClean="0"/>
              <a:t> or if </a:t>
            </a:r>
            <a:r>
              <a:rPr lang="en-US" altLang="zh-CN" sz="2800" i="1" dirty="0" smtClean="0"/>
              <a:t>parent faces more </a:t>
            </a:r>
            <a:r>
              <a:rPr lang="en-US" altLang="zh-CN" sz="2800" b="1" i="1" dirty="0" smtClean="0"/>
              <a:t>financing constraints</a:t>
            </a:r>
            <a:r>
              <a:rPr lang="en-US" altLang="zh-CN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/>
          <a:lstStyle/>
          <a:p>
            <a:pPr eaLnBrk="1" hangingPunct="1"/>
            <a:r>
              <a:rPr lang="en-US" altLang="zh-CN" sz="2900" i="1" dirty="0" smtClean="0"/>
              <a:t>Predictions </a:t>
            </a:r>
            <a:r>
              <a:rPr lang="en-US" altLang="zh-CN" sz="2900" dirty="0" smtClean="0"/>
              <a:t>on magnitude and efficiency of intra-group capital flow activity (tunneling)</a:t>
            </a:r>
            <a:endParaRPr lang="zh-CN" altLang="en-US" sz="2900" dirty="0" smtClean="0"/>
          </a:p>
        </p:txBody>
      </p:sp>
      <p:sp>
        <p:nvSpPr>
          <p:cNvPr id="16387" name="内容占位符 2"/>
          <p:cNvSpPr>
            <a:spLocks noGrp="1"/>
          </p:cNvSpPr>
          <p:nvPr>
            <p:ph idx="1"/>
          </p:nvPr>
        </p:nvSpPr>
        <p:spPr>
          <a:xfrm>
            <a:off x="285750" y="1357313"/>
            <a:ext cx="8401050" cy="476885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CN" sz="2400" dirty="0" smtClean="0"/>
              <a:t>D1: </a:t>
            </a:r>
            <a:r>
              <a:rPr lang="en-US" altLang="zh-CN" sz="2400" dirty="0" smtClean="0">
                <a:solidFill>
                  <a:srgbClr val="FF0000"/>
                </a:solidFill>
              </a:rPr>
              <a:t>High</a:t>
            </a:r>
            <a:r>
              <a:rPr lang="en-US" altLang="zh-CN" sz="2400" dirty="0" smtClean="0"/>
              <a:t> parent </a:t>
            </a:r>
            <a:r>
              <a:rPr lang="en-US" altLang="zh-CN" sz="2400" dirty="0" smtClean="0"/>
              <a:t>incentive alignment with</a:t>
            </a:r>
            <a:r>
              <a:rPr lang="en-US" altLang="zh-CN" sz="2400" dirty="0" smtClean="0"/>
              <a:t> sub</a:t>
            </a:r>
            <a:r>
              <a:rPr lang="en-US" altLang="zh-CN" sz="2400" dirty="0" smtClean="0"/>
              <a:t>, </a:t>
            </a:r>
            <a:r>
              <a:rPr lang="en-US" altLang="zh-CN" sz="2400" dirty="0" smtClean="0">
                <a:solidFill>
                  <a:srgbClr val="FF0000"/>
                </a:solidFill>
              </a:rPr>
              <a:t>less severe </a:t>
            </a:r>
            <a:r>
              <a:rPr lang="en-US" altLang="zh-CN" sz="2400" dirty="0" smtClean="0"/>
              <a:t>fin constraint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400" dirty="0" smtClean="0"/>
              <a:t>D2: </a:t>
            </a:r>
            <a:r>
              <a:rPr lang="en-US" altLang="zh-CN" sz="2400" dirty="0" smtClean="0">
                <a:solidFill>
                  <a:srgbClr val="FF0000"/>
                </a:solidFill>
              </a:rPr>
              <a:t>High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parent incentive alignment with sub</a:t>
            </a:r>
            <a:r>
              <a:rPr lang="en-US" altLang="zh-CN" sz="2400" dirty="0" smtClean="0"/>
              <a:t>, </a:t>
            </a:r>
            <a:r>
              <a:rPr lang="en-US" altLang="zh-CN" sz="2400" dirty="0" smtClean="0">
                <a:solidFill>
                  <a:srgbClr val="FF0000"/>
                </a:solidFill>
              </a:rPr>
              <a:t>severe</a:t>
            </a:r>
            <a:r>
              <a:rPr lang="en-US" altLang="zh-CN" sz="2400" dirty="0" smtClean="0"/>
              <a:t> fin constraint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400" dirty="0" smtClean="0"/>
              <a:t>D3: </a:t>
            </a:r>
            <a:r>
              <a:rPr lang="en-US" altLang="zh-CN" sz="2400" dirty="0" smtClean="0">
                <a:solidFill>
                  <a:srgbClr val="FF0000"/>
                </a:solidFill>
              </a:rPr>
              <a:t>Low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parent incentive alignment with sub</a:t>
            </a:r>
            <a:r>
              <a:rPr lang="en-US" altLang="zh-CN" sz="2400" dirty="0" smtClean="0"/>
              <a:t>, </a:t>
            </a:r>
            <a:r>
              <a:rPr lang="en-US" altLang="zh-CN" sz="2400" dirty="0" smtClean="0">
                <a:solidFill>
                  <a:srgbClr val="FF0000"/>
                </a:solidFill>
              </a:rPr>
              <a:t>less severe </a:t>
            </a:r>
            <a:r>
              <a:rPr lang="en-US" altLang="zh-CN" sz="2400" dirty="0" smtClean="0"/>
              <a:t>fin constraint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400" dirty="0" smtClean="0"/>
              <a:t>D4: </a:t>
            </a:r>
            <a:r>
              <a:rPr lang="en-US" altLang="zh-CN" sz="2400" dirty="0" smtClean="0">
                <a:solidFill>
                  <a:srgbClr val="FF0000"/>
                </a:solidFill>
              </a:rPr>
              <a:t>Low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parent incentive alignment with sub</a:t>
            </a:r>
            <a:r>
              <a:rPr lang="en-US" altLang="zh-CN" sz="2400" dirty="0" smtClean="0"/>
              <a:t>, </a:t>
            </a:r>
            <a:r>
              <a:rPr lang="en-US" altLang="zh-CN" sz="2400" dirty="0" smtClean="0">
                <a:solidFill>
                  <a:srgbClr val="FF0000"/>
                </a:solidFill>
              </a:rPr>
              <a:t>severe</a:t>
            </a:r>
            <a:r>
              <a:rPr lang="en-US" altLang="zh-CN" sz="2400" dirty="0" smtClean="0"/>
              <a:t> fin constraint</a:t>
            </a:r>
          </a:p>
          <a:p>
            <a:pPr eaLnBrk="1" hangingPunct="1">
              <a:buFont typeface="Wingdings" pitchFamily="2" charset="2"/>
              <a:buChar char="Ø"/>
            </a:pPr>
            <a:endParaRPr lang="en-US" altLang="zh-CN" sz="2400" dirty="0" smtClean="0"/>
          </a:p>
          <a:p>
            <a:pPr eaLnBrk="1" hangingPunct="1"/>
            <a:r>
              <a:rPr lang="en-US" altLang="zh-CN" sz="2400" b="1" dirty="0" smtClean="0"/>
              <a:t>Magnitude</a:t>
            </a:r>
            <a:r>
              <a:rPr lang="en-US" altLang="zh-CN" sz="2400" dirty="0" smtClean="0"/>
              <a:t> of capital flow: D4 &gt; D2 &amp; D3 &gt; D1</a:t>
            </a:r>
          </a:p>
          <a:p>
            <a:pPr eaLnBrk="1" hangingPunct="1"/>
            <a:r>
              <a:rPr lang="en-US" altLang="zh-CN" sz="2400" b="1" dirty="0" smtClean="0"/>
              <a:t>Efficiency</a:t>
            </a:r>
            <a:r>
              <a:rPr lang="en-US" altLang="zh-CN" sz="2400" dirty="0" smtClean="0"/>
              <a:t> of tunneled capital: D2 &gt; D1 &amp; D4 &gt; D3</a:t>
            </a:r>
          </a:p>
          <a:p>
            <a:pPr eaLnBrk="1" hangingPunct="1"/>
            <a:endParaRPr lang="zh-CN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714375"/>
          </a:xfrm>
        </p:spPr>
        <p:txBody>
          <a:bodyPr/>
          <a:lstStyle/>
          <a:p>
            <a:pPr eaLnBrk="1" hangingPunct="1"/>
            <a:r>
              <a:rPr lang="en-US" altLang="zh-CN" sz="3600" b="1" i="1" smtClean="0">
                <a:cs typeface="Times New Roman" pitchFamily="18" charset="0"/>
              </a:rPr>
              <a:t>Sample and Data</a:t>
            </a:r>
            <a:endParaRPr lang="zh-CN" altLang="en-US" sz="3600" b="1" i="1" smtClean="0">
              <a:cs typeface="Times New Roman" pitchFamily="18" charset="0"/>
            </a:endParaRPr>
          </a:p>
        </p:txBody>
      </p:sp>
      <p:sp>
        <p:nvSpPr>
          <p:cNvPr id="17411" name="内容占位符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30800"/>
          </a:xfrm>
        </p:spPr>
        <p:txBody>
          <a:bodyPr/>
          <a:lstStyle/>
          <a:p>
            <a:pPr marL="577850" indent="-577850" eaLnBrk="1" hangingPunct="1"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400" dirty="0" smtClean="0">
                <a:cs typeface="Arial" charset="0"/>
              </a:rPr>
              <a:t>624 firm-year observations from 1999-2005 in China</a:t>
            </a:r>
          </a:p>
          <a:p>
            <a:pPr marL="977900" lvl="1" indent="-577850" eaLnBrk="1" hangingPunct="1"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200" dirty="0" smtClean="0">
                <a:cs typeface="Arial" charset="0"/>
              </a:rPr>
              <a:t>Each obs. includes a </a:t>
            </a:r>
            <a:r>
              <a:rPr lang="en-US" altLang="zh-CN" sz="2200" b="1" dirty="0" smtClean="0">
                <a:cs typeface="Arial" charset="0"/>
              </a:rPr>
              <a:t>pair</a:t>
            </a:r>
            <a:r>
              <a:rPr lang="en-US" altLang="zh-CN" sz="2200" dirty="0" smtClean="0">
                <a:cs typeface="Arial" charset="0"/>
              </a:rPr>
              <a:t> of firms (Listed sub and Parent).</a:t>
            </a:r>
          </a:p>
          <a:p>
            <a:pPr marL="577850" indent="-577850" eaLnBrk="1" hangingPunct="1"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400" dirty="0" smtClean="0">
                <a:cs typeface="Arial" charset="0"/>
              </a:rPr>
              <a:t>Financial information from both the listed subs and the non-listed parents</a:t>
            </a:r>
          </a:p>
          <a:p>
            <a:pPr marL="977900" lvl="1" indent="-577850" eaLnBrk="1" hangingPunct="1">
              <a:lnSpc>
                <a:spcPct val="9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200" dirty="0" smtClean="0">
                <a:cs typeface="Arial" charset="0"/>
              </a:rPr>
              <a:t>Parent sample comes originally from </a:t>
            </a:r>
            <a:r>
              <a:rPr lang="en-US" altLang="zh-CN" sz="2200" i="1" dirty="0" smtClean="0">
                <a:cs typeface="Arial" charset="0"/>
              </a:rPr>
              <a:t>National Bureau of Statistics’ (NBS)</a:t>
            </a:r>
            <a:r>
              <a:rPr lang="en-US" altLang="zh-CN" sz="2200" b="1" i="1" dirty="0" smtClean="0">
                <a:cs typeface="Arial" charset="0"/>
              </a:rPr>
              <a:t> </a:t>
            </a:r>
            <a:r>
              <a:rPr lang="en-US" altLang="zh-CN" sz="2200" dirty="0" smtClean="0">
                <a:cs typeface="Arial" charset="0"/>
              </a:rPr>
              <a:t>Annual Industrial Survey Database .</a:t>
            </a:r>
          </a:p>
          <a:p>
            <a:pPr marL="977900" lvl="1" indent="-577850" eaLnBrk="1" hangingPunct="1">
              <a:lnSpc>
                <a:spcPct val="9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400" dirty="0" smtClean="0">
                <a:cs typeface="Arial" charset="0"/>
              </a:rPr>
              <a:t>Exclude :</a:t>
            </a:r>
          </a:p>
          <a:p>
            <a:pPr marL="1304925" lvl="2" indent="-577850" eaLnBrk="1" hangingPunct="1">
              <a:lnSpc>
                <a:spcPct val="9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000" dirty="0" smtClean="0">
                <a:cs typeface="Arial" charset="0"/>
              </a:rPr>
              <a:t>“Shell” or holding companies</a:t>
            </a:r>
          </a:p>
          <a:p>
            <a:pPr marL="1304925" lvl="2" indent="-577850" eaLnBrk="1" hangingPunct="1">
              <a:lnSpc>
                <a:spcPct val="9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000" dirty="0" smtClean="0">
                <a:cs typeface="Arial" charset="0"/>
              </a:rPr>
              <a:t>With missing data</a:t>
            </a:r>
          </a:p>
          <a:p>
            <a:pPr marL="1304925" lvl="2" indent="-577850" eaLnBrk="1" hangingPunct="1">
              <a:lnSpc>
                <a:spcPct val="9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000" dirty="0" smtClean="0">
                <a:cs typeface="Arial" charset="0"/>
              </a:rPr>
              <a:t>Can’t be indentified in NBS </a:t>
            </a:r>
          </a:p>
          <a:p>
            <a:pPr marL="1304925" lvl="2" indent="-577850" eaLnBrk="1" hangingPunct="1">
              <a:lnSpc>
                <a:spcPct val="9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000" dirty="0" smtClean="0">
                <a:cs typeface="Arial" charset="0"/>
              </a:rPr>
              <a:t>Less than 20% shares of the listed sub</a:t>
            </a:r>
          </a:p>
          <a:p>
            <a:pPr marL="1304925" lvl="2" indent="-577850" eaLnBrk="1" hangingPunct="1">
              <a:lnSpc>
                <a:spcPct val="9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000" dirty="0" smtClean="0">
                <a:cs typeface="Arial" charset="0"/>
              </a:rPr>
              <a:t>Parent and the listed sub has the same 3-digit industry code</a:t>
            </a:r>
          </a:p>
          <a:p>
            <a:pPr marL="1304925" lvl="2" indent="-577850" eaLnBrk="1" hangingPunct="1">
              <a:lnSpc>
                <a:spcPct val="9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000" dirty="0" smtClean="0">
                <a:cs typeface="Arial" charset="0"/>
              </a:rPr>
              <a:t>Negative cash flow</a:t>
            </a:r>
          </a:p>
          <a:p>
            <a:pPr marL="577850" indent="-577850" eaLnBrk="1" hangingPunct="1">
              <a:buFont typeface="Wingdings" pitchFamily="2" charset="2"/>
              <a:buChar char="Ø"/>
              <a:tabLst>
                <a:tab pos="228600" algn="l"/>
              </a:tabLst>
            </a:pPr>
            <a:endParaRPr lang="en-US" altLang="zh-CN" sz="3300" dirty="0" smtClean="0">
              <a:cs typeface="Arial" charset="0"/>
            </a:endParaRPr>
          </a:p>
          <a:p>
            <a:pPr marL="577850" indent="-577850" eaLnBrk="1" hangingPunct="1">
              <a:buFont typeface="Wingdings" pitchFamily="2" charset="2"/>
              <a:buChar char="Ø"/>
              <a:tabLst>
                <a:tab pos="228600" algn="l"/>
              </a:tabLst>
            </a:pPr>
            <a:endParaRPr lang="zh-CN" altLang="en-US" sz="3000" dirty="0" smtClean="0">
              <a:cs typeface="Arial" charset="0"/>
            </a:endParaRPr>
          </a:p>
        </p:txBody>
      </p:sp>
      <p:sp>
        <p:nvSpPr>
          <p:cNvPr id="17412" name="灯片编号占位符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D887EC-2A8F-478E-AF40-DE09474DCF9A}" type="slidenum">
              <a:rPr lang="en-US" altLang="en-US"/>
              <a:pPr/>
              <a:t>16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214313"/>
            <a:ext cx="8001000" cy="642937"/>
          </a:xfrm>
        </p:spPr>
        <p:txBody>
          <a:bodyPr/>
          <a:lstStyle/>
          <a:p>
            <a:pPr eaLnBrk="1" hangingPunct="1"/>
            <a:r>
              <a:rPr lang="en-US" altLang="zh-CN" sz="2900" b="1" i="1" smtClean="0">
                <a:cs typeface="Times New Roman" pitchFamily="18" charset="0"/>
              </a:rPr>
              <a:t>Regression Model</a:t>
            </a:r>
            <a:endParaRPr lang="en-US" altLang="zh-CN" sz="3800" b="1" smtClean="0">
              <a:cs typeface="Times New Roman" pitchFamily="18" charset="0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1000125"/>
            <a:ext cx="8382000" cy="5233988"/>
          </a:xfrm>
        </p:spPr>
        <p:txBody>
          <a:bodyPr/>
          <a:lstStyle/>
          <a:p>
            <a:pPr marL="577850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800" dirty="0" smtClean="0">
                <a:cs typeface="Arial" charset="0"/>
              </a:rPr>
              <a:t>Measure of ICF activities: investment of group member firm A out of cash flow of member firm B, controlling for cash flow of firm A (</a:t>
            </a:r>
            <a:r>
              <a:rPr lang="en-US" altLang="zh-CN" sz="2200" dirty="0" smtClean="0">
                <a:cs typeface="Arial" charset="0"/>
              </a:rPr>
              <a:t>Shin and </a:t>
            </a:r>
            <a:r>
              <a:rPr lang="en-US" altLang="zh-CN" sz="2200" dirty="0" err="1" smtClean="0">
                <a:cs typeface="Arial" charset="0"/>
              </a:rPr>
              <a:t>Stulz</a:t>
            </a:r>
            <a:r>
              <a:rPr lang="en-US" altLang="zh-CN" sz="2200" dirty="0" smtClean="0">
                <a:cs typeface="Arial" charset="0"/>
              </a:rPr>
              <a:t> ,QJE,1998</a:t>
            </a:r>
            <a:r>
              <a:rPr lang="en-US" altLang="zh-CN" sz="2800" dirty="0" smtClean="0">
                <a:cs typeface="Arial" charset="0"/>
              </a:rPr>
              <a:t>).</a:t>
            </a:r>
            <a:endParaRPr lang="en-US" altLang="zh-CN" sz="2400" dirty="0" smtClean="0">
              <a:cs typeface="Arial" charset="0"/>
            </a:endParaRPr>
          </a:p>
          <a:p>
            <a:pPr marL="577850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endParaRPr lang="en-US" altLang="zh-CN" sz="2400" dirty="0" smtClean="0">
              <a:cs typeface="Arial" charset="0"/>
            </a:endParaRPr>
          </a:p>
          <a:p>
            <a:pPr marL="577850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endParaRPr lang="en-US" altLang="zh-CN" sz="2400" dirty="0" smtClean="0">
              <a:cs typeface="Arial" charset="0"/>
            </a:endParaRPr>
          </a:p>
          <a:p>
            <a:pPr marL="577850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endParaRPr lang="en-US" altLang="zh-CN" sz="2400" dirty="0" smtClean="0">
              <a:cs typeface="Arial" charset="0"/>
            </a:endParaRPr>
          </a:p>
          <a:p>
            <a:pPr marL="577850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endParaRPr lang="en-US" altLang="zh-CN" sz="2400" dirty="0" smtClean="0">
              <a:cs typeface="Arial" charset="0"/>
            </a:endParaRPr>
          </a:p>
          <a:p>
            <a:pPr marL="577850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800" dirty="0" smtClean="0">
                <a:cs typeface="Arial" charset="0"/>
              </a:rPr>
              <a:t>Adding firm fixed effects and year dummies.</a:t>
            </a:r>
          </a:p>
          <a:p>
            <a:pPr marL="577850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800" dirty="0" smtClean="0">
                <a:cs typeface="Arial" charset="0"/>
              </a:rPr>
              <a:t>Run regression for </a:t>
            </a:r>
            <a:r>
              <a:rPr lang="en-US" altLang="zh-CN" sz="2800" b="1" dirty="0" smtClean="0">
                <a:cs typeface="Arial" charset="0"/>
              </a:rPr>
              <a:t>both Listed sub and Parent</a:t>
            </a:r>
            <a:r>
              <a:rPr lang="en-US" altLang="zh-CN" sz="2800" dirty="0" smtClean="0">
                <a:cs typeface="Arial" charset="0"/>
              </a:rPr>
              <a:t>, compare the results:</a:t>
            </a:r>
          </a:p>
          <a:p>
            <a:pPr marL="977900" lvl="1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400" dirty="0" smtClean="0">
                <a:cs typeface="Arial" charset="0"/>
              </a:rPr>
              <a:t>ICF exists when </a:t>
            </a:r>
            <a:r>
              <a:rPr lang="el-GR" altLang="zh-CN" sz="2400" b="1" dirty="0" smtClean="0">
                <a:cs typeface="Arial" charset="0"/>
              </a:rPr>
              <a:t>β</a:t>
            </a:r>
            <a:r>
              <a:rPr lang="en-US" altLang="zh-CN" sz="2400" b="1" baseline="-25000" dirty="0" smtClean="0">
                <a:cs typeface="Arial" charset="0"/>
              </a:rPr>
              <a:t>2</a:t>
            </a:r>
            <a:r>
              <a:rPr lang="en-US" altLang="zh-CN" sz="2400" dirty="0" smtClean="0">
                <a:cs typeface="Arial" charset="0"/>
              </a:rPr>
              <a:t> is positive and significant.</a:t>
            </a:r>
          </a:p>
          <a:p>
            <a:pPr marL="977900" lvl="1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400" dirty="0" smtClean="0">
                <a:cs typeface="Arial" charset="0"/>
              </a:rPr>
              <a:t>For </a:t>
            </a:r>
            <a:r>
              <a:rPr lang="en-US" altLang="zh-CN" sz="2400" b="1" dirty="0" smtClean="0">
                <a:cs typeface="Arial" charset="0"/>
              </a:rPr>
              <a:t>parent</a:t>
            </a:r>
            <a:r>
              <a:rPr lang="en-US" altLang="zh-CN" sz="2400" dirty="0" smtClean="0">
                <a:cs typeface="Arial" charset="0"/>
              </a:rPr>
              <a:t>, </a:t>
            </a:r>
            <a:r>
              <a:rPr lang="en-US" altLang="zh-CN" sz="2400" dirty="0" smtClean="0">
                <a:cs typeface="Arial" charset="0"/>
              </a:rPr>
              <a:t>financial tunneling </a:t>
            </a:r>
            <a:r>
              <a:rPr lang="en-US" altLang="zh-CN" sz="2400" dirty="0" smtClean="0">
                <a:cs typeface="Arial" charset="0"/>
              </a:rPr>
              <a:t>is efficient when</a:t>
            </a:r>
            <a:r>
              <a:rPr lang="el-GR" altLang="zh-CN" sz="2400" dirty="0" smtClean="0">
                <a:cs typeface="Arial" charset="0"/>
              </a:rPr>
              <a:t> </a:t>
            </a:r>
            <a:r>
              <a:rPr lang="el-GR" altLang="zh-CN" sz="2400" b="1" dirty="0" smtClean="0">
                <a:cs typeface="Arial" charset="0"/>
              </a:rPr>
              <a:t>β</a:t>
            </a:r>
            <a:r>
              <a:rPr lang="en-US" altLang="zh-CN" sz="2400" b="1" baseline="-25000" dirty="0" smtClean="0">
                <a:cs typeface="Arial" charset="0"/>
              </a:rPr>
              <a:t>4</a:t>
            </a:r>
            <a:r>
              <a:rPr lang="en-US" altLang="zh-CN" sz="2400" b="1" dirty="0" smtClean="0">
                <a:cs typeface="Arial" charset="0"/>
              </a:rPr>
              <a:t> </a:t>
            </a:r>
            <a:r>
              <a:rPr lang="en-US" altLang="zh-CN" sz="2400" dirty="0" smtClean="0">
                <a:cs typeface="Arial" charset="0"/>
              </a:rPr>
              <a:t>is positive and significant.</a:t>
            </a:r>
          </a:p>
          <a:p>
            <a:pPr marL="577850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endParaRPr lang="en-US" altLang="zh-CN" sz="2400" dirty="0" smtClean="0">
              <a:cs typeface="Arial" charset="0"/>
            </a:endParaRPr>
          </a:p>
          <a:p>
            <a:pPr marL="577850" indent="-577850" eaLnBrk="1" hangingPunct="1">
              <a:lnSpc>
                <a:spcPct val="80000"/>
              </a:lnSpc>
              <a:tabLst>
                <a:tab pos="228600" algn="l"/>
              </a:tabLst>
            </a:pPr>
            <a:endParaRPr lang="zh-CN" altLang="en-US" sz="2400" dirty="0" smtClean="0">
              <a:latin typeface="Arial Narrow" pitchFamily="34" charset="0"/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6C9D7E2-5F2E-4BBB-9E8E-DD75D66EBC4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03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>
              <a:latin typeface="Calibri" pitchFamily="34" charset="0"/>
            </a:endParaRPr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395536" y="2564904"/>
          <a:ext cx="8501062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4" imgW="4241520" imgH="457200" progId="Equation.3">
                  <p:embed/>
                </p:oleObj>
              </mc:Choice>
              <mc:Fallback>
                <p:oleObj name="Equation" r:id="rId4" imgW="424152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2564904"/>
                        <a:ext cx="8501062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Relative investment opportunity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/>
              <a:t>Relative Q = </a:t>
            </a:r>
            <a:r>
              <a:rPr lang="en-US" altLang="zh-CN" b="1" dirty="0" smtClean="0"/>
              <a:t>difference</a:t>
            </a:r>
            <a:r>
              <a:rPr lang="en-US" altLang="zh-CN" dirty="0" smtClean="0"/>
              <a:t> in industry Tobin’s q between the parent and the sub</a:t>
            </a:r>
          </a:p>
          <a:p>
            <a:pPr eaLnBrk="1" hangingPunct="1"/>
            <a:r>
              <a:rPr lang="en-US" altLang="zh-CN" dirty="0" smtClean="0"/>
              <a:t>Use industry average q because parent is not listed and to mitigate measurement bias if firm level q is otherwise 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14313"/>
            <a:ext cx="8229600" cy="857250"/>
          </a:xfrm>
        </p:spPr>
        <p:txBody>
          <a:bodyPr/>
          <a:lstStyle/>
          <a:p>
            <a:pPr eaLnBrk="1" hangingPunct="1"/>
            <a:r>
              <a:rPr lang="en-US" altLang="zh-CN" sz="2900" b="1" i="1" dirty="0" smtClean="0">
                <a:cs typeface="Times New Roman" pitchFamily="18" charset="0"/>
              </a:rPr>
              <a:t>Cash flow measures in the literature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8001000" cy="4911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800" smtClean="0"/>
              <a:t>Cash flow=income after tax+ depreciation –dividend payments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400" smtClean="0">
                <a:cs typeface="Arial" charset="0"/>
              </a:rPr>
              <a:t>Hoshi, Kashyap and Scharfstein (QJE,1991 </a:t>
            </a:r>
            <a:r>
              <a:rPr lang="en-US" altLang="zh-CN" sz="240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800" smtClean="0"/>
              <a:t>Cash flow=earnings before extraordinary items+ depreciation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400" smtClean="0"/>
              <a:t>Kaplan and Zingales (QJE,1997)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800" smtClean="0"/>
              <a:t>Cash flow=earnings before interest and tax +depreciation + amortization (EBITDA)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400" smtClean="0"/>
              <a:t>Kaplan and Zingales (QJE,1997)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800" smtClean="0"/>
              <a:t>Cash flow=operating profit+ depreciation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400" smtClean="0"/>
              <a:t>Shin and Stulz (QJE,1998); Shin and Park(JCF,1999)</a:t>
            </a:r>
          </a:p>
          <a:p>
            <a:pPr lvl="1" eaLnBrk="1" hangingPunct="1">
              <a:lnSpc>
                <a:spcPct val="90000"/>
              </a:lnSpc>
            </a:pPr>
            <a:endParaRPr lang="en-US" altLang="zh-CN" smtClean="0"/>
          </a:p>
          <a:p>
            <a:pPr lvl="1" eaLnBrk="1" hangingPunct="1">
              <a:lnSpc>
                <a:spcPct val="90000"/>
              </a:lnSpc>
            </a:pPr>
            <a:endParaRPr lang="en-US" altLang="zh-CN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200" dirty="0" smtClean="0">
                <a:ea typeface="宋体" pitchFamily="2" charset="-122"/>
              </a:rPr>
              <a:t>Basic Business Group Structures</a:t>
            </a:r>
            <a:endParaRPr lang="en-US" altLang="zh-CN" sz="3200" dirty="0" smtClean="0">
              <a:ea typeface="宋体" pitchFamily="2" charset="-122"/>
            </a:endParaRPr>
          </a:p>
        </p:txBody>
      </p:sp>
      <p:sp>
        <p:nvSpPr>
          <p:cNvPr id="8195" name="Date Placeholder 2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/>
              <a:t>Joseph P.H. Fan</a:t>
            </a:r>
            <a:endParaRPr lang="en-US" altLang="zh-TW"/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>
              <a:defRPr/>
            </a:pPr>
            <a:r>
              <a:rPr lang="en-US" altLang="zh-TW">
                <a:solidFill>
                  <a:schemeClr val="tx1">
                    <a:tint val="75000"/>
                  </a:schemeClr>
                </a:solidFill>
              </a:rPr>
              <a:t>Organization and Value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03BD8FE-B560-49DC-8A48-C8D75A03B81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2057400" y="2133600"/>
            <a:ext cx="1066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400" dirty="0" smtClean="0">
                <a:latin typeface="Times New Roman" pitchFamily="18" charset="0"/>
              </a:rPr>
              <a:t>Parent Co</a:t>
            </a:r>
            <a:endParaRPr lang="en-US" altLang="zh-CN" sz="2400" dirty="0">
              <a:latin typeface="Times New Roman" pitchFamily="18" charset="0"/>
            </a:endParaRPr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6019800" y="2057400"/>
            <a:ext cx="1143000" cy="6858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400" dirty="0" smtClean="0">
                <a:latin typeface="Times New Roman" pitchFamily="18" charset="0"/>
              </a:rPr>
              <a:t>Parent Co</a:t>
            </a:r>
            <a:endParaRPr lang="en-US" altLang="zh-CN" sz="2400" dirty="0">
              <a:latin typeface="Times New Roman" pitchFamily="18" charset="0"/>
            </a:endParaRPr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6019800" y="3276600"/>
            <a:ext cx="1143000" cy="6858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>
                <a:latin typeface="Times New Roman" pitchFamily="18" charset="0"/>
              </a:rPr>
              <a:t>V=50%</a:t>
            </a:r>
          </a:p>
          <a:p>
            <a:pPr algn="ctr"/>
            <a:r>
              <a:rPr lang="en-US" altLang="zh-CN" sz="2000">
                <a:latin typeface="Times New Roman" pitchFamily="18" charset="0"/>
              </a:rPr>
              <a:t>Y</a:t>
            </a:r>
          </a:p>
        </p:txBody>
      </p:sp>
      <p:sp>
        <p:nvSpPr>
          <p:cNvPr id="8201" name="Rectangle 6"/>
          <p:cNvSpPr>
            <a:spLocks noChangeArrowheads="1"/>
          </p:cNvSpPr>
          <p:nvPr/>
        </p:nvSpPr>
        <p:spPr bwMode="auto">
          <a:xfrm>
            <a:off x="6096000" y="4495800"/>
            <a:ext cx="1066800" cy="8382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>
                <a:latin typeface="Times New Roman" pitchFamily="18" charset="0"/>
              </a:rPr>
              <a:t>V=20%</a:t>
            </a:r>
          </a:p>
          <a:p>
            <a:pPr algn="ctr"/>
            <a:r>
              <a:rPr lang="en-US" altLang="zh-CN" sz="2000">
                <a:latin typeface="Times New Roman" pitchFamily="18" charset="0"/>
              </a:rPr>
              <a:t>Z</a:t>
            </a:r>
          </a:p>
        </p:txBody>
      </p:sp>
      <p:sp>
        <p:nvSpPr>
          <p:cNvPr id="8202" name="Rectangle 7"/>
          <p:cNvSpPr>
            <a:spLocks noChangeArrowheads="1"/>
          </p:cNvSpPr>
          <p:nvPr/>
        </p:nvSpPr>
        <p:spPr bwMode="auto">
          <a:xfrm>
            <a:off x="2971800" y="3429000"/>
            <a:ext cx="11430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>
                <a:latin typeface="Times New Roman" pitchFamily="18" charset="0"/>
              </a:rPr>
              <a:t>V=C=10%</a:t>
            </a:r>
          </a:p>
          <a:p>
            <a:pPr algn="ctr"/>
            <a:r>
              <a:rPr lang="en-US" altLang="zh-CN" sz="2000">
                <a:latin typeface="Times New Roman" pitchFamily="18" charset="0"/>
              </a:rPr>
              <a:t>Z</a:t>
            </a:r>
          </a:p>
        </p:txBody>
      </p:sp>
      <p:sp>
        <p:nvSpPr>
          <p:cNvPr id="8203" name="Rectangle 8"/>
          <p:cNvSpPr>
            <a:spLocks noChangeArrowheads="1"/>
          </p:cNvSpPr>
          <p:nvPr/>
        </p:nvSpPr>
        <p:spPr bwMode="auto">
          <a:xfrm>
            <a:off x="762000" y="3429000"/>
            <a:ext cx="1219200" cy="6858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CN" sz="2000">
                <a:latin typeface="Times New Roman" pitchFamily="18" charset="0"/>
              </a:rPr>
              <a:t>V=C=50%</a:t>
            </a:r>
          </a:p>
          <a:p>
            <a:pPr algn="ctr"/>
            <a:r>
              <a:rPr lang="en-US" altLang="zh-CN" sz="2000">
                <a:latin typeface="Times New Roman" pitchFamily="18" charset="0"/>
              </a:rPr>
              <a:t>Y</a:t>
            </a:r>
          </a:p>
        </p:txBody>
      </p:sp>
      <p:sp>
        <p:nvSpPr>
          <p:cNvPr id="8204" name="Line 9"/>
          <p:cNvSpPr>
            <a:spLocks noChangeShapeType="1"/>
          </p:cNvSpPr>
          <p:nvPr/>
        </p:nvSpPr>
        <p:spPr bwMode="auto">
          <a:xfrm>
            <a:off x="1371600" y="30480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0"/>
          <p:cNvSpPr>
            <a:spLocks noChangeShapeType="1"/>
          </p:cNvSpPr>
          <p:nvPr/>
        </p:nvSpPr>
        <p:spPr bwMode="auto">
          <a:xfrm>
            <a:off x="6553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1"/>
          <p:cNvSpPr>
            <a:spLocks noChangeShapeType="1"/>
          </p:cNvSpPr>
          <p:nvPr/>
        </p:nvSpPr>
        <p:spPr bwMode="auto">
          <a:xfrm>
            <a:off x="6553200" y="3962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2"/>
          <p:cNvSpPr>
            <a:spLocks noChangeShapeType="1"/>
          </p:cNvSpPr>
          <p:nvPr/>
        </p:nvSpPr>
        <p:spPr bwMode="auto">
          <a:xfrm flipV="1">
            <a:off x="3657600" y="3048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3"/>
          <p:cNvSpPr>
            <a:spLocks noChangeShapeType="1"/>
          </p:cNvSpPr>
          <p:nvPr/>
        </p:nvSpPr>
        <p:spPr bwMode="auto">
          <a:xfrm>
            <a:off x="1371600" y="3048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4"/>
          <p:cNvSpPr>
            <a:spLocks noChangeShapeType="1"/>
          </p:cNvSpPr>
          <p:nvPr/>
        </p:nvSpPr>
        <p:spPr bwMode="auto">
          <a:xfrm>
            <a:off x="2590800" y="274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Text Box 15"/>
          <p:cNvSpPr txBox="1">
            <a:spLocks noChangeArrowheads="1"/>
          </p:cNvSpPr>
          <p:nvPr/>
        </p:nvSpPr>
        <p:spPr bwMode="auto">
          <a:xfrm>
            <a:off x="669925" y="4841875"/>
            <a:ext cx="45434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>
                <a:latin typeface="Times New Roman" pitchFamily="18" charset="0"/>
              </a:rPr>
              <a:t>V = 20%, weakest link in the chain,</a:t>
            </a:r>
          </a:p>
          <a:p>
            <a:r>
              <a:rPr lang="en-US" altLang="zh-CN" sz="2400">
                <a:latin typeface="Times New Roman" pitchFamily="18" charset="0"/>
              </a:rPr>
              <a:t>C = 10%. Pyramid structure allows </a:t>
            </a:r>
          </a:p>
          <a:p>
            <a:r>
              <a:rPr lang="en-US" altLang="zh-CN" sz="2400">
                <a:latin typeface="Times New Roman" pitchFamily="18" charset="0"/>
              </a:rPr>
              <a:t>leveraging up in control</a:t>
            </a:r>
          </a:p>
        </p:txBody>
      </p:sp>
      <p:sp>
        <p:nvSpPr>
          <p:cNvPr id="8211" name="Line 16"/>
          <p:cNvSpPr>
            <a:spLocks noChangeShapeType="1"/>
          </p:cNvSpPr>
          <p:nvPr/>
        </p:nvSpPr>
        <p:spPr bwMode="auto">
          <a:xfrm flipV="1">
            <a:off x="5334000" y="50292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28713" y="214313"/>
            <a:ext cx="8015287" cy="714375"/>
          </a:xfrm>
        </p:spPr>
        <p:txBody>
          <a:bodyPr/>
          <a:lstStyle/>
          <a:p>
            <a:pPr eaLnBrk="1" hangingPunct="1"/>
            <a:r>
              <a:rPr lang="en-US" altLang="zh-CN" sz="2900" b="1" i="1" dirty="0" smtClean="0">
                <a:cs typeface="Times New Roman" pitchFamily="18" charset="0"/>
              </a:rPr>
              <a:t>Cash flow measures in our paper</a:t>
            </a:r>
            <a:endParaRPr lang="zh-CN" altLang="en-US" sz="2900" b="1" i="1" dirty="0" smtClean="0"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71563"/>
            <a:ext cx="8429625" cy="5500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zh-CN" sz="2800" dirty="0" smtClean="0">
                <a:cs typeface="Arial" charset="0"/>
              </a:rPr>
              <a:t>Traditional </a:t>
            </a:r>
            <a:r>
              <a:rPr lang="en-US" altLang="zh-CN" sz="2800" dirty="0" smtClean="0"/>
              <a:t>cash flow measure: EBIT + depreciation</a:t>
            </a:r>
            <a:endParaRPr lang="en-US" altLang="zh-CN" sz="2800" dirty="0" smtClean="0">
              <a:solidFill>
                <a:srgbClr val="FF3300"/>
              </a:solidFill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zh-CN" sz="2800" dirty="0" smtClean="0">
                <a:solidFill>
                  <a:srgbClr val="FF3300"/>
                </a:solidFill>
                <a:cs typeface="Arial" charset="0"/>
              </a:rPr>
              <a:t>Three adjusted cash flow measures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zh-CN" sz="2400" b="1" i="1" dirty="0" smtClean="0">
                <a:cs typeface="Arial" charset="0"/>
              </a:rPr>
              <a:t>Adjusted Cash Flow Measure 1:</a:t>
            </a:r>
            <a:r>
              <a:rPr lang="en-US" altLang="zh-CN" sz="2400" b="1" dirty="0" smtClean="0">
                <a:cs typeface="Arial" charset="0"/>
              </a:rPr>
              <a:t> </a:t>
            </a:r>
            <a:r>
              <a:rPr lang="en-US" altLang="zh-CN" sz="2400" dirty="0" smtClean="0">
                <a:cs typeface="Arial" charset="0"/>
              </a:rPr>
              <a:t>(EBIT)+ depreciation - </a:t>
            </a:r>
            <a:r>
              <a:rPr lang="en-US" altLang="zh-CN" sz="2400" b="1" i="1" dirty="0" smtClean="0">
                <a:solidFill>
                  <a:srgbClr val="FF0000"/>
                </a:solidFill>
                <a:cs typeface="Arial" charset="0"/>
              </a:rPr>
              <a:t>net change in trade credits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zh-CN" sz="2400" b="1" dirty="0" smtClean="0">
                <a:solidFill>
                  <a:srgbClr val="FF0000"/>
                </a:solidFill>
                <a:cs typeface="Arial" charset="0"/>
              </a:rPr>
              <a:t>net change in trade credits </a:t>
            </a:r>
            <a:r>
              <a:rPr lang="en-US" altLang="zh-CN" sz="2400" b="1" dirty="0" smtClean="0">
                <a:cs typeface="Arial" charset="0"/>
              </a:rPr>
              <a:t>=</a:t>
            </a:r>
            <a:r>
              <a:rPr lang="en-US" altLang="zh-CN" sz="2400" dirty="0" smtClean="0"/>
              <a:t>increase in accounts receivables - increase in payables</a:t>
            </a:r>
            <a:endParaRPr lang="en-US" altLang="zh-CN" sz="2400" dirty="0" smtClean="0">
              <a:solidFill>
                <a:srgbClr val="FF0000"/>
              </a:solidFill>
              <a:cs typeface="Arial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zh-CN" sz="2400" dirty="0" smtClean="0">
                <a:cs typeface="Arial" charset="0"/>
              </a:rPr>
              <a:t>We do not have amortization data.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zh-CN" sz="2800" dirty="0" smtClean="0">
                <a:cs typeface="Arial" charset="0"/>
              </a:rPr>
              <a:t>Rationale: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zh-CN" sz="2400" dirty="0" smtClean="0">
                <a:cs typeface="Arial" charset="0"/>
              </a:rPr>
              <a:t> (EBIT+ depreciation) is the accounting profit.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zh-CN" sz="2400" dirty="0" smtClean="0">
                <a:cs typeface="Arial" charset="0"/>
              </a:rPr>
              <a:t>Reasonable in </a:t>
            </a:r>
            <a:r>
              <a:rPr lang="en-US" altLang="zh-CN" sz="2400" dirty="0" smtClean="0"/>
              <a:t>conglomerates</a:t>
            </a:r>
            <a:endParaRPr lang="en-US" altLang="zh-CN" sz="2400" dirty="0" smtClean="0">
              <a:cs typeface="Arial" charset="0"/>
            </a:endParaRP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zh-CN" sz="2400" dirty="0" smtClean="0">
                <a:cs typeface="Arial" charset="0"/>
              </a:rPr>
              <a:t>(EBIT + depreciation - net change in trade credits )</a:t>
            </a:r>
            <a:r>
              <a:rPr lang="en-US" altLang="zh-CN" sz="2400" dirty="0" smtClean="0">
                <a:solidFill>
                  <a:srgbClr val="FF3300"/>
                </a:solidFill>
                <a:cs typeface="Arial" charset="0"/>
              </a:rPr>
              <a:t> </a:t>
            </a:r>
            <a:r>
              <a:rPr lang="en-US" altLang="zh-CN" sz="2400" dirty="0" smtClean="0">
                <a:cs typeface="Arial" charset="0"/>
              </a:rPr>
              <a:t>is the amount of cash that is </a:t>
            </a:r>
            <a:r>
              <a:rPr lang="en-US" altLang="zh-CN" sz="2400" b="1" dirty="0" smtClean="0">
                <a:cs typeface="Arial" charset="0"/>
              </a:rPr>
              <a:t>available </a:t>
            </a:r>
            <a:r>
              <a:rPr lang="en-US" altLang="zh-CN" sz="2400" dirty="0" smtClean="0">
                <a:cs typeface="Arial" charset="0"/>
              </a:rPr>
              <a:t>for use by either own firm or the other firm.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zh-CN" sz="2400" dirty="0" smtClean="0"/>
              <a:t>A large fraction of EBIT take the form of trade credits.</a:t>
            </a:r>
          </a:p>
          <a:p>
            <a:pPr eaLnBrk="1" hangingPunct="1">
              <a:lnSpc>
                <a:spcPct val="80000"/>
              </a:lnSpc>
            </a:pPr>
            <a:endParaRPr lang="zh-CN" alt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pPr eaLnBrk="1" hangingPunct="1"/>
            <a:r>
              <a:rPr lang="en-US" altLang="zh-CN" sz="2900" b="1" i="1" dirty="0" smtClean="0">
                <a:cs typeface="Times New Roman" pitchFamily="18" charset="0"/>
              </a:rPr>
              <a:t>Cash flow measures in our paper</a:t>
            </a:r>
            <a:endParaRPr lang="zh-CN" altLang="en-US" sz="2900" b="1" i="1" dirty="0" smtClean="0">
              <a:cs typeface="Times New Roman" pitchFamily="18" charset="0"/>
            </a:endParaRPr>
          </a:p>
        </p:txBody>
      </p:sp>
      <p:sp>
        <p:nvSpPr>
          <p:cNvPr id="21507" name="内容占位符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2925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CN" sz="2800" dirty="0" smtClean="0"/>
              <a:t>Example: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800" dirty="0" smtClean="0"/>
              <a:t>Suppose a listed sub has a total EBIT of $100,of which $30 is the increase of trade credits, then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available</a:t>
            </a:r>
            <a:r>
              <a:rPr lang="en-US" altLang="zh-CN" sz="2800" dirty="0" smtClean="0"/>
              <a:t>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CF</a:t>
            </a:r>
            <a:r>
              <a:rPr lang="en-US" altLang="zh-CN" sz="2800" dirty="0" smtClean="0"/>
              <a:t> is $70.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800" dirty="0" smtClean="0"/>
              <a:t>Two possibilities of this $30 trade credits 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dirty="0" smtClean="0"/>
              <a:t>naturally arise due to normal transactions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altLang="zh-CN" dirty="0" smtClean="0"/>
              <a:t> only $70  available for tunneling, </a:t>
            </a:r>
            <a:r>
              <a:rPr lang="en-US" altLang="zh-CN" b="1" i="1" dirty="0" smtClean="0"/>
              <a:t>adjusted measures </a:t>
            </a:r>
            <a:r>
              <a:rPr lang="en-US" altLang="zh-CN" dirty="0" smtClean="0"/>
              <a:t>is appropriate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dirty="0" smtClean="0"/>
              <a:t>implicit loans from one firm to the other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altLang="zh-CN" dirty="0" smtClean="0"/>
              <a:t> $100 available for tunneling, </a:t>
            </a:r>
            <a:r>
              <a:rPr lang="en-US" altLang="zh-CN" b="1" i="1" dirty="0" smtClean="0"/>
              <a:t>traditional measures </a:t>
            </a:r>
            <a:r>
              <a:rPr lang="en-US" altLang="zh-CN" dirty="0" smtClean="0"/>
              <a:t>is appropriate</a:t>
            </a:r>
          </a:p>
        </p:txBody>
      </p:sp>
      <p:sp>
        <p:nvSpPr>
          <p:cNvPr id="21508" name="灯片编号占位符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81113A-CFBC-4BFE-8EB0-D17F973E14C7}" type="slidenum">
              <a:rPr lang="en-US" altLang="en-US"/>
              <a:pPr/>
              <a:t>21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标题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788988"/>
          </a:xfrm>
        </p:spPr>
        <p:txBody>
          <a:bodyPr/>
          <a:lstStyle/>
          <a:p>
            <a:pPr eaLnBrk="1" hangingPunct="1"/>
            <a:r>
              <a:rPr lang="en-US" altLang="zh-CN" sz="2900" b="1" i="1" dirty="0" smtClean="0">
                <a:cs typeface="Times New Roman" pitchFamily="18" charset="0"/>
              </a:rPr>
              <a:t>Cash flow measures in our paper</a:t>
            </a:r>
            <a:endParaRPr lang="zh-CN" altLang="en-US" sz="2900" b="1" i="1" dirty="0" smtClean="0">
              <a:cs typeface="Times New Roman" pitchFamily="18" charset="0"/>
            </a:endParaRPr>
          </a:p>
        </p:txBody>
      </p:sp>
      <p:sp>
        <p:nvSpPr>
          <p:cNvPr id="22531" name="内容占位符 2"/>
          <p:cNvSpPr>
            <a:spLocks noGrp="1"/>
          </p:cNvSpPr>
          <p:nvPr>
            <p:ph idx="1"/>
          </p:nvPr>
        </p:nvSpPr>
        <p:spPr>
          <a:xfrm>
            <a:off x="428625" y="1071563"/>
            <a:ext cx="8286750" cy="5286375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buClr>
                <a:schemeClr val="accent1"/>
              </a:buClr>
              <a:buSzPct val="65000"/>
              <a:buFont typeface="Wingdings" pitchFamily="2" charset="2"/>
              <a:buChar char="Ø"/>
            </a:pPr>
            <a:r>
              <a:rPr lang="en-US" altLang="zh-CN" dirty="0" smtClean="0"/>
              <a:t>Which one more closely resembles the reality is an empirical question.</a:t>
            </a:r>
          </a:p>
          <a:p>
            <a:pPr marL="742950" lvl="2" indent="-342900" eaLnBrk="1" hangingPunct="1">
              <a:lnSpc>
                <a:spcPct val="80000"/>
              </a:lnSpc>
              <a:buClr>
                <a:schemeClr val="accent1"/>
              </a:buClr>
              <a:buSzPct val="65000"/>
              <a:buFont typeface="Wingdings" pitchFamily="2" charset="2"/>
              <a:buChar char="Ø"/>
            </a:pPr>
            <a:r>
              <a:rPr lang="en-US" altLang="zh-CN" dirty="0" smtClean="0"/>
              <a:t>If adjusted CF measure </a:t>
            </a:r>
            <a:r>
              <a:rPr lang="en-US" altLang="zh-CN" b="1" dirty="0" smtClean="0"/>
              <a:t>underestimates</a:t>
            </a:r>
            <a:r>
              <a:rPr lang="en-US" altLang="zh-CN" dirty="0" smtClean="0"/>
              <a:t> tunneling relative to the traditional CF measure, investment should be less sensitive to the adjusted CF measure than to the traditional CF measure.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zh-CN" dirty="0" smtClean="0"/>
              <a:t>we found </a:t>
            </a:r>
            <a:r>
              <a:rPr lang="en-US" altLang="zh-CN" b="1" dirty="0" smtClean="0"/>
              <a:t>stronger</a:t>
            </a:r>
            <a:r>
              <a:rPr lang="en-US" altLang="zh-CN" dirty="0" smtClean="0"/>
              <a:t> sensitivity between investment of the parent and the adjusted CF of the listed sub, suggesting that </a:t>
            </a:r>
          </a:p>
          <a:p>
            <a:pPr marL="742950" lvl="2" indent="-3429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zh-CN" dirty="0" smtClean="0"/>
              <a:t>the adjusted CF measure </a:t>
            </a:r>
            <a:r>
              <a:rPr lang="en-US" altLang="zh-CN" b="1" dirty="0" smtClean="0"/>
              <a:t>does not underestimate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tunneling.</a:t>
            </a:r>
          </a:p>
          <a:p>
            <a:pPr marL="742950" lvl="2" indent="-3429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zh-CN" dirty="0" smtClean="0"/>
              <a:t>Traditional CF measure may be </a:t>
            </a:r>
            <a:r>
              <a:rPr lang="en-US" altLang="zh-CN" b="1" dirty="0" smtClean="0"/>
              <a:t>noisy</a:t>
            </a:r>
            <a:r>
              <a:rPr lang="en-US" altLang="zh-CN" dirty="0" smtClean="0"/>
              <a:t>.</a:t>
            </a:r>
          </a:p>
          <a:p>
            <a:pPr marL="742950" lvl="2" indent="-342900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zh-CN" dirty="0" smtClean="0"/>
              <a:t>It appears that tunneling in China takes less obvious forms than through the extension of trade credit</a:t>
            </a:r>
            <a:endParaRPr lang="zh-CN" altLang="en-US" dirty="0" smtClean="0"/>
          </a:p>
        </p:txBody>
      </p:sp>
      <p:sp>
        <p:nvSpPr>
          <p:cNvPr id="22532" name="灯片编号占位符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98F7E3D-93B1-432F-BC4A-B4CD97BA3BAE}" type="slidenum">
              <a:rPr lang="en-US" altLang="en-US"/>
              <a:pPr/>
              <a:t>22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0643F30-43D5-4259-9474-2D99D99AE6FF}" type="slidenum">
              <a:rPr lang="en-US" altLang="en-US" sz="1200">
                <a:latin typeface="Garamond" pitchFamily="18" charset="0"/>
              </a:rPr>
              <a:pPr algn="r"/>
              <a:t>23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7715250" cy="700088"/>
          </a:xfrm>
        </p:spPr>
        <p:txBody>
          <a:bodyPr/>
          <a:lstStyle/>
          <a:p>
            <a:pPr eaLnBrk="1" hangingPunct="1"/>
            <a:r>
              <a:rPr lang="en-US" altLang="zh-CN" sz="2900" b="1" i="1" dirty="0" smtClean="0">
                <a:cs typeface="Times New Roman" pitchFamily="18" charset="0"/>
              </a:rPr>
              <a:t>Cash flow measures in our paper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8286750" cy="48006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800" b="1" i="1" dirty="0" smtClean="0">
                <a:cs typeface="Arial" charset="0"/>
              </a:rPr>
              <a:t>Adjusted Cash Flow Measure 2: </a:t>
            </a:r>
            <a:r>
              <a:rPr lang="en-US" altLang="zh-CN" sz="2800" dirty="0" smtClean="0">
                <a:cs typeface="Arial" charset="0"/>
              </a:rPr>
              <a:t>EBIT + depreciation -net change in trade credits</a:t>
            </a:r>
            <a:r>
              <a:rPr lang="en-US" altLang="zh-CN" sz="2800" dirty="0" smtClean="0">
                <a:solidFill>
                  <a:srgbClr val="FF0000"/>
                </a:solidFill>
                <a:cs typeface="Arial" charset="0"/>
              </a:rPr>
              <a:t>- income tax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Ø"/>
              <a:tabLst>
                <a:tab pos="228600" algn="l"/>
              </a:tabLst>
            </a:pPr>
            <a:endParaRPr lang="en-US" altLang="zh-CN" sz="2800" b="1" i="1" dirty="0" smtClean="0">
              <a:cs typeface="Arial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800" b="1" i="1" dirty="0" smtClean="0">
                <a:cs typeface="Arial" charset="0"/>
              </a:rPr>
              <a:t>Adjusted Cash Flow Measure 3: </a:t>
            </a:r>
            <a:r>
              <a:rPr lang="en-US" altLang="zh-CN" sz="2800" dirty="0" smtClean="0">
                <a:cs typeface="Arial" charset="0"/>
              </a:rPr>
              <a:t>EBIT + depreciation -net change in trade credits - income tax </a:t>
            </a:r>
            <a:r>
              <a:rPr lang="en-US" altLang="zh-CN" sz="2800" dirty="0" smtClean="0">
                <a:solidFill>
                  <a:srgbClr val="FF0000"/>
                </a:solidFill>
                <a:cs typeface="Arial" charset="0"/>
              </a:rPr>
              <a:t>+ net increase of bank debts and equities.</a:t>
            </a:r>
            <a:endParaRPr lang="zh-CN" altLang="zh-CN" sz="2800" dirty="0" smtClean="0">
              <a:solidFill>
                <a:srgbClr val="FF0000"/>
              </a:solidFill>
              <a:cs typeface="Arial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Char char="Ø"/>
              <a:tabLst>
                <a:tab pos="228600" algn="l"/>
              </a:tabLst>
            </a:pPr>
            <a:endParaRPr lang="en-US" altLang="zh-CN" dirty="0" smtClean="0">
              <a:cs typeface="Arial" charset="0"/>
            </a:endParaRPr>
          </a:p>
          <a:p>
            <a:pPr eaLnBrk="1" hangingPunct="1">
              <a:lnSpc>
                <a:spcPct val="7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dirty="0" smtClean="0">
                <a:cs typeface="Arial" charset="0"/>
              </a:rPr>
              <a:t>For adjusted cash flow measure1, we have data from both Parent and Listed sub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dirty="0" smtClean="0">
                <a:cs typeface="Arial" charset="0"/>
              </a:rPr>
              <a:t>For adjusted cash flow measure 2 and 3, we only have data from Listed sub.</a:t>
            </a:r>
          </a:p>
          <a:p>
            <a:pPr eaLnBrk="1" hangingPunct="1">
              <a:lnSpc>
                <a:spcPct val="70000"/>
              </a:lnSpc>
              <a:tabLst>
                <a:tab pos="228600" algn="l"/>
              </a:tabLst>
            </a:pPr>
            <a:endParaRPr lang="en-US" altLang="zh-CN" dirty="0" smtClean="0">
              <a:latin typeface="Arial Narrow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001000" cy="685800"/>
          </a:xfrm>
        </p:spPr>
        <p:txBody>
          <a:bodyPr/>
          <a:lstStyle/>
          <a:p>
            <a:pPr eaLnBrk="1" hangingPunct="1"/>
            <a:r>
              <a:rPr lang="en-US" altLang="zh-CN" sz="2900" b="1" i="1" smtClean="0">
                <a:cs typeface="Times New Roman" pitchFamily="18" charset="0"/>
              </a:rPr>
              <a:t>Summary Statistics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A1DBAE-1EF6-42F8-81A0-A6564517B053}" type="slidenum">
              <a:rPr lang="en-US" altLang="en-US"/>
              <a:pPr/>
              <a:t>24</a:t>
            </a:fld>
            <a:endParaRPr lang="en-US" alt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381000" y="1066800"/>
          <a:ext cx="8305800" cy="5111750"/>
        </p:xfrm>
        <a:graphic>
          <a:graphicData uri="http://schemas.openxmlformats.org/drawingml/2006/table">
            <a:tbl>
              <a:tblPr/>
              <a:tblGrid>
                <a:gridCol w="3373438"/>
                <a:gridCol w="682625"/>
                <a:gridCol w="1020762"/>
                <a:gridCol w="1019175"/>
                <a:gridCol w="1246188"/>
                <a:gridCol w="963612"/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Variable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Obs.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Mean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Median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Mean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Median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Listed Sub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Parent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Capital Expenditure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0.1191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0.0761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0.0864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0.0405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Net Trade Credits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-0.0392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-0.0362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0.0284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0.0197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Traditional Cash Flow Measure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0.1016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0.0966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0.0699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0.0595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Adjusted Cash Flow Measure 1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0.0624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0.0664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0.0983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0.0789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Adjusted Cash Flow Measure 2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0.0455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0.0474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——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——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Adjusted Cash Flow Measure 3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0.0849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0.0847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——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——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Industry Q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1.6380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1.6914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1.5580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1.5422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Relative Q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0.0800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0.0952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-0.0800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-0.0952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Industry Growth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0.1150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0.0925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0.1070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0.0869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Cash Flow Right of Parent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52.0038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54.4250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——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——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Bank Ownership Dummy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0.2447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0.0000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——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——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Size (thousand Yuan)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229261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143129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542179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235155 </a:t>
                      </a:r>
                      <a:endParaRPr kumimoji="0" lang="zh-CN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67" name="矩形 6"/>
          <p:cNvSpPr>
            <a:spLocks noChangeArrowheads="1"/>
          </p:cNvSpPr>
          <p:nvPr/>
        </p:nvSpPr>
        <p:spPr bwMode="auto">
          <a:xfrm>
            <a:off x="4429125" y="2571750"/>
            <a:ext cx="4214813" cy="1357313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zh-CN" altLang="en-US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22E7118-86CC-4705-85A9-7A1385AF03DA}" type="slidenum">
              <a:rPr lang="en-US" altLang="en-US" sz="1200">
                <a:latin typeface="Garamond" pitchFamily="18" charset="0"/>
              </a:rPr>
              <a:pPr algn="r"/>
              <a:t>25</a:t>
            </a:fld>
            <a:endParaRPr lang="en-US" altLang="en-US" sz="1200">
              <a:latin typeface="Garamond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85750" y="142875"/>
          <a:ext cx="8458200" cy="2881318"/>
        </p:xfrm>
        <a:graphic>
          <a:graphicData uri="http://schemas.openxmlformats.org/drawingml/2006/table">
            <a:tbl>
              <a:tblPr/>
              <a:tblGrid>
                <a:gridCol w="2057400"/>
                <a:gridCol w="1701800"/>
                <a:gridCol w="1449388"/>
                <a:gridCol w="1625600"/>
                <a:gridCol w="1624012"/>
              </a:tblGrid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Panel A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728" marR="18728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Listed Sub Regression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728" marR="18728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Cash Flow Measure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728" marR="18728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Traditional CF Measure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728" marR="18728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Adjusted CF Measure 1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728" marR="18728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 Own Cash Flow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728" marR="18728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0.4143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0.4235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0.3601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0.3637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(0.1154)***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(0.1261)***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(0.0547)***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(0.0603)***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Other Cash Flow 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728" marR="18728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0.0441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0.0476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0.0223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0.0254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(0.0301)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(0.0357)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(0.0178)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(0.0189)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Relative Q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728" marR="18728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0.0214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0.0243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0.0201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0.0214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(0.0126)*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(0.0138)*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(0.0112)*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(0.0119)*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Other Cash Flow * Relative Q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728" marR="18728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0.0212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0.0168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(0.0176)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(0.0210)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Adj_R2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728" marR="18728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54" name="矩形 6"/>
          <p:cNvSpPr>
            <a:spLocks noChangeArrowheads="1"/>
          </p:cNvSpPr>
          <p:nvPr/>
        </p:nvSpPr>
        <p:spPr bwMode="auto">
          <a:xfrm>
            <a:off x="2643188" y="1214438"/>
            <a:ext cx="5715000" cy="500062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zh-CN" altLang="en-US">
              <a:latin typeface="Calibri" pitchFamily="34" charset="0"/>
            </a:endParaRPr>
          </a:p>
        </p:txBody>
      </p:sp>
      <p:graphicFrame>
        <p:nvGraphicFramePr>
          <p:cNvPr id="6" name="内容占位符 4"/>
          <p:cNvGraphicFramePr>
            <a:graphicFrameLocks noGrp="1"/>
          </p:cNvGraphicFramePr>
          <p:nvPr/>
        </p:nvGraphicFramePr>
        <p:xfrm>
          <a:off x="214313" y="3357563"/>
          <a:ext cx="8715375" cy="3122615"/>
        </p:xfrm>
        <a:graphic>
          <a:graphicData uri="http://schemas.openxmlformats.org/drawingml/2006/table">
            <a:tbl>
              <a:tblPr/>
              <a:tblGrid>
                <a:gridCol w="1557337"/>
                <a:gridCol w="885825"/>
                <a:gridCol w="889000"/>
                <a:gridCol w="890588"/>
                <a:gridCol w="920750"/>
                <a:gridCol w="928687"/>
                <a:gridCol w="857250"/>
                <a:gridCol w="928688"/>
                <a:gridCol w="857250"/>
              </a:tblGrid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Panel B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493" marR="1849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Parent Regression</a:t>
                      </a:r>
                      <a:endParaRPr kumimoji="0" lang="zh-CN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493" marR="1849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Cash Flow Measure</a:t>
                      </a: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493" marR="1849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Traditional CF Measure</a:t>
                      </a: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728" marR="18728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Adjusted CF Measure 1</a:t>
                      </a: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728" marR="18728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Adjusted CF Measure2</a:t>
                      </a: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493" marR="1849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Adjusted CF Measure 3</a:t>
                      </a: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493" marR="1849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63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 Own Cash Flow</a:t>
                      </a: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493" marR="1849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0.5041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0.5088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0.5114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0.5132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0.5262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0.5251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0.5278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0.5299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(0.0565)***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(0.0579)***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(0.0654)***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(0.0689)***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(0.0502)***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(0.0511)***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(0.0534)***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(0.0541)***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Other Cash Flow </a:t>
                      </a: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493" marR="1849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0.0938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0.0802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0.2243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0.2067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0.2012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0.1874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0.1387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0.1031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(0.0445)</a:t>
                      </a: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(0.0466)</a:t>
                      </a: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 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(0.0564)***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(0.0576)***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(0.0413)***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(0.0389)***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(0.0367)***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(0.0278)***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Relative Q</a:t>
                      </a: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493" marR="1849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0.0162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0.0159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0.0177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0.0167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0.0178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0.0166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0.0161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0.0153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(0.0081)**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(0.0102)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(0.0068)**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(0.0087)*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(0.0101)*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(0.0113)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(0.0122)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(0.0112)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Other Cash Flow * Relative Q</a:t>
                      </a: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493" marR="1849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0.0842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0.1504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0.1231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0.0962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(0.0551)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(0.0750)**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(0.0682)*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(0.0449)**</a:t>
                      </a: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Adj_R2</a:t>
                      </a:r>
                      <a:endParaRPr kumimoji="0" lang="zh-CN" altLang="zh-CN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493" marR="1849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44" name="矩形 5"/>
          <p:cNvSpPr>
            <a:spLocks noChangeArrowheads="1"/>
          </p:cNvSpPr>
          <p:nvPr/>
        </p:nvSpPr>
        <p:spPr bwMode="auto">
          <a:xfrm>
            <a:off x="1785938" y="4714875"/>
            <a:ext cx="1676400" cy="571500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zh-CN" altLang="en-US">
              <a:latin typeface="Calibri" pitchFamily="34" charset="0"/>
            </a:endParaRPr>
          </a:p>
        </p:txBody>
      </p:sp>
      <p:sp>
        <p:nvSpPr>
          <p:cNvPr id="25745" name="矩形 6"/>
          <p:cNvSpPr>
            <a:spLocks noChangeArrowheads="1"/>
          </p:cNvSpPr>
          <p:nvPr/>
        </p:nvSpPr>
        <p:spPr bwMode="auto">
          <a:xfrm>
            <a:off x="3571875" y="4714875"/>
            <a:ext cx="5357813" cy="571500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zh-CN" alt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BA8F252-8085-4CD6-8D2C-FAC71E8EE898}" type="slidenum">
              <a:rPr lang="en-US" altLang="en-US" sz="1200">
                <a:latin typeface="Garamond" pitchFamily="18" charset="0"/>
              </a:rPr>
              <a:pPr algn="r"/>
              <a:t>26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313"/>
            <a:ext cx="8001000" cy="928687"/>
          </a:xfrm>
        </p:spPr>
        <p:txBody>
          <a:bodyPr rtlCol="0">
            <a:normAutofit fontScale="90000"/>
          </a:bodyPr>
          <a:lstStyle/>
          <a:p>
            <a:pPr marL="577850" indent="-577850" eaLnBrk="1" fontAlgn="auto" hangingPunct="1">
              <a:spcAft>
                <a:spcPts val="0"/>
              </a:spcAft>
              <a:tabLst>
                <a:tab pos="228600" algn="l"/>
              </a:tabLst>
              <a:defRPr/>
            </a:pPr>
            <a:r>
              <a:rPr lang="en-US" altLang="zh-CN" sz="2900" b="1" i="1" dirty="0" smtClean="0">
                <a:cs typeface="Times New Roman" pitchFamily="18" charset="0"/>
              </a:rPr>
              <a:t>Impact of corporate governance and </a:t>
            </a:r>
            <a:r>
              <a:rPr lang="en-US" altLang="zh-CN" sz="3200" b="1" i="1" dirty="0" smtClean="0">
                <a:cs typeface="Times New Roman" pitchFamily="18" charset="0"/>
              </a:rPr>
              <a:t>financing constraint</a:t>
            </a:r>
            <a:r>
              <a:rPr lang="en-US" altLang="zh-CN" sz="2900" b="1" i="1" dirty="0" smtClean="0">
                <a:cs typeface="Times New Roman" pitchFamily="18" charset="0"/>
              </a:rPr>
              <a:t> on ICF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7313"/>
            <a:ext cx="8286750" cy="4857750"/>
          </a:xfrm>
        </p:spPr>
        <p:txBody>
          <a:bodyPr/>
          <a:lstStyle/>
          <a:p>
            <a:pPr marL="577850" indent="-577850" eaLnBrk="1" hangingPunct="1"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600" dirty="0" smtClean="0"/>
              <a:t>Ownership is fundamental to – and </a:t>
            </a:r>
            <a:r>
              <a:rPr lang="en-US" altLang="zh-CN" sz="2600" b="1" dirty="0" smtClean="0"/>
              <a:t>cash flow rights </a:t>
            </a:r>
            <a:r>
              <a:rPr lang="en-US" altLang="zh-CN" sz="2600" dirty="0" smtClean="0"/>
              <a:t>theoretically at the core of – corporate governance. </a:t>
            </a:r>
          </a:p>
          <a:p>
            <a:pPr marL="977900" lvl="1" indent="-577850" eaLnBrk="1" hangingPunct="1"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200" dirty="0" smtClean="0"/>
              <a:t>Empirically strongly related to the incentives of large shareholders to tunnel the listed firms that they control (Bertrand et. al, 2002; </a:t>
            </a:r>
            <a:r>
              <a:rPr lang="en-US" altLang="zh-CN" sz="2200" dirty="0" err="1" smtClean="0"/>
              <a:t>Claessens</a:t>
            </a:r>
            <a:r>
              <a:rPr lang="en-US" altLang="zh-CN" sz="2200" dirty="0" smtClean="0"/>
              <a:t> et.al, 2002). Especially when legal protection for outside investors is weak (La </a:t>
            </a:r>
            <a:r>
              <a:rPr lang="en-US" altLang="zh-CN" sz="2200" dirty="0" err="1" smtClean="0"/>
              <a:t>Porta,et.al</a:t>
            </a:r>
            <a:r>
              <a:rPr lang="en-US" altLang="zh-CN" sz="2200" dirty="0" smtClean="0"/>
              <a:t>, 1997, 1998, 1999)</a:t>
            </a:r>
          </a:p>
          <a:p>
            <a:pPr marL="577850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endParaRPr lang="en-US" altLang="zh-CN" sz="2600" b="1" dirty="0" smtClean="0">
              <a:solidFill>
                <a:srgbClr val="FF0000"/>
              </a:solidFill>
            </a:endParaRPr>
          </a:p>
          <a:p>
            <a:pPr marL="577850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600" b="1" dirty="0" smtClean="0"/>
              <a:t>Bank ownership</a:t>
            </a:r>
            <a:r>
              <a:rPr lang="en-US" altLang="zh-CN" sz="2600" dirty="0" smtClean="0"/>
              <a:t> has been argued to be important to firms for raising external finance(</a:t>
            </a:r>
            <a:r>
              <a:rPr lang="en-US" altLang="zh-CN" sz="2600" dirty="0" err="1" smtClean="0"/>
              <a:t>e.g</a:t>
            </a:r>
            <a:r>
              <a:rPr lang="en-US" altLang="zh-CN" sz="2200" dirty="0" smtClean="0"/>
              <a:t>, Hoshi, et.al,1991)</a:t>
            </a:r>
          </a:p>
          <a:p>
            <a:pPr marL="977900" lvl="1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200" dirty="0" smtClean="0">
                <a:cs typeface="Arial" charset="0"/>
              </a:rPr>
              <a:t>Bank ownership in this paper: A dummy variable whether listed sub(under Parent’s control ) owns shares of local financial banks.</a:t>
            </a:r>
            <a:endParaRPr lang="en-US" altLang="zh-CN" sz="2200" dirty="0" smtClean="0">
              <a:latin typeface="Arial Narrow" pitchFamily="34" charset="0"/>
              <a:cs typeface="Arial" charset="0"/>
            </a:endParaRPr>
          </a:p>
          <a:p>
            <a:pPr marL="977900" lvl="1" indent="-577850" eaLnBrk="1" hangingPunct="1">
              <a:buFont typeface="Wingdings" pitchFamily="2" charset="2"/>
              <a:buChar char="Ø"/>
              <a:tabLst>
                <a:tab pos="228600" algn="l"/>
              </a:tabLst>
            </a:pPr>
            <a:endParaRPr lang="en-US" altLang="zh-CN" sz="2400" dirty="0" smtClean="0"/>
          </a:p>
          <a:p>
            <a:pPr marL="977900" lvl="1" indent="-577850" eaLnBrk="1" hangingPunct="1">
              <a:buFont typeface="Wingdings" pitchFamily="2" charset="2"/>
              <a:buChar char="Ø"/>
              <a:tabLst>
                <a:tab pos="228600" algn="l"/>
              </a:tabLst>
            </a:pPr>
            <a:endParaRPr lang="en-US" altLang="zh-CN" sz="2400" dirty="0" smtClean="0">
              <a:latin typeface="Arial Narrow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285750" y="214313"/>
          <a:ext cx="8572500" cy="6496050"/>
        </p:xfrm>
        <a:graphic>
          <a:graphicData uri="http://schemas.openxmlformats.org/drawingml/2006/table">
            <a:tbl>
              <a:tblPr/>
              <a:tblGrid>
                <a:gridCol w="4767263"/>
                <a:gridCol w="1903412"/>
                <a:gridCol w="1901825"/>
              </a:tblGrid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Cash Flow Measure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Adjusted CF Measure 1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62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Own Cash Flow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0.5042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0.5085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(0.0434)***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(0.0483)***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Other Cash Flow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0.1578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0.1689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(0.0972)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(0.0884)*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Relative Q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0.0151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0.0156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(0.0093)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(0.0089)*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Other Cash Flow * Relative Q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0.1343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0.1172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(0.0622)**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(0.0618)*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Low Cash Flow Right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-0.0347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(0.0322)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No Bank Ownership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-0.0296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(0.0297)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Low Cash Flow Right 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* Other Cash Flow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0.1486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(0.0676)**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Low Cash Flow Right 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* Other Cash Flow* Relative Q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-0.0612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(0.0303)**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No Bank Ownership 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* Other Cash Flow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0.1068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(0.0483)**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No Bank Ownership 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* Other Cash Flow* Relative Q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0.0831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(0.0401)**</a:t>
                      </a:r>
                      <a:endParaRPr kumimoji="0" lang="en-US" altLang="zh-CN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Obs. 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Adj_R2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5286375" y="3857625"/>
            <a:ext cx="1571625" cy="1143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7143750" y="5000625"/>
            <a:ext cx="1571625" cy="114300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C74A880-F11E-4744-9C70-A5302564E4C4}" type="slidenum">
              <a:rPr lang="en-US" altLang="en-US" sz="1200">
                <a:latin typeface="Garamond" pitchFamily="18" charset="0"/>
              </a:rPr>
              <a:pPr algn="r"/>
              <a:t>28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8572500" cy="785813"/>
          </a:xfrm>
        </p:spPr>
        <p:txBody>
          <a:bodyPr/>
          <a:lstStyle/>
          <a:p>
            <a:pPr eaLnBrk="1" hangingPunct="1"/>
            <a:r>
              <a:rPr lang="en-US" altLang="zh-CN" sz="2900" b="1" i="1" dirty="0" smtClean="0">
                <a:cs typeface="Times New Roman" pitchFamily="18" charset="0"/>
              </a:rPr>
              <a:t>Putting the two effects together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57313"/>
            <a:ext cx="8458200" cy="4657725"/>
          </a:xfrm>
        </p:spPr>
        <p:txBody>
          <a:bodyPr/>
          <a:lstStyle/>
          <a:p>
            <a:pPr marL="577850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dirty="0" smtClean="0"/>
              <a:t>We next examine the joint effects of corporate governance and financing constraints. </a:t>
            </a:r>
          </a:p>
          <a:p>
            <a:pPr marL="577850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dirty="0" smtClean="0"/>
              <a:t>Consider four types of interactions of corporate governance and financing constraints: </a:t>
            </a:r>
          </a:p>
          <a:p>
            <a:pPr marL="904875" lvl="1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400" dirty="0" smtClean="0"/>
              <a:t>D1: </a:t>
            </a:r>
            <a:r>
              <a:rPr lang="en-US" altLang="zh-CN" sz="2400" b="1" dirty="0" smtClean="0"/>
              <a:t>high</a:t>
            </a:r>
            <a:r>
              <a:rPr lang="en-US" altLang="zh-CN" sz="2400" dirty="0" smtClean="0"/>
              <a:t> cash flow right and </a:t>
            </a:r>
            <a:r>
              <a:rPr lang="en-US" altLang="zh-CN" sz="2400" b="1" dirty="0" smtClean="0"/>
              <a:t>with</a:t>
            </a:r>
            <a:r>
              <a:rPr lang="en-US" altLang="zh-CN" sz="2400" dirty="0" smtClean="0"/>
              <a:t> bank ownership; </a:t>
            </a:r>
          </a:p>
          <a:p>
            <a:pPr marL="904875" lvl="1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400" dirty="0" smtClean="0"/>
              <a:t>D2: </a:t>
            </a:r>
            <a:r>
              <a:rPr lang="en-US" altLang="zh-CN" sz="2400" b="1" dirty="0" smtClean="0"/>
              <a:t>high</a:t>
            </a:r>
            <a:r>
              <a:rPr lang="en-US" altLang="zh-CN" sz="2400" dirty="0" smtClean="0"/>
              <a:t> cash flow right and </a:t>
            </a:r>
            <a:r>
              <a:rPr lang="en-US" altLang="zh-CN" sz="2400" b="1" i="1" dirty="0" smtClean="0"/>
              <a:t>without</a:t>
            </a:r>
            <a:r>
              <a:rPr lang="en-US" altLang="zh-CN" sz="2400" dirty="0" smtClean="0"/>
              <a:t> bank ownership;</a:t>
            </a:r>
          </a:p>
          <a:p>
            <a:pPr marL="904875" lvl="1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400" dirty="0" smtClean="0"/>
              <a:t>D3: </a:t>
            </a:r>
            <a:r>
              <a:rPr lang="en-US" altLang="zh-CN" sz="2400" b="1" dirty="0" smtClean="0"/>
              <a:t>low</a:t>
            </a:r>
            <a:r>
              <a:rPr lang="en-US" altLang="zh-CN" sz="2400" dirty="0" smtClean="0"/>
              <a:t> cash flow right and </a:t>
            </a:r>
            <a:r>
              <a:rPr lang="en-US" altLang="zh-CN" sz="2400" b="1" dirty="0" smtClean="0"/>
              <a:t>with</a:t>
            </a:r>
            <a:r>
              <a:rPr lang="en-US" altLang="zh-CN" sz="2400" dirty="0" smtClean="0"/>
              <a:t> bank ownership; </a:t>
            </a:r>
          </a:p>
          <a:p>
            <a:pPr marL="904875" lvl="1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sz="2400" dirty="0" smtClean="0"/>
              <a:t>D4: </a:t>
            </a:r>
            <a:r>
              <a:rPr lang="en-US" altLang="zh-CN" sz="2400" b="1" dirty="0" smtClean="0"/>
              <a:t>low</a:t>
            </a:r>
            <a:r>
              <a:rPr lang="en-US" altLang="zh-CN" sz="2400" dirty="0" smtClean="0"/>
              <a:t> cash flow right and </a:t>
            </a:r>
            <a:r>
              <a:rPr lang="en-US" altLang="zh-CN" sz="2400" b="1" i="1" dirty="0" smtClean="0"/>
              <a:t>without</a:t>
            </a:r>
            <a:r>
              <a:rPr lang="en-US" altLang="zh-CN" sz="2400" dirty="0" smtClean="0"/>
              <a:t> bank ownership</a:t>
            </a:r>
          </a:p>
          <a:p>
            <a:pPr marL="577850" indent="-577850" eaLnBrk="1" hangingPunct="1">
              <a:lnSpc>
                <a:spcPct val="8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dirty="0" smtClean="0"/>
              <a:t>D 1 as the benchmark</a:t>
            </a:r>
            <a:endParaRPr lang="en-US" altLang="zh-CN" dirty="0" smtClean="0">
              <a:latin typeface="Arial Narrow" pitchFamily="34" charset="0"/>
              <a:cs typeface="Arial" charset="0"/>
            </a:endParaRPr>
          </a:p>
          <a:p>
            <a:pPr marL="577850" indent="-577850" eaLnBrk="1" hangingPunct="1">
              <a:lnSpc>
                <a:spcPct val="60000"/>
              </a:lnSpc>
              <a:buFont typeface="Wingdings" pitchFamily="2" charset="2"/>
              <a:buChar char="Ø"/>
              <a:tabLst>
                <a:tab pos="228600" algn="l"/>
              </a:tabLst>
            </a:pPr>
            <a:endParaRPr lang="en-US" altLang="zh-CN" sz="2400" dirty="0" smtClean="0">
              <a:latin typeface="Arial Narrow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60962CE-AF6F-4A28-BAA3-7FD7FC3AAEB0}" type="slidenum">
              <a:rPr lang="en-US" altLang="en-US" sz="1200">
                <a:latin typeface="Garamond" pitchFamily="18" charset="0"/>
              </a:rPr>
              <a:pPr algn="r"/>
              <a:t>29</a:t>
            </a:fld>
            <a:endParaRPr lang="en-US" altLang="en-US" sz="1200">
              <a:latin typeface="Garamond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381000" y="152400"/>
          <a:ext cx="8458200" cy="6556380"/>
        </p:xfrm>
        <a:graphic>
          <a:graphicData uri="http://schemas.openxmlformats.org/drawingml/2006/table">
            <a:tbl>
              <a:tblPr/>
              <a:tblGrid>
                <a:gridCol w="4364038"/>
                <a:gridCol w="2047875"/>
                <a:gridCol w="2046287"/>
              </a:tblGrid>
              <a:tr h="22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Cash Flow Measure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Adjusted CF Measure 1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(1)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(2)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4654" marR="14654" marT="0"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Own Cash Flow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0.5110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0.5145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(0.0412)***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(0.0475)***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Other Cash Flow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0.1145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0.1062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(0.0698)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(0.0657)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Relative Q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0.0167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0.0150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(0.0084)**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(0.0091)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Other Cash Flow* Relative Q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0.1142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(0.0693)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D2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0.0312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0.0325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(0.0347)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(0.0384)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D3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-0.0269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-0.0278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(0.0691)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(0.0754)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D4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-0.0398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-0.0411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(0.0287)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(0.0332)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D2* Other Cash Flow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0.1247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0.1124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(0.0621)**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(0.0642)*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D3* Other Cash Flow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0.1126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0.1004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(0.0558)**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(0.0527)*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D4* Other Cash Flow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0.2043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0.1924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(0.0726)***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(0.0825)**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D2* Other Cash Flow* Relative Q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0.1465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(0.0728)**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D3* Other Cash Flow* Relative Q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-0.1012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(0.0358)***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D4* Other Cash Flow* Relative Q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0.0334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(0.0452)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Obs. 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Adj_R2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4654" marR="146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0.26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80" name="矩形 7"/>
          <p:cNvSpPr>
            <a:spLocks noChangeArrowheads="1"/>
          </p:cNvSpPr>
          <p:nvPr/>
        </p:nvSpPr>
        <p:spPr bwMode="auto">
          <a:xfrm>
            <a:off x="4876800" y="3657600"/>
            <a:ext cx="3505200" cy="2667000"/>
          </a:xfrm>
          <a:prstGeom prst="rect">
            <a:avLst/>
          </a:prstGeom>
          <a:noFill/>
          <a:ln w="28575" algn="ctr">
            <a:solidFill>
              <a:srgbClr val="FF3300"/>
            </a:solidFill>
            <a:round/>
            <a:headEnd/>
            <a:tailEnd/>
          </a:ln>
        </p:spPr>
        <p:txBody>
          <a:bodyPr wrap="none"/>
          <a:lstStyle/>
          <a:p>
            <a:endParaRPr lang="zh-CN" alt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Ownership</a:t>
            </a:r>
            <a:endParaRPr lang="en-US" altLang="zh-CN"/>
          </a:p>
        </p:txBody>
      </p:sp>
      <p:sp>
        <p:nvSpPr>
          <p:cNvPr id="14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Joseph Fan</a:t>
            </a:r>
            <a:endParaRPr lang="en-US" altLang="zh-CN" dirty="0"/>
          </a:p>
        </p:txBody>
      </p:sp>
      <p:sp>
        <p:nvSpPr>
          <p:cNvPr id="1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5128-B5D2-4A24-B538-21E8479BAB92}" type="slidenum">
              <a:rPr lang="zh-CN" altLang="en-US"/>
              <a:pPr/>
              <a:t>3</a:t>
            </a:fld>
            <a:endParaRPr lang="en-US" altLang="zh-CN"/>
          </a:p>
        </p:txBody>
      </p:sp>
      <p:pic>
        <p:nvPicPr>
          <p:cNvPr id="970891" name="Picture 139" descr="guozo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067944" y="188640"/>
            <a:ext cx="593725" cy="955675"/>
          </a:xfrm>
          <a:noFill/>
          <a:ln/>
        </p:spPr>
      </p:pic>
      <p:sp>
        <p:nvSpPr>
          <p:cNvPr id="970754" name="AutoShape 2"/>
          <p:cNvSpPr>
            <a:spLocks noChangeAspect="1" noChangeArrowheads="1"/>
          </p:cNvSpPr>
          <p:nvPr/>
        </p:nvSpPr>
        <p:spPr bwMode="auto">
          <a:xfrm>
            <a:off x="590550" y="1143000"/>
            <a:ext cx="82296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755" name="Text Box 3"/>
          <p:cNvSpPr txBox="1">
            <a:spLocks noChangeArrowheads="1"/>
          </p:cNvSpPr>
          <p:nvPr/>
        </p:nvSpPr>
        <p:spPr bwMode="auto">
          <a:xfrm>
            <a:off x="1847850" y="6057900"/>
            <a:ext cx="5715000" cy="228600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tIns="0" bIns="0"/>
          <a:lstStyle/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kumimoji="1" lang="en-US" altLang="zh-CN" sz="2800" b="1" dirty="0" err="1" smtClean="0">
                <a:latin typeface="Times New Roman" pitchFamily="18" charset="0"/>
              </a:rPr>
              <a:t>Fusun</a:t>
            </a:r>
            <a:r>
              <a:rPr kumimoji="1" lang="en-US" altLang="zh-CN" sz="2800" b="1" dirty="0" smtClean="0">
                <a:latin typeface="Times New Roman" pitchFamily="18" charset="0"/>
              </a:rPr>
              <a:t> Group (Shanghai, China)</a:t>
            </a:r>
            <a:endParaRPr kumimoji="1" lang="en-US" altLang="zh-CN" sz="2800" b="1" dirty="0">
              <a:latin typeface="Times New Roman" pitchFamily="18" charset="0"/>
            </a:endParaRPr>
          </a:p>
          <a:p>
            <a:endParaRPr kumimoji="1" lang="zh-TW" altLang="en-US" sz="2800" dirty="0">
              <a:ea typeface="新細明體" pitchFamily="18" charset="-120"/>
            </a:endParaRPr>
          </a:p>
        </p:txBody>
      </p:sp>
      <p:sp>
        <p:nvSpPr>
          <p:cNvPr id="970756" name="Text Box 4"/>
          <p:cNvSpPr txBox="1">
            <a:spLocks noChangeArrowheads="1"/>
          </p:cNvSpPr>
          <p:nvPr/>
        </p:nvSpPr>
        <p:spPr bwMode="auto">
          <a:xfrm>
            <a:off x="590550" y="3084513"/>
            <a:ext cx="4572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20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57" name="Line 5"/>
          <p:cNvSpPr>
            <a:spLocks noChangeShapeType="1"/>
          </p:cNvSpPr>
          <p:nvPr/>
        </p:nvSpPr>
        <p:spPr bwMode="auto">
          <a:xfrm flipH="1">
            <a:off x="590550" y="5943600"/>
            <a:ext cx="21717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758" name="Line 6"/>
          <p:cNvSpPr>
            <a:spLocks noChangeShapeType="1"/>
          </p:cNvSpPr>
          <p:nvPr/>
        </p:nvSpPr>
        <p:spPr bwMode="auto">
          <a:xfrm flipH="1" flipV="1">
            <a:off x="590550" y="4229100"/>
            <a:ext cx="0" cy="17145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759" name="Text Box 7"/>
          <p:cNvSpPr txBox="1">
            <a:spLocks noChangeArrowheads="1"/>
          </p:cNvSpPr>
          <p:nvPr/>
        </p:nvSpPr>
        <p:spPr bwMode="auto">
          <a:xfrm>
            <a:off x="3790950" y="3086100"/>
            <a:ext cx="228600" cy="914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eaVert" lIns="0" tIns="0" rIns="0" bIns="0"/>
          <a:lstStyle/>
          <a:p>
            <a:r>
              <a:rPr kumimoji="1" lang="en-US" altLang="zh-CN" sz="1200" b="1">
                <a:solidFill>
                  <a:srgbClr val="FF0000"/>
                </a:solidFill>
                <a:latin typeface="Times New Roman" pitchFamily="18" charset="0"/>
              </a:rPr>
              <a:t>Iron&amp;Steel</a:t>
            </a:r>
            <a:endParaRPr kumimoji="1" lang="en-US" altLang="zh-TW" b="1">
              <a:ea typeface="新細明體" pitchFamily="18" charset="-120"/>
            </a:endParaRPr>
          </a:p>
        </p:txBody>
      </p:sp>
      <p:sp>
        <p:nvSpPr>
          <p:cNvPr id="970760" name="Text Box 8"/>
          <p:cNvSpPr txBox="1">
            <a:spLocks noChangeArrowheads="1"/>
          </p:cNvSpPr>
          <p:nvPr/>
        </p:nvSpPr>
        <p:spPr bwMode="auto">
          <a:xfrm>
            <a:off x="4019550" y="3660775"/>
            <a:ext cx="457200" cy="2270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r>
              <a:rPr kumimoji="1" lang="en-US" altLang="zh-CN" sz="900">
                <a:latin typeface="Times New Roman" pitchFamily="18" charset="0"/>
              </a:rPr>
              <a:t>25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r>
              <a:rPr kumimoji="1" lang="en-US" altLang="zh-CN" sz="900">
                <a:latin typeface="Times New Roman" pitchFamily="18" charset="0"/>
              </a:rPr>
              <a:t>(2)</a:t>
            </a:r>
            <a:endParaRPr kumimoji="1" lang="en-US" altLang="zh-CN">
              <a:ea typeface="新細明體" pitchFamily="18" charset="-120"/>
            </a:endParaRPr>
          </a:p>
        </p:txBody>
      </p:sp>
      <p:sp>
        <p:nvSpPr>
          <p:cNvPr id="970761" name="Text Box 9"/>
          <p:cNvSpPr txBox="1">
            <a:spLocks noChangeArrowheads="1"/>
          </p:cNvSpPr>
          <p:nvPr/>
        </p:nvSpPr>
        <p:spPr bwMode="auto">
          <a:xfrm>
            <a:off x="1504950" y="4000500"/>
            <a:ext cx="91440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1200" b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Commerce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762" name="Text Box 10"/>
          <p:cNvSpPr txBox="1">
            <a:spLocks noChangeArrowheads="1"/>
          </p:cNvSpPr>
          <p:nvPr/>
        </p:nvSpPr>
        <p:spPr bwMode="auto">
          <a:xfrm>
            <a:off x="6305550" y="3314700"/>
            <a:ext cx="80010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1200" b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Medicine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763" name="Text Box 11"/>
          <p:cNvSpPr txBox="1">
            <a:spLocks noChangeArrowheads="1"/>
          </p:cNvSpPr>
          <p:nvPr/>
        </p:nvSpPr>
        <p:spPr bwMode="auto">
          <a:xfrm>
            <a:off x="4476750" y="3089275"/>
            <a:ext cx="5715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24.53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64" name="Text Box 12"/>
          <p:cNvSpPr txBox="1">
            <a:spLocks noChangeArrowheads="1"/>
          </p:cNvSpPr>
          <p:nvPr/>
        </p:nvSpPr>
        <p:spPr bwMode="auto">
          <a:xfrm>
            <a:off x="4933950" y="2971800"/>
            <a:ext cx="5715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kumimoji="1" lang="en-US" altLang="zh-CN" sz="1200" b="1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Estate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765" name="Text Box 13"/>
          <p:cNvSpPr txBox="1">
            <a:spLocks noChangeArrowheads="1"/>
          </p:cNvSpPr>
          <p:nvPr/>
        </p:nvSpPr>
        <p:spPr bwMode="auto">
          <a:xfrm>
            <a:off x="5848350" y="1257300"/>
            <a:ext cx="4572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1000">
                <a:latin typeface="Times New Roman" pitchFamily="18" charset="0"/>
              </a:rPr>
              <a:t>10%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766" name="Text Box 14"/>
          <p:cNvSpPr txBox="1">
            <a:spLocks noChangeArrowheads="1"/>
          </p:cNvSpPr>
          <p:nvPr/>
        </p:nvSpPr>
        <p:spPr bwMode="auto">
          <a:xfrm>
            <a:off x="7105650" y="1257300"/>
            <a:ext cx="4572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1000">
                <a:latin typeface="Times New Roman" pitchFamily="18" charset="0"/>
              </a:rPr>
              <a:t>10%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767" name="Text Box 15"/>
          <p:cNvSpPr txBox="1">
            <a:spLocks noChangeArrowheads="1"/>
          </p:cNvSpPr>
          <p:nvPr/>
        </p:nvSpPr>
        <p:spPr bwMode="auto">
          <a:xfrm>
            <a:off x="2190750" y="1257300"/>
            <a:ext cx="4572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1000">
                <a:latin typeface="Times New Roman" pitchFamily="18" charset="0"/>
              </a:rPr>
              <a:t>22%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768" name="Text Box 16"/>
          <p:cNvSpPr txBox="1">
            <a:spLocks noChangeArrowheads="1"/>
          </p:cNvSpPr>
          <p:nvPr/>
        </p:nvSpPr>
        <p:spPr bwMode="auto">
          <a:xfrm>
            <a:off x="5848350" y="2400300"/>
            <a:ext cx="3429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kumimoji="1" lang="en-US" altLang="zh-CN" sz="900">
                <a:latin typeface="Times New Roman" pitchFamily="18" charset="0"/>
              </a:rPr>
              <a:t>5%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769" name="Text Box 17"/>
          <p:cNvSpPr txBox="1">
            <a:spLocks noChangeArrowheads="1"/>
          </p:cNvSpPr>
          <p:nvPr/>
        </p:nvSpPr>
        <p:spPr bwMode="auto">
          <a:xfrm>
            <a:off x="7448550" y="4800600"/>
            <a:ext cx="6858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11.95%(2)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770" name="Text Box 18"/>
          <p:cNvSpPr txBox="1">
            <a:spLocks noChangeArrowheads="1"/>
          </p:cNvSpPr>
          <p:nvPr/>
        </p:nvSpPr>
        <p:spPr bwMode="auto">
          <a:xfrm>
            <a:off x="1057275" y="1946275"/>
            <a:ext cx="45720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10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71" name="Text Box 19"/>
          <p:cNvSpPr txBox="1">
            <a:spLocks noChangeArrowheads="1"/>
          </p:cNvSpPr>
          <p:nvPr/>
        </p:nvSpPr>
        <p:spPr bwMode="auto">
          <a:xfrm>
            <a:off x="4143375" y="1371600"/>
            <a:ext cx="4572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1000">
                <a:latin typeface="Times New Roman" pitchFamily="18" charset="0"/>
              </a:rPr>
              <a:t>58%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772" name="Text Box 20"/>
          <p:cNvSpPr txBox="1">
            <a:spLocks noChangeArrowheads="1"/>
          </p:cNvSpPr>
          <p:nvPr/>
        </p:nvSpPr>
        <p:spPr bwMode="auto">
          <a:xfrm>
            <a:off x="4029075" y="2174875"/>
            <a:ext cx="5715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95%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773" name="Text Box 21"/>
          <p:cNvSpPr txBox="1">
            <a:spLocks noChangeArrowheads="1"/>
          </p:cNvSpPr>
          <p:nvPr/>
        </p:nvSpPr>
        <p:spPr bwMode="auto">
          <a:xfrm>
            <a:off x="5505450" y="3429000"/>
            <a:ext cx="68580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13.53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74" name="Text Box 22"/>
          <p:cNvSpPr txBox="1">
            <a:spLocks noChangeArrowheads="1"/>
          </p:cNvSpPr>
          <p:nvPr/>
        </p:nvSpPr>
        <p:spPr bwMode="auto">
          <a:xfrm>
            <a:off x="6086475" y="3660775"/>
            <a:ext cx="571500" cy="2270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90.3%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75" name="Text Box 23"/>
          <p:cNvSpPr txBox="1">
            <a:spLocks noChangeArrowheads="1"/>
          </p:cNvSpPr>
          <p:nvPr/>
        </p:nvSpPr>
        <p:spPr bwMode="auto">
          <a:xfrm>
            <a:off x="1857375" y="3203575"/>
            <a:ext cx="4572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20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76" name="Text Box 24"/>
          <p:cNvSpPr txBox="1">
            <a:spLocks noChangeArrowheads="1"/>
          </p:cNvSpPr>
          <p:nvPr/>
        </p:nvSpPr>
        <p:spPr bwMode="auto">
          <a:xfrm>
            <a:off x="1971675" y="2517775"/>
            <a:ext cx="3429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r>
              <a:rPr kumimoji="1" lang="en-US" altLang="zh-CN" sz="900">
                <a:latin typeface="Times New Roman" pitchFamily="18" charset="0"/>
              </a:rPr>
              <a:t>90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77" name="Text Box 25"/>
          <p:cNvSpPr txBox="1">
            <a:spLocks noChangeArrowheads="1"/>
          </p:cNvSpPr>
          <p:nvPr/>
        </p:nvSpPr>
        <p:spPr bwMode="auto">
          <a:xfrm>
            <a:off x="6991350" y="3086100"/>
            <a:ext cx="5715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1.94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78" name="Text Box 26"/>
          <p:cNvSpPr txBox="1">
            <a:spLocks noChangeArrowheads="1"/>
          </p:cNvSpPr>
          <p:nvPr/>
        </p:nvSpPr>
        <p:spPr bwMode="auto">
          <a:xfrm>
            <a:off x="2771775" y="2289175"/>
            <a:ext cx="45720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10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79" name="Text Box 27"/>
          <p:cNvSpPr txBox="1">
            <a:spLocks noChangeArrowheads="1"/>
          </p:cNvSpPr>
          <p:nvPr/>
        </p:nvSpPr>
        <p:spPr bwMode="auto">
          <a:xfrm>
            <a:off x="4371975" y="2060575"/>
            <a:ext cx="790575" cy="225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kumimoji="1" lang="en-US" altLang="zh-CN" sz="900">
                <a:latin typeface="Times New Roman" pitchFamily="18" charset="0"/>
              </a:rPr>
              <a:t>         49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r>
              <a:rPr kumimoji="1" lang="en-US" altLang="zh-CN" sz="900">
                <a:latin typeface="Times New Roman" pitchFamily="18" charset="0"/>
              </a:rPr>
              <a:t>(2)</a:t>
            </a:r>
            <a:endParaRPr kumimoji="1" lang="en-US" altLang="zh-CN">
              <a:ea typeface="新細明體" pitchFamily="18" charset="-120"/>
            </a:endParaRPr>
          </a:p>
        </p:txBody>
      </p:sp>
      <p:sp>
        <p:nvSpPr>
          <p:cNvPr id="970780" name="Text Box 28"/>
          <p:cNvSpPr txBox="1">
            <a:spLocks noChangeArrowheads="1"/>
          </p:cNvSpPr>
          <p:nvPr/>
        </p:nvSpPr>
        <p:spPr bwMode="auto">
          <a:xfrm>
            <a:off x="6877050" y="4457700"/>
            <a:ext cx="57150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15.04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r>
              <a:rPr kumimoji="1" lang="en-US" altLang="zh-CN" sz="900">
                <a:latin typeface="Times New Roman" pitchFamily="18" charset="0"/>
              </a:rPr>
              <a:t>(2)</a:t>
            </a:r>
            <a:endParaRPr kumimoji="1" lang="en-US" altLang="zh-CN">
              <a:ea typeface="新細明體" pitchFamily="18" charset="-120"/>
            </a:endParaRPr>
          </a:p>
        </p:txBody>
      </p:sp>
      <p:sp>
        <p:nvSpPr>
          <p:cNvPr id="970781" name="Text Box 29"/>
          <p:cNvSpPr txBox="1">
            <a:spLocks noChangeArrowheads="1"/>
          </p:cNvSpPr>
          <p:nvPr/>
        </p:nvSpPr>
        <p:spPr bwMode="auto">
          <a:xfrm>
            <a:off x="1743075" y="4800600"/>
            <a:ext cx="790575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26.04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r>
              <a:rPr kumimoji="1" lang="en-US" altLang="zh-CN" sz="900">
                <a:latin typeface="Times New Roman" pitchFamily="18" charset="0"/>
              </a:rPr>
              <a:t>(1)</a:t>
            </a:r>
            <a:endParaRPr kumimoji="1" lang="en-US" altLang="zh-CN">
              <a:ea typeface="新細明體" pitchFamily="18" charset="-120"/>
            </a:endParaRPr>
          </a:p>
        </p:txBody>
      </p:sp>
      <p:sp>
        <p:nvSpPr>
          <p:cNvPr id="970782" name="Text Box 30"/>
          <p:cNvSpPr txBox="1">
            <a:spLocks noChangeArrowheads="1"/>
          </p:cNvSpPr>
          <p:nvPr/>
        </p:nvSpPr>
        <p:spPr bwMode="auto">
          <a:xfrm>
            <a:off x="3000375" y="3660775"/>
            <a:ext cx="457200" cy="2270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r>
              <a:rPr kumimoji="1" lang="en-US" altLang="zh-CN" sz="900">
                <a:latin typeface="Times New Roman" pitchFamily="18" charset="0"/>
              </a:rPr>
              <a:t>70.95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83" name="Text Box 31"/>
          <p:cNvSpPr txBox="1">
            <a:spLocks noChangeArrowheads="1"/>
          </p:cNvSpPr>
          <p:nvPr/>
        </p:nvSpPr>
        <p:spPr bwMode="auto">
          <a:xfrm>
            <a:off x="5857875" y="3886200"/>
            <a:ext cx="5715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11.36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84" name="Text Box 32"/>
          <p:cNvSpPr txBox="1">
            <a:spLocks noChangeArrowheads="1"/>
          </p:cNvSpPr>
          <p:nvPr/>
        </p:nvSpPr>
        <p:spPr bwMode="auto">
          <a:xfrm>
            <a:off x="4600575" y="4000500"/>
            <a:ext cx="5715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8.81</a:t>
            </a:r>
            <a:r>
              <a:rPr kumimoji="1" lang="zh-CN" altLang="en-US" sz="900">
                <a:latin typeface="Times New Roman" pitchFamily="18" charset="0"/>
              </a:rPr>
              <a:t>％％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85" name="Text Box 33"/>
          <p:cNvSpPr txBox="1">
            <a:spLocks noChangeArrowheads="1"/>
          </p:cNvSpPr>
          <p:nvPr/>
        </p:nvSpPr>
        <p:spPr bwMode="auto">
          <a:xfrm>
            <a:off x="7219950" y="2171700"/>
            <a:ext cx="57150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altLang="zh-CN" sz="900">
                <a:latin typeface="Times New Roman" pitchFamily="18" charset="0"/>
              </a:rPr>
              <a:t>43.33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</a:p>
          <a:p>
            <a:pPr algn="ctr"/>
            <a:r>
              <a:rPr kumimoji="1" lang="en-US" altLang="zh-CN" sz="900">
                <a:latin typeface="Times New Roman" pitchFamily="18" charset="0"/>
              </a:rPr>
              <a:t>(2)</a:t>
            </a:r>
            <a:endParaRPr kumimoji="1" lang="en-US" altLang="zh-CN">
              <a:ea typeface="新細明體" pitchFamily="18" charset="-120"/>
            </a:endParaRPr>
          </a:p>
        </p:txBody>
      </p:sp>
      <p:sp>
        <p:nvSpPr>
          <p:cNvPr id="970786" name="Text Box 34"/>
          <p:cNvSpPr txBox="1">
            <a:spLocks noChangeArrowheads="1"/>
          </p:cNvSpPr>
          <p:nvPr/>
        </p:nvSpPr>
        <p:spPr bwMode="auto">
          <a:xfrm>
            <a:off x="3228975" y="2974975"/>
            <a:ext cx="4572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30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87" name="Text Box 35"/>
          <p:cNvSpPr txBox="1">
            <a:spLocks noChangeArrowheads="1"/>
          </p:cNvSpPr>
          <p:nvPr/>
        </p:nvSpPr>
        <p:spPr bwMode="auto">
          <a:xfrm>
            <a:off x="5162550" y="3200400"/>
            <a:ext cx="5715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3.77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88" name="Text Box 36"/>
          <p:cNvSpPr txBox="1">
            <a:spLocks noChangeArrowheads="1"/>
          </p:cNvSpPr>
          <p:nvPr/>
        </p:nvSpPr>
        <p:spPr bwMode="auto">
          <a:xfrm>
            <a:off x="3562350" y="4230688"/>
            <a:ext cx="5715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30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89" name="Text Box 37"/>
          <p:cNvSpPr txBox="1">
            <a:spLocks noChangeArrowheads="1"/>
          </p:cNvSpPr>
          <p:nvPr/>
        </p:nvSpPr>
        <p:spPr bwMode="auto">
          <a:xfrm>
            <a:off x="4933950" y="5257800"/>
            <a:ext cx="57150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800">
                <a:latin typeface="Times New Roman" pitchFamily="18" charset="0"/>
              </a:rPr>
              <a:t>67.12</a:t>
            </a:r>
            <a:r>
              <a:rPr kumimoji="1" lang="zh-CN" altLang="en-US" sz="8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90" name="Text Box 38"/>
          <p:cNvSpPr txBox="1">
            <a:spLocks noChangeArrowheads="1"/>
          </p:cNvSpPr>
          <p:nvPr/>
        </p:nvSpPr>
        <p:spPr bwMode="auto">
          <a:xfrm>
            <a:off x="819150" y="4686300"/>
            <a:ext cx="57150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800">
                <a:latin typeface="Times New Roman" pitchFamily="18" charset="0"/>
              </a:rPr>
              <a:t>36.03</a:t>
            </a:r>
            <a:r>
              <a:rPr kumimoji="1" lang="zh-CN" altLang="en-US" sz="800">
                <a:latin typeface="Times New Roman" pitchFamily="18" charset="0"/>
              </a:rPr>
              <a:t>％</a:t>
            </a:r>
            <a:r>
              <a:rPr kumimoji="1" lang="en-US" altLang="zh-CN" sz="800">
                <a:latin typeface="Times New Roman" pitchFamily="18" charset="0"/>
              </a:rPr>
              <a:t>(1)</a:t>
            </a:r>
            <a:endParaRPr kumimoji="1" lang="en-US" altLang="zh-CN">
              <a:ea typeface="新細明體" pitchFamily="18" charset="-120"/>
            </a:endParaRPr>
          </a:p>
        </p:txBody>
      </p:sp>
      <p:sp>
        <p:nvSpPr>
          <p:cNvPr id="970791" name="Text Box 39"/>
          <p:cNvSpPr txBox="1">
            <a:spLocks noChangeArrowheads="1"/>
          </p:cNvSpPr>
          <p:nvPr/>
        </p:nvSpPr>
        <p:spPr bwMode="auto">
          <a:xfrm>
            <a:off x="2990850" y="5600700"/>
            <a:ext cx="57150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48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r>
              <a:rPr kumimoji="1" lang="en-US" altLang="zh-CN" sz="900">
                <a:latin typeface="Times New Roman" pitchFamily="18" charset="0"/>
              </a:rPr>
              <a:t>(2)</a:t>
            </a:r>
            <a:endParaRPr kumimoji="1" lang="en-US" altLang="zh-CN">
              <a:ea typeface="新細明體" pitchFamily="18" charset="-120"/>
            </a:endParaRPr>
          </a:p>
        </p:txBody>
      </p:sp>
      <p:sp>
        <p:nvSpPr>
          <p:cNvPr id="970792" name="Text Box 40"/>
          <p:cNvSpPr txBox="1">
            <a:spLocks noChangeArrowheads="1"/>
          </p:cNvSpPr>
          <p:nvPr/>
        </p:nvSpPr>
        <p:spPr bwMode="auto">
          <a:xfrm>
            <a:off x="1390650" y="3203575"/>
            <a:ext cx="4572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20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93" name="Text Box 41"/>
          <p:cNvSpPr txBox="1">
            <a:spLocks noChangeArrowheads="1"/>
          </p:cNvSpPr>
          <p:nvPr/>
        </p:nvSpPr>
        <p:spPr bwMode="auto">
          <a:xfrm>
            <a:off x="1162050" y="3660775"/>
            <a:ext cx="457200" cy="2270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800">
                <a:latin typeface="Times New Roman" pitchFamily="18" charset="0"/>
              </a:rPr>
              <a:t>21</a:t>
            </a:r>
            <a:r>
              <a:rPr kumimoji="1" lang="zh-CN" altLang="en-US" sz="8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794" name="Text Box 42"/>
          <p:cNvSpPr txBox="1">
            <a:spLocks noChangeArrowheads="1"/>
          </p:cNvSpPr>
          <p:nvPr/>
        </p:nvSpPr>
        <p:spPr bwMode="auto">
          <a:xfrm>
            <a:off x="3343275" y="1714500"/>
            <a:ext cx="2171700" cy="347663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tIns="0" bIns="0"/>
          <a:lstStyle/>
          <a:p>
            <a:pPr algn="ctr"/>
            <a:r>
              <a:rPr kumimoji="1" lang="en-US" altLang="zh-CN" sz="1000">
                <a:latin typeface="Times New Roman" pitchFamily="18" charset="0"/>
              </a:rPr>
              <a:t>Shanghai Guangxin Technology Development Co. Ltd.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795" name="Text Box 43"/>
          <p:cNvSpPr txBox="1">
            <a:spLocks noChangeArrowheads="1"/>
          </p:cNvSpPr>
          <p:nvPr/>
        </p:nvSpPr>
        <p:spPr bwMode="auto">
          <a:xfrm>
            <a:off x="3343275" y="2405063"/>
            <a:ext cx="2286000" cy="455612"/>
          </a:xfrm>
          <a:prstGeom prst="rect">
            <a:avLst/>
          </a:prstGeom>
          <a:solidFill>
            <a:srgbClr val="FFFFFF"/>
          </a:solidFill>
          <a:ln w="57150" cmpd="thickThin">
            <a:solidFill>
              <a:srgbClr val="000000"/>
            </a:solidFill>
            <a:miter lim="800000"/>
            <a:headEnd/>
            <a:tailEnd/>
          </a:ln>
        </p:spPr>
        <p:txBody>
          <a:bodyPr tIns="0" rIns="0" bIns="0"/>
          <a:lstStyle/>
          <a:p>
            <a:pPr algn="ctr"/>
            <a:r>
              <a:rPr kumimoji="1" lang="en-US" altLang="zh-CN" sz="1200" b="1">
                <a:latin typeface="Times New Roman" pitchFamily="18" charset="0"/>
              </a:rPr>
              <a:t>Shanghai Fusun High Technology (Group) Co. Ltd.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796" name="Text Box 44"/>
          <p:cNvSpPr txBox="1">
            <a:spLocks noChangeArrowheads="1"/>
          </p:cNvSpPr>
          <p:nvPr/>
        </p:nvSpPr>
        <p:spPr bwMode="auto">
          <a:xfrm>
            <a:off x="2876550" y="3887788"/>
            <a:ext cx="685800" cy="455612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kumimoji="1" lang="en-US" altLang="zh-CN" sz="1200" b="1">
                <a:solidFill>
                  <a:srgbClr val="000000"/>
                </a:solidFill>
                <a:latin typeface="Times New Roman" pitchFamily="18" charset="0"/>
              </a:rPr>
              <a:t>NISC</a:t>
            </a:r>
          </a:p>
          <a:p>
            <a:pPr algn="ctr"/>
            <a:r>
              <a:rPr kumimoji="1" lang="en-US" altLang="zh-CN" sz="1200" b="1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kumimoji="1" lang="en-US" altLang="zh-CN" sz="1200" b="1">
                <a:latin typeface="Times New Roman" pitchFamily="18" charset="0"/>
              </a:rPr>
              <a:t>(600282)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797" name="Text Box 45"/>
          <p:cNvSpPr txBox="1">
            <a:spLocks noChangeArrowheads="1"/>
          </p:cNvSpPr>
          <p:nvPr/>
        </p:nvSpPr>
        <p:spPr bwMode="auto">
          <a:xfrm>
            <a:off x="4591050" y="3432175"/>
            <a:ext cx="923925" cy="45561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altLang="zh-CN" sz="1200" b="1">
                <a:latin typeface="Times New Roman" pitchFamily="18" charset="0"/>
              </a:rPr>
              <a:t>FORTE</a:t>
            </a:r>
          </a:p>
          <a:p>
            <a:pPr algn="ctr"/>
            <a:r>
              <a:rPr kumimoji="1" lang="en-US" altLang="zh-CN" sz="1200" b="1">
                <a:latin typeface="Times New Roman" pitchFamily="18" charset="0"/>
              </a:rPr>
              <a:t>(HK2337)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798" name="Text Box 46"/>
          <p:cNvSpPr txBox="1">
            <a:spLocks noChangeArrowheads="1"/>
          </p:cNvSpPr>
          <p:nvPr/>
        </p:nvSpPr>
        <p:spPr bwMode="auto">
          <a:xfrm>
            <a:off x="1495425" y="3546475"/>
            <a:ext cx="695325" cy="45561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rIns="0"/>
          <a:lstStyle/>
          <a:p>
            <a:pPr algn="ctr"/>
            <a:r>
              <a:rPr kumimoji="1" lang="en-US" altLang="zh-CN" sz="1200" b="1">
                <a:latin typeface="Times New Roman" pitchFamily="18" charset="0"/>
              </a:rPr>
              <a:t>YYTM</a:t>
            </a:r>
          </a:p>
          <a:p>
            <a:pPr algn="ctr"/>
            <a:r>
              <a:rPr kumimoji="1" lang="en-US" altLang="zh-CN" sz="1200" b="1">
                <a:latin typeface="Times New Roman" pitchFamily="18" charset="0"/>
              </a:rPr>
              <a:t>(600655)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799" name="Text Box 47"/>
          <p:cNvSpPr txBox="1">
            <a:spLocks noChangeArrowheads="1"/>
          </p:cNvSpPr>
          <p:nvPr/>
        </p:nvSpPr>
        <p:spPr bwMode="auto">
          <a:xfrm>
            <a:off x="6762750" y="2632075"/>
            <a:ext cx="685800" cy="342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900">
                <a:latin typeface="Times New Roman" pitchFamily="18" charset="0"/>
              </a:rPr>
              <a:t>53.92</a:t>
            </a:r>
            <a:r>
              <a:rPr kumimoji="1" lang="zh-CN" altLang="en-US" sz="900">
                <a:latin typeface="Times New Roman" pitchFamily="18" charset="0"/>
              </a:rPr>
              <a:t>％</a:t>
            </a:r>
            <a:endParaRPr kumimoji="1" lang="zh-CN" altLang="en-US">
              <a:ea typeface="新細明體" pitchFamily="18" charset="-120"/>
            </a:endParaRPr>
          </a:p>
        </p:txBody>
      </p:sp>
      <p:sp>
        <p:nvSpPr>
          <p:cNvPr id="970800" name="Line 48"/>
          <p:cNvSpPr>
            <a:spLocks noChangeShapeType="1"/>
          </p:cNvSpPr>
          <p:nvPr/>
        </p:nvSpPr>
        <p:spPr bwMode="auto">
          <a:xfrm flipH="1">
            <a:off x="1285875" y="1831975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01" name="Line 49"/>
          <p:cNvSpPr>
            <a:spLocks noChangeShapeType="1"/>
          </p:cNvSpPr>
          <p:nvPr/>
        </p:nvSpPr>
        <p:spPr bwMode="auto">
          <a:xfrm>
            <a:off x="4371975" y="2060575"/>
            <a:ext cx="0" cy="342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02" name="Line 50"/>
          <p:cNvSpPr>
            <a:spLocks noChangeShapeType="1"/>
          </p:cNvSpPr>
          <p:nvPr/>
        </p:nvSpPr>
        <p:spPr bwMode="auto">
          <a:xfrm>
            <a:off x="1619250" y="2974975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03" name="Text Box 51"/>
          <p:cNvSpPr txBox="1">
            <a:spLocks noChangeArrowheads="1"/>
          </p:cNvSpPr>
          <p:nvPr/>
        </p:nvSpPr>
        <p:spPr bwMode="auto">
          <a:xfrm>
            <a:off x="2771775" y="3203575"/>
            <a:ext cx="914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kumimoji="1" lang="en-US" altLang="zh-CN" sz="900" dirty="0">
                <a:solidFill>
                  <a:srgbClr val="000000"/>
                </a:solidFill>
                <a:latin typeface="Times New Roman" pitchFamily="18" charset="0"/>
              </a:rPr>
              <a:t>Nanjing Iron &amp;Steel United </a:t>
            </a:r>
            <a:r>
              <a:rPr kumimoji="1" lang="en-US" altLang="zh-CN" sz="900" dirty="0" err="1">
                <a:solidFill>
                  <a:srgbClr val="000000"/>
                </a:solidFill>
                <a:latin typeface="Times New Roman" pitchFamily="18" charset="0"/>
              </a:rPr>
              <a:t>Co.,Ltd</a:t>
            </a:r>
            <a:r>
              <a:rPr kumimoji="1" lang="en-US" altLang="zh-CN" sz="9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kumimoji="1" lang="en-US" altLang="zh-TW" dirty="0">
              <a:ea typeface="新細明體" pitchFamily="18" charset="-120"/>
            </a:endParaRPr>
          </a:p>
        </p:txBody>
      </p:sp>
      <p:sp>
        <p:nvSpPr>
          <p:cNvPr id="970804" name="Line 52"/>
          <p:cNvSpPr>
            <a:spLocks noChangeShapeType="1"/>
          </p:cNvSpPr>
          <p:nvPr/>
        </p:nvSpPr>
        <p:spPr bwMode="auto">
          <a:xfrm>
            <a:off x="3000375" y="1831975"/>
            <a:ext cx="0" cy="1371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05" name="Line 53"/>
          <p:cNvSpPr>
            <a:spLocks noChangeShapeType="1"/>
          </p:cNvSpPr>
          <p:nvPr/>
        </p:nvSpPr>
        <p:spPr bwMode="auto">
          <a:xfrm>
            <a:off x="3457575" y="2860675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06" name="Line 54"/>
          <p:cNvSpPr>
            <a:spLocks noChangeShapeType="1"/>
          </p:cNvSpPr>
          <p:nvPr/>
        </p:nvSpPr>
        <p:spPr bwMode="auto">
          <a:xfrm>
            <a:off x="3228975" y="3660775"/>
            <a:ext cx="0" cy="2270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07" name="Line 55"/>
          <p:cNvSpPr>
            <a:spLocks noChangeShapeType="1"/>
          </p:cNvSpPr>
          <p:nvPr/>
        </p:nvSpPr>
        <p:spPr bwMode="auto">
          <a:xfrm>
            <a:off x="4829175" y="2860675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08" name="Line 56"/>
          <p:cNvSpPr>
            <a:spLocks noChangeShapeType="1"/>
          </p:cNvSpPr>
          <p:nvPr/>
        </p:nvSpPr>
        <p:spPr bwMode="auto">
          <a:xfrm flipH="1">
            <a:off x="5514975" y="3543300"/>
            <a:ext cx="561975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09" name="Text Box 57"/>
          <p:cNvSpPr txBox="1">
            <a:spLocks noChangeArrowheads="1"/>
          </p:cNvSpPr>
          <p:nvPr/>
        </p:nvSpPr>
        <p:spPr bwMode="auto">
          <a:xfrm>
            <a:off x="5953125" y="4229100"/>
            <a:ext cx="923925" cy="5715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kumimoji="1" lang="en-US" altLang="zh-CN" sz="1000" b="1">
                <a:latin typeface="Times New Roman" pitchFamily="18" charset="0"/>
              </a:rPr>
              <a:t>Shanghai Fusun Pharmaceutical Development Co. Ltd. 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10" name="Text Box 58"/>
          <p:cNvSpPr txBox="1">
            <a:spLocks noChangeArrowheads="1"/>
          </p:cNvSpPr>
          <p:nvPr/>
        </p:nvSpPr>
        <p:spPr bwMode="auto">
          <a:xfrm>
            <a:off x="4257675" y="4229100"/>
            <a:ext cx="113347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kumimoji="1" lang="en-US" altLang="zh-CN" sz="1000" b="1">
                <a:latin typeface="Times New Roman" pitchFamily="18" charset="0"/>
              </a:rPr>
              <a:t>Shanghai Fusun I.T. Development Co. Ltd.  (Subsidiary)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11" name="Line 59"/>
          <p:cNvSpPr>
            <a:spLocks noChangeShapeType="1"/>
          </p:cNvSpPr>
          <p:nvPr/>
        </p:nvSpPr>
        <p:spPr bwMode="auto">
          <a:xfrm>
            <a:off x="5400675" y="3089275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12" name="Line 60"/>
          <p:cNvSpPr>
            <a:spLocks noChangeShapeType="1"/>
          </p:cNvSpPr>
          <p:nvPr/>
        </p:nvSpPr>
        <p:spPr bwMode="auto">
          <a:xfrm flipV="1">
            <a:off x="4819650" y="3887788"/>
            <a:ext cx="9525" cy="341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13" name="Text Box 61"/>
          <p:cNvSpPr txBox="1">
            <a:spLocks noChangeArrowheads="1"/>
          </p:cNvSpPr>
          <p:nvPr/>
        </p:nvSpPr>
        <p:spPr bwMode="auto">
          <a:xfrm>
            <a:off x="7343775" y="4343400"/>
            <a:ext cx="914400" cy="4572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altLang="zh-CN" sz="1200" b="1">
                <a:latin typeface="Times New Roman" pitchFamily="18" charset="0"/>
              </a:rPr>
              <a:t>LRGF</a:t>
            </a:r>
          </a:p>
          <a:p>
            <a:pPr algn="ctr"/>
            <a:r>
              <a:rPr kumimoji="1" lang="en-US" altLang="zh-CN" sz="1200" b="1">
                <a:latin typeface="Times New Roman" pitchFamily="18" charset="0"/>
              </a:rPr>
              <a:t>(600285)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14" name="Text Box 62"/>
          <p:cNvSpPr txBox="1">
            <a:spLocks noChangeArrowheads="1"/>
          </p:cNvSpPr>
          <p:nvPr/>
        </p:nvSpPr>
        <p:spPr bwMode="auto">
          <a:xfrm>
            <a:off x="4019550" y="5145088"/>
            <a:ext cx="914400" cy="455612"/>
          </a:xfrm>
          <a:prstGeom prst="rect">
            <a:avLst/>
          </a:prstGeom>
          <a:solidFill>
            <a:srgbClr val="FFFF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kumimoji="1" lang="en-US" altLang="zh-CN" sz="1000">
                <a:latin typeface="Times New Roman" pitchFamily="18" charset="0"/>
              </a:rPr>
              <a:t>Tianjin Pharmaceutical Holdings, Ltd.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15" name="Line 63"/>
          <p:cNvSpPr>
            <a:spLocks noChangeShapeType="1"/>
          </p:cNvSpPr>
          <p:nvPr/>
        </p:nvSpPr>
        <p:spPr bwMode="auto">
          <a:xfrm>
            <a:off x="4143375" y="2860675"/>
            <a:ext cx="0" cy="22844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16" name="Text Box 64"/>
          <p:cNvSpPr txBox="1">
            <a:spLocks noChangeArrowheads="1"/>
          </p:cNvSpPr>
          <p:nvPr/>
        </p:nvSpPr>
        <p:spPr bwMode="auto">
          <a:xfrm>
            <a:off x="5514975" y="5143500"/>
            <a:ext cx="914400" cy="4572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altLang="zh-CN" sz="1200" b="1">
                <a:latin typeface="Times New Roman" pitchFamily="18" charset="0"/>
              </a:rPr>
              <a:t>TJPC</a:t>
            </a:r>
          </a:p>
          <a:p>
            <a:pPr algn="ctr"/>
            <a:r>
              <a:rPr kumimoji="1" lang="en-US" altLang="zh-CN" sz="1200" b="1">
                <a:latin typeface="Times New Roman" pitchFamily="18" charset="0"/>
              </a:rPr>
              <a:t>(600488)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17" name="Line 65"/>
          <p:cNvSpPr>
            <a:spLocks noChangeShapeType="1"/>
          </p:cNvSpPr>
          <p:nvPr/>
        </p:nvSpPr>
        <p:spPr bwMode="auto">
          <a:xfrm>
            <a:off x="4933950" y="5372100"/>
            <a:ext cx="5810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18" name="Text Box 66"/>
          <p:cNvSpPr txBox="1">
            <a:spLocks noChangeArrowheads="1"/>
          </p:cNvSpPr>
          <p:nvPr/>
        </p:nvSpPr>
        <p:spPr bwMode="auto">
          <a:xfrm>
            <a:off x="6305550" y="2171700"/>
            <a:ext cx="914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kumimoji="1" lang="en-US" altLang="zh-TW" sz="1000" b="1" dirty="0" smtClean="0">
                <a:latin typeface="Times New Roman" pitchFamily="18" charset="0"/>
              </a:rPr>
              <a:t>China Medical Holding Co.</a:t>
            </a:r>
            <a:endParaRPr kumimoji="1" lang="zh-TW" altLang="en-US" sz="1000" b="1" dirty="0">
              <a:ea typeface="新細明體" pitchFamily="18" charset="-120"/>
            </a:endParaRPr>
          </a:p>
        </p:txBody>
      </p:sp>
      <p:sp>
        <p:nvSpPr>
          <p:cNvPr id="970819" name="Text Box 67"/>
          <p:cNvSpPr txBox="1">
            <a:spLocks noChangeArrowheads="1"/>
          </p:cNvSpPr>
          <p:nvPr/>
        </p:nvSpPr>
        <p:spPr bwMode="auto">
          <a:xfrm>
            <a:off x="7686675" y="2174875"/>
            <a:ext cx="904875" cy="56832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kumimoji="1" lang="en-US" altLang="zh-CN" sz="1200" b="1">
                <a:latin typeface="Times New Roman" pitchFamily="18" charset="0"/>
              </a:rPr>
              <a:t>ACCORD  PHARM </a:t>
            </a:r>
          </a:p>
          <a:p>
            <a:pPr algn="ctr"/>
            <a:r>
              <a:rPr kumimoji="1" lang="en-US" altLang="zh-CN" sz="1200" b="1">
                <a:latin typeface="Times New Roman" pitchFamily="18" charset="0"/>
              </a:rPr>
              <a:t>(000028</a:t>
            </a:r>
            <a:r>
              <a:rPr kumimoji="1" lang="en-US" altLang="zh-CN" sz="1200">
                <a:latin typeface="Times New Roman" pitchFamily="18" charset="0"/>
              </a:rPr>
              <a:t>)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20" name="Text Box 68"/>
          <p:cNvSpPr txBox="1">
            <a:spLocks noChangeArrowheads="1"/>
          </p:cNvSpPr>
          <p:nvPr/>
        </p:nvSpPr>
        <p:spPr bwMode="auto">
          <a:xfrm>
            <a:off x="1619250" y="5029200"/>
            <a:ext cx="10287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1000">
                <a:latin typeface="Times New Roman" pitchFamily="18" charset="0"/>
              </a:rPr>
              <a:t>Shanghai Friendship-Fusun (holding) Co. Ltd.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21" name="Text Box 69"/>
          <p:cNvSpPr txBox="1">
            <a:spLocks noChangeArrowheads="1"/>
          </p:cNvSpPr>
          <p:nvPr/>
        </p:nvSpPr>
        <p:spPr bwMode="auto">
          <a:xfrm>
            <a:off x="1619250" y="4343400"/>
            <a:ext cx="800100" cy="4572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en-US" altLang="zh-CN" sz="1200" b="1">
                <a:latin typeface="Times New Roman" pitchFamily="18" charset="0"/>
              </a:rPr>
              <a:t>SFGIC</a:t>
            </a:r>
          </a:p>
          <a:p>
            <a:pPr algn="ctr"/>
            <a:r>
              <a:rPr kumimoji="1" lang="en-US" altLang="zh-CN" sz="1200" b="1">
                <a:latin typeface="Times New Roman" pitchFamily="18" charset="0"/>
              </a:rPr>
              <a:t>(600827)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22" name="Text Box 70"/>
          <p:cNvSpPr txBox="1">
            <a:spLocks noChangeArrowheads="1"/>
          </p:cNvSpPr>
          <p:nvPr/>
        </p:nvSpPr>
        <p:spPr bwMode="auto">
          <a:xfrm>
            <a:off x="2990850" y="4573588"/>
            <a:ext cx="8001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kumimoji="1" lang="en-US" altLang="zh-CN" sz="1000" b="1">
                <a:solidFill>
                  <a:srgbClr val="333333"/>
                </a:solidFill>
                <a:latin typeface="Times New Roman" pitchFamily="18" charset="0"/>
              </a:rPr>
              <a:t>Tangshan Jianlong Steel Co. Ltd.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23" name="Line 71"/>
          <p:cNvSpPr>
            <a:spLocks noChangeShapeType="1"/>
          </p:cNvSpPr>
          <p:nvPr/>
        </p:nvSpPr>
        <p:spPr bwMode="auto">
          <a:xfrm flipH="1" flipV="1">
            <a:off x="3676650" y="4114800"/>
            <a:ext cx="466725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24" name="Line 72"/>
          <p:cNvSpPr>
            <a:spLocks noChangeShapeType="1"/>
          </p:cNvSpPr>
          <p:nvPr/>
        </p:nvSpPr>
        <p:spPr bwMode="auto">
          <a:xfrm>
            <a:off x="3676650" y="4116388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25" name="Text Box 73"/>
          <p:cNvSpPr txBox="1">
            <a:spLocks noChangeArrowheads="1"/>
          </p:cNvSpPr>
          <p:nvPr/>
        </p:nvSpPr>
        <p:spPr bwMode="auto">
          <a:xfrm>
            <a:off x="704850" y="5143500"/>
            <a:ext cx="800100" cy="5715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kumimoji="1" lang="en-US" altLang="zh-CN" sz="1000" b="1">
                <a:latin typeface="Times New Roman" pitchFamily="18" charset="0"/>
              </a:rPr>
              <a:t>Lianhua Supermarket</a:t>
            </a:r>
          </a:p>
          <a:p>
            <a:r>
              <a:rPr kumimoji="1" lang="en-US" altLang="zh-CN" sz="1000" b="1">
                <a:latin typeface="Times New Roman" pitchFamily="18" charset="0"/>
              </a:rPr>
              <a:t>(HK0980)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26" name="Line 74"/>
          <p:cNvSpPr>
            <a:spLocks noChangeShapeType="1"/>
          </p:cNvSpPr>
          <p:nvPr/>
        </p:nvSpPr>
        <p:spPr bwMode="auto">
          <a:xfrm flipH="1">
            <a:off x="1857375" y="2632075"/>
            <a:ext cx="1485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27" name="Line 75"/>
          <p:cNvSpPr>
            <a:spLocks noChangeShapeType="1"/>
          </p:cNvSpPr>
          <p:nvPr/>
        </p:nvSpPr>
        <p:spPr bwMode="auto">
          <a:xfrm>
            <a:off x="1284288" y="1831975"/>
            <a:ext cx="1587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28" name="Line 76"/>
          <p:cNvSpPr>
            <a:spLocks noChangeShapeType="1"/>
          </p:cNvSpPr>
          <p:nvPr/>
        </p:nvSpPr>
        <p:spPr bwMode="auto">
          <a:xfrm>
            <a:off x="1743075" y="2974975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29" name="Line 77"/>
          <p:cNvSpPr>
            <a:spLocks noChangeShapeType="1"/>
          </p:cNvSpPr>
          <p:nvPr/>
        </p:nvSpPr>
        <p:spPr bwMode="auto">
          <a:xfrm>
            <a:off x="1743075" y="3317875"/>
            <a:ext cx="1028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30" name="Line 78"/>
          <p:cNvSpPr>
            <a:spLocks noChangeShapeType="1"/>
          </p:cNvSpPr>
          <p:nvPr/>
        </p:nvSpPr>
        <p:spPr bwMode="auto">
          <a:xfrm flipH="1" flipV="1">
            <a:off x="1162050" y="3770313"/>
            <a:ext cx="342900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31" name="Text Box 79"/>
          <p:cNvSpPr txBox="1">
            <a:spLocks noChangeArrowheads="1"/>
          </p:cNvSpPr>
          <p:nvPr/>
        </p:nvSpPr>
        <p:spPr bwMode="auto">
          <a:xfrm>
            <a:off x="7105650" y="3429000"/>
            <a:ext cx="914400" cy="68580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lIns="0" rIns="0"/>
          <a:lstStyle/>
          <a:p>
            <a:pPr algn="ctr"/>
            <a:r>
              <a:rPr kumimoji="1" lang="en-US" altLang="zh-CN" sz="1200" b="1">
                <a:latin typeface="Times New Roman" pitchFamily="18" charset="0"/>
              </a:rPr>
              <a:t>Fusun Pharm</a:t>
            </a:r>
          </a:p>
          <a:p>
            <a:pPr algn="ctr"/>
            <a:r>
              <a:rPr kumimoji="1" lang="en-US" altLang="zh-CN" sz="1200" b="1">
                <a:latin typeface="Times New Roman" pitchFamily="18" charset="0"/>
              </a:rPr>
              <a:t>(600196)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32" name="Line 80"/>
          <p:cNvSpPr>
            <a:spLocks noChangeShapeType="1"/>
          </p:cNvSpPr>
          <p:nvPr/>
        </p:nvSpPr>
        <p:spPr bwMode="auto">
          <a:xfrm flipV="1">
            <a:off x="1628775" y="2174875"/>
            <a:ext cx="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33" name="Line 81"/>
          <p:cNvSpPr>
            <a:spLocks noChangeShapeType="1"/>
          </p:cNvSpPr>
          <p:nvPr/>
        </p:nvSpPr>
        <p:spPr bwMode="auto">
          <a:xfrm>
            <a:off x="7219950" y="2286000"/>
            <a:ext cx="466725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34" name="Line 82"/>
          <p:cNvSpPr>
            <a:spLocks noChangeShapeType="1"/>
          </p:cNvSpPr>
          <p:nvPr/>
        </p:nvSpPr>
        <p:spPr bwMode="auto">
          <a:xfrm>
            <a:off x="6877050" y="4572000"/>
            <a:ext cx="4667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35" name="Line 83"/>
          <p:cNvSpPr>
            <a:spLocks noChangeShapeType="1"/>
          </p:cNvSpPr>
          <p:nvPr/>
        </p:nvSpPr>
        <p:spPr bwMode="auto">
          <a:xfrm flipV="1">
            <a:off x="6076950" y="3775075"/>
            <a:ext cx="9525" cy="4540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36" name="Line 84"/>
          <p:cNvSpPr>
            <a:spLocks noChangeShapeType="1"/>
          </p:cNvSpPr>
          <p:nvPr/>
        </p:nvSpPr>
        <p:spPr bwMode="auto">
          <a:xfrm flipH="1">
            <a:off x="5514975" y="3775075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37" name="Line 85"/>
          <p:cNvSpPr>
            <a:spLocks noChangeShapeType="1"/>
          </p:cNvSpPr>
          <p:nvPr/>
        </p:nvSpPr>
        <p:spPr bwMode="auto">
          <a:xfrm>
            <a:off x="5514975" y="1831975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38" name="Line 86"/>
          <p:cNvSpPr>
            <a:spLocks noChangeShapeType="1"/>
          </p:cNvSpPr>
          <p:nvPr/>
        </p:nvSpPr>
        <p:spPr bwMode="auto">
          <a:xfrm>
            <a:off x="5743575" y="1831975"/>
            <a:ext cx="0" cy="1257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39" name="Line 87"/>
          <p:cNvSpPr>
            <a:spLocks noChangeShapeType="1"/>
          </p:cNvSpPr>
          <p:nvPr/>
        </p:nvSpPr>
        <p:spPr bwMode="auto">
          <a:xfrm>
            <a:off x="5724525" y="3068638"/>
            <a:ext cx="1495425" cy="17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40" name="Line 88"/>
          <p:cNvSpPr>
            <a:spLocks noChangeShapeType="1"/>
          </p:cNvSpPr>
          <p:nvPr/>
        </p:nvSpPr>
        <p:spPr bwMode="auto">
          <a:xfrm>
            <a:off x="828675" y="2974975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41" name="Line 89"/>
          <p:cNvSpPr>
            <a:spLocks noChangeShapeType="1"/>
          </p:cNvSpPr>
          <p:nvPr/>
        </p:nvSpPr>
        <p:spPr bwMode="auto">
          <a:xfrm>
            <a:off x="6305550" y="2743200"/>
            <a:ext cx="0" cy="148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42" name="Text Box 90"/>
          <p:cNvSpPr txBox="1">
            <a:spLocks noChangeArrowheads="1"/>
          </p:cNvSpPr>
          <p:nvPr/>
        </p:nvSpPr>
        <p:spPr bwMode="auto">
          <a:xfrm>
            <a:off x="704850" y="3541713"/>
            <a:ext cx="457200" cy="5699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kumimoji="1" lang="en-US" altLang="zh-CN" sz="1000">
                <a:latin typeface="Times New Roman" pitchFamily="18" charset="0"/>
              </a:rPr>
              <a:t>Zhaojin Mining Co. Ltd.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43" name="Line 91"/>
          <p:cNvSpPr>
            <a:spLocks noChangeShapeType="1"/>
          </p:cNvSpPr>
          <p:nvPr/>
        </p:nvSpPr>
        <p:spPr bwMode="auto">
          <a:xfrm>
            <a:off x="7791450" y="4800600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44" name="Text Box 92"/>
          <p:cNvSpPr txBox="1">
            <a:spLocks noChangeArrowheads="1"/>
          </p:cNvSpPr>
          <p:nvPr/>
        </p:nvSpPr>
        <p:spPr bwMode="auto">
          <a:xfrm>
            <a:off x="7334250" y="5143500"/>
            <a:ext cx="914400" cy="5715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kumimoji="1" lang="en-US" altLang="zh-CN" sz="1200" b="1">
                <a:latin typeface="Times New Roman" pitchFamily="18" charset="0"/>
              </a:rPr>
              <a:t>JianMin Pharm</a:t>
            </a:r>
          </a:p>
          <a:p>
            <a:pPr algn="ctr"/>
            <a:r>
              <a:rPr kumimoji="1" lang="en-US" altLang="zh-CN" sz="1200" b="1">
                <a:latin typeface="Times New Roman" pitchFamily="18" charset="0"/>
              </a:rPr>
              <a:t>(600976)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45" name="Line 93"/>
          <p:cNvSpPr>
            <a:spLocks noChangeShapeType="1"/>
          </p:cNvSpPr>
          <p:nvPr/>
        </p:nvSpPr>
        <p:spPr bwMode="auto">
          <a:xfrm>
            <a:off x="5619750" y="2743200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46" name="Line 94"/>
          <p:cNvSpPr>
            <a:spLocks noChangeShapeType="1"/>
          </p:cNvSpPr>
          <p:nvPr/>
        </p:nvSpPr>
        <p:spPr bwMode="auto">
          <a:xfrm>
            <a:off x="7448550" y="27432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47" name="Line 95"/>
          <p:cNvSpPr>
            <a:spLocks noChangeShapeType="1"/>
          </p:cNvSpPr>
          <p:nvPr/>
        </p:nvSpPr>
        <p:spPr bwMode="auto">
          <a:xfrm>
            <a:off x="7219950" y="3086100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48" name="Text Box 96"/>
          <p:cNvSpPr txBox="1">
            <a:spLocks noChangeArrowheads="1"/>
          </p:cNvSpPr>
          <p:nvPr/>
        </p:nvSpPr>
        <p:spPr bwMode="auto">
          <a:xfrm>
            <a:off x="5848350" y="1714500"/>
            <a:ext cx="24003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kumimoji="1" lang="en-US" altLang="zh-CN" sz="1000">
                <a:latin typeface="Times New Roman" pitchFamily="18" charset="0"/>
              </a:rPr>
              <a:t>Shanghai Fusun High Technology Co. Ltd.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49" name="Line 97"/>
          <p:cNvSpPr>
            <a:spLocks noChangeShapeType="1"/>
          </p:cNvSpPr>
          <p:nvPr/>
        </p:nvSpPr>
        <p:spPr bwMode="auto">
          <a:xfrm>
            <a:off x="1619250" y="2171700"/>
            <a:ext cx="4686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50" name="Line 98"/>
          <p:cNvSpPr>
            <a:spLocks noChangeShapeType="1"/>
          </p:cNvSpPr>
          <p:nvPr/>
        </p:nvSpPr>
        <p:spPr bwMode="auto">
          <a:xfrm>
            <a:off x="6076950" y="1943100"/>
            <a:ext cx="7938" cy="549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51" name="Line 99"/>
          <p:cNvSpPr>
            <a:spLocks noChangeShapeType="1"/>
          </p:cNvSpPr>
          <p:nvPr/>
        </p:nvSpPr>
        <p:spPr bwMode="auto">
          <a:xfrm flipH="1">
            <a:off x="5619750" y="2514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52" name="Line 100"/>
          <p:cNvSpPr>
            <a:spLocks noChangeShapeType="1"/>
          </p:cNvSpPr>
          <p:nvPr/>
        </p:nvSpPr>
        <p:spPr bwMode="auto">
          <a:xfrm>
            <a:off x="2419350" y="1257300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53" name="Line 101"/>
          <p:cNvSpPr>
            <a:spLocks noChangeShapeType="1"/>
          </p:cNvSpPr>
          <p:nvPr/>
        </p:nvSpPr>
        <p:spPr bwMode="auto">
          <a:xfrm>
            <a:off x="6076950" y="1257300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54" name="Line 102"/>
          <p:cNvSpPr>
            <a:spLocks noChangeShapeType="1"/>
          </p:cNvSpPr>
          <p:nvPr/>
        </p:nvSpPr>
        <p:spPr bwMode="auto">
          <a:xfrm>
            <a:off x="7334250" y="1257300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55" name="Line 103"/>
          <p:cNvSpPr>
            <a:spLocks noChangeShapeType="1"/>
          </p:cNvSpPr>
          <p:nvPr/>
        </p:nvSpPr>
        <p:spPr bwMode="auto">
          <a:xfrm>
            <a:off x="2419350" y="1600200"/>
            <a:ext cx="4914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56" name="Line 104"/>
          <p:cNvSpPr>
            <a:spLocks noChangeShapeType="1"/>
          </p:cNvSpPr>
          <p:nvPr/>
        </p:nvSpPr>
        <p:spPr bwMode="auto">
          <a:xfrm>
            <a:off x="4362450" y="1371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57" name="Line 105"/>
          <p:cNvSpPr>
            <a:spLocks noChangeShapeType="1"/>
          </p:cNvSpPr>
          <p:nvPr/>
        </p:nvSpPr>
        <p:spPr bwMode="auto">
          <a:xfrm>
            <a:off x="4133850" y="1600200"/>
            <a:ext cx="0" cy="1143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58" name="Line 106"/>
          <p:cNvSpPr>
            <a:spLocks noChangeShapeType="1"/>
          </p:cNvSpPr>
          <p:nvPr/>
        </p:nvSpPr>
        <p:spPr bwMode="auto">
          <a:xfrm>
            <a:off x="6648450" y="1600200"/>
            <a:ext cx="0" cy="1143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59" name="Line 107"/>
          <p:cNvSpPr>
            <a:spLocks noChangeShapeType="1"/>
          </p:cNvSpPr>
          <p:nvPr/>
        </p:nvSpPr>
        <p:spPr bwMode="auto">
          <a:xfrm>
            <a:off x="8020050" y="37719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60" name="Line 108"/>
          <p:cNvSpPr>
            <a:spLocks noChangeShapeType="1"/>
          </p:cNvSpPr>
          <p:nvPr/>
        </p:nvSpPr>
        <p:spPr bwMode="auto">
          <a:xfrm>
            <a:off x="8477250" y="3771900"/>
            <a:ext cx="0" cy="2057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61" name="Line 109"/>
          <p:cNvSpPr>
            <a:spLocks noChangeShapeType="1"/>
          </p:cNvSpPr>
          <p:nvPr/>
        </p:nvSpPr>
        <p:spPr bwMode="auto">
          <a:xfrm>
            <a:off x="2190750" y="5829300"/>
            <a:ext cx="6286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62" name="Line 110"/>
          <p:cNvSpPr>
            <a:spLocks noChangeShapeType="1"/>
          </p:cNvSpPr>
          <p:nvPr/>
        </p:nvSpPr>
        <p:spPr bwMode="auto">
          <a:xfrm flipV="1">
            <a:off x="1962150" y="48006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63" name="Line 111"/>
          <p:cNvSpPr>
            <a:spLocks noChangeShapeType="1"/>
          </p:cNvSpPr>
          <p:nvPr/>
        </p:nvSpPr>
        <p:spPr bwMode="auto">
          <a:xfrm flipV="1">
            <a:off x="2190750" y="5715000"/>
            <a:ext cx="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64" name="Line 112"/>
          <p:cNvSpPr>
            <a:spLocks noChangeShapeType="1"/>
          </p:cNvSpPr>
          <p:nvPr/>
        </p:nvSpPr>
        <p:spPr bwMode="auto">
          <a:xfrm flipH="1">
            <a:off x="1047750" y="4572000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65" name="Line 113"/>
          <p:cNvSpPr>
            <a:spLocks noChangeShapeType="1"/>
          </p:cNvSpPr>
          <p:nvPr/>
        </p:nvSpPr>
        <p:spPr bwMode="auto">
          <a:xfrm>
            <a:off x="1047750" y="4572000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70866" name="Line 114"/>
          <p:cNvSpPr>
            <a:spLocks noChangeShapeType="1"/>
          </p:cNvSpPr>
          <p:nvPr/>
        </p:nvSpPr>
        <p:spPr bwMode="auto">
          <a:xfrm>
            <a:off x="3905250" y="5029200"/>
            <a:ext cx="0" cy="9144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67" name="Line 115"/>
          <p:cNvSpPr>
            <a:spLocks noChangeShapeType="1"/>
          </p:cNvSpPr>
          <p:nvPr/>
        </p:nvSpPr>
        <p:spPr bwMode="auto">
          <a:xfrm>
            <a:off x="3905250" y="5029200"/>
            <a:ext cx="19431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68" name="Line 116"/>
          <p:cNvSpPr>
            <a:spLocks noChangeShapeType="1"/>
          </p:cNvSpPr>
          <p:nvPr/>
        </p:nvSpPr>
        <p:spPr bwMode="auto">
          <a:xfrm flipV="1">
            <a:off x="5848350" y="2057400"/>
            <a:ext cx="0" cy="29718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69" name="Line 117"/>
          <p:cNvSpPr>
            <a:spLocks noChangeShapeType="1"/>
          </p:cNvSpPr>
          <p:nvPr/>
        </p:nvSpPr>
        <p:spPr bwMode="auto">
          <a:xfrm flipV="1">
            <a:off x="5848350" y="2057400"/>
            <a:ext cx="28575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70" name="Line 118"/>
          <p:cNvSpPr>
            <a:spLocks noChangeShapeType="1"/>
          </p:cNvSpPr>
          <p:nvPr/>
        </p:nvSpPr>
        <p:spPr bwMode="auto">
          <a:xfrm>
            <a:off x="8705850" y="2057400"/>
            <a:ext cx="0" cy="38862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71" name="Line 119"/>
          <p:cNvSpPr>
            <a:spLocks noChangeShapeType="1"/>
          </p:cNvSpPr>
          <p:nvPr/>
        </p:nvSpPr>
        <p:spPr bwMode="auto">
          <a:xfrm>
            <a:off x="3905250" y="5943600"/>
            <a:ext cx="4800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72" name="Line 120"/>
          <p:cNvSpPr>
            <a:spLocks noChangeShapeType="1"/>
          </p:cNvSpPr>
          <p:nvPr/>
        </p:nvSpPr>
        <p:spPr bwMode="auto">
          <a:xfrm>
            <a:off x="4476750" y="2971800"/>
            <a:ext cx="0" cy="10287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73" name="Line 121"/>
          <p:cNvSpPr>
            <a:spLocks noChangeShapeType="1"/>
          </p:cNvSpPr>
          <p:nvPr/>
        </p:nvSpPr>
        <p:spPr bwMode="auto">
          <a:xfrm>
            <a:off x="4476750" y="4000500"/>
            <a:ext cx="11430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74" name="Line 122"/>
          <p:cNvSpPr>
            <a:spLocks noChangeShapeType="1"/>
          </p:cNvSpPr>
          <p:nvPr/>
        </p:nvSpPr>
        <p:spPr bwMode="auto">
          <a:xfrm>
            <a:off x="4476750" y="2971800"/>
            <a:ext cx="11430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75" name="Line 123"/>
          <p:cNvSpPr>
            <a:spLocks noChangeShapeType="1"/>
          </p:cNvSpPr>
          <p:nvPr/>
        </p:nvSpPr>
        <p:spPr bwMode="auto">
          <a:xfrm>
            <a:off x="2647950" y="2971800"/>
            <a:ext cx="52388" cy="2257425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76" name="Line 124"/>
          <p:cNvSpPr>
            <a:spLocks noChangeShapeType="1"/>
          </p:cNvSpPr>
          <p:nvPr/>
        </p:nvSpPr>
        <p:spPr bwMode="auto">
          <a:xfrm>
            <a:off x="2647950" y="2971800"/>
            <a:ext cx="1371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77" name="Line 125"/>
          <p:cNvSpPr>
            <a:spLocks noChangeShapeType="1"/>
          </p:cNvSpPr>
          <p:nvPr/>
        </p:nvSpPr>
        <p:spPr bwMode="auto">
          <a:xfrm>
            <a:off x="4019550" y="2971800"/>
            <a:ext cx="0" cy="20574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78" name="Line 126"/>
          <p:cNvSpPr>
            <a:spLocks noChangeShapeType="1"/>
          </p:cNvSpPr>
          <p:nvPr/>
        </p:nvSpPr>
        <p:spPr bwMode="auto">
          <a:xfrm>
            <a:off x="2762250" y="5257800"/>
            <a:ext cx="11430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79" name="Line 127"/>
          <p:cNvSpPr>
            <a:spLocks noChangeShapeType="1"/>
          </p:cNvSpPr>
          <p:nvPr/>
        </p:nvSpPr>
        <p:spPr bwMode="auto">
          <a:xfrm flipV="1">
            <a:off x="1270000" y="3086100"/>
            <a:ext cx="0" cy="11430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80" name="Line 128"/>
          <p:cNvSpPr>
            <a:spLocks noChangeShapeType="1"/>
          </p:cNvSpPr>
          <p:nvPr/>
        </p:nvSpPr>
        <p:spPr bwMode="auto">
          <a:xfrm>
            <a:off x="1276350" y="3086100"/>
            <a:ext cx="13716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81" name="Line 129"/>
          <p:cNvSpPr>
            <a:spLocks noChangeShapeType="1"/>
          </p:cNvSpPr>
          <p:nvPr/>
        </p:nvSpPr>
        <p:spPr bwMode="auto">
          <a:xfrm flipV="1">
            <a:off x="5619750" y="2971800"/>
            <a:ext cx="0" cy="10287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0882" name="Text Box 130"/>
          <p:cNvSpPr txBox="1">
            <a:spLocks noChangeArrowheads="1"/>
          </p:cNvSpPr>
          <p:nvPr/>
        </p:nvSpPr>
        <p:spPr bwMode="auto">
          <a:xfrm>
            <a:off x="590550" y="2286000"/>
            <a:ext cx="1257300" cy="6842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kumimoji="1" lang="en-US" altLang="zh-CN" sz="1000" b="1">
                <a:latin typeface="Times New Roman" pitchFamily="18" charset="0"/>
              </a:rPr>
              <a:t>Shanghai Fusun Business</a:t>
            </a:r>
            <a:r>
              <a:rPr kumimoji="1" lang="en-US" altLang="zh-CN" sz="1200" b="1">
                <a:latin typeface="Times New Roman" pitchFamily="18" charset="0"/>
              </a:rPr>
              <a:t> </a:t>
            </a:r>
            <a:r>
              <a:rPr kumimoji="1" lang="en-US" altLang="zh-CN" sz="1000" b="1">
                <a:latin typeface="Times New Roman" pitchFamily="18" charset="0"/>
              </a:rPr>
              <a:t>Investment Co. Ltd. 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83" name="Text Box 131"/>
          <p:cNvSpPr txBox="1">
            <a:spLocks noChangeArrowheads="1"/>
          </p:cNvSpPr>
          <p:nvPr/>
        </p:nvSpPr>
        <p:spPr bwMode="auto">
          <a:xfrm>
            <a:off x="1979613" y="1028700"/>
            <a:ext cx="914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kumimoji="1" lang="en-US" altLang="zh-CN" sz="1200">
                <a:latin typeface="Times New Roman" pitchFamily="18" charset="0"/>
              </a:rPr>
              <a:t>Liang Xinjun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84" name="Text Box 132"/>
          <p:cNvSpPr txBox="1">
            <a:spLocks noChangeArrowheads="1"/>
          </p:cNvSpPr>
          <p:nvPr/>
        </p:nvSpPr>
        <p:spPr bwMode="auto">
          <a:xfrm>
            <a:off x="3440113" y="1125538"/>
            <a:ext cx="1708150" cy="246062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kumimoji="1" lang="en-US" altLang="zh-CN" sz="1200" b="1">
                <a:latin typeface="Times New Roman" pitchFamily="18" charset="0"/>
              </a:rPr>
              <a:t>GUO Guangchang 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85" name="Text Box 133"/>
          <p:cNvSpPr txBox="1">
            <a:spLocks noChangeArrowheads="1"/>
          </p:cNvSpPr>
          <p:nvPr/>
        </p:nvSpPr>
        <p:spPr bwMode="auto">
          <a:xfrm>
            <a:off x="5580063" y="981075"/>
            <a:ext cx="914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kumimoji="1" lang="en-US" altLang="zh-CN" sz="1200">
                <a:latin typeface="Times New Roman" pitchFamily="18" charset="0"/>
              </a:rPr>
              <a:t>Wang Qunbin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86" name="Text Box 134"/>
          <p:cNvSpPr txBox="1">
            <a:spLocks noChangeArrowheads="1"/>
          </p:cNvSpPr>
          <p:nvPr/>
        </p:nvSpPr>
        <p:spPr bwMode="auto">
          <a:xfrm>
            <a:off x="6948488" y="981075"/>
            <a:ext cx="8001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kumimoji="1" lang="en-US" altLang="zh-CN" sz="1200">
                <a:latin typeface="Times New Roman" pitchFamily="18" charset="0"/>
              </a:rPr>
              <a:t>Fan Wei</a:t>
            </a:r>
            <a:endParaRPr kumimoji="1" lang="en-US" altLang="zh-TW">
              <a:ea typeface="新細明體" pitchFamily="18" charset="-120"/>
            </a:endParaRPr>
          </a:p>
        </p:txBody>
      </p:sp>
      <p:sp>
        <p:nvSpPr>
          <p:cNvPr id="970887" name="Line 135"/>
          <p:cNvSpPr>
            <a:spLocks noChangeShapeType="1"/>
          </p:cNvSpPr>
          <p:nvPr/>
        </p:nvSpPr>
        <p:spPr bwMode="auto">
          <a:xfrm>
            <a:off x="6084888" y="2492375"/>
            <a:ext cx="0" cy="10810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0888" name="Line 136"/>
          <p:cNvSpPr>
            <a:spLocks noChangeShapeType="1"/>
          </p:cNvSpPr>
          <p:nvPr/>
        </p:nvSpPr>
        <p:spPr bwMode="auto">
          <a:xfrm flipH="1">
            <a:off x="5435600" y="30686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0889" name="Line 137"/>
          <p:cNvSpPr>
            <a:spLocks noChangeShapeType="1"/>
          </p:cNvSpPr>
          <p:nvPr/>
        </p:nvSpPr>
        <p:spPr bwMode="auto">
          <a:xfrm>
            <a:off x="2700338" y="5300663"/>
            <a:ext cx="0" cy="649287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0890" name="Line 138"/>
          <p:cNvSpPr>
            <a:spLocks noChangeShapeType="1"/>
          </p:cNvSpPr>
          <p:nvPr/>
        </p:nvSpPr>
        <p:spPr bwMode="auto">
          <a:xfrm>
            <a:off x="611188" y="4221163"/>
            <a:ext cx="6477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b="1" i="1" smtClean="0">
                <a:cs typeface="Times New Roman" pitchFamily="18" charset="0"/>
              </a:rPr>
              <a:t>Robust  Tests </a:t>
            </a:r>
            <a:r>
              <a:rPr lang="en-US" altLang="zh-CN" sz="4000" b="1" i="1" smtClean="0"/>
              <a:t>Using Alternative Measure of Intra-group Cash Flows</a:t>
            </a:r>
            <a:endParaRPr lang="zh-CN" altLang="en-US" i="1" smtClean="0"/>
          </a:p>
        </p:txBody>
      </p:sp>
      <p:sp>
        <p:nvSpPr>
          <p:cNvPr id="3072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Conventional measure of investment-cash flow sensitivity still comes as an </a:t>
            </a:r>
            <a:r>
              <a:rPr lang="en-US" altLang="zh-CN" b="1" i="1" dirty="0" smtClean="0"/>
              <a:t>estimate</a:t>
            </a:r>
            <a:r>
              <a:rPr lang="en-US" altLang="zh-CN" dirty="0" smtClean="0"/>
              <a:t> of the true capital flows</a:t>
            </a:r>
          </a:p>
          <a:p>
            <a:r>
              <a:rPr lang="en-US" altLang="zh-CN" dirty="0" smtClean="0"/>
              <a:t>Two more direct measures for intra-group capital flow :</a:t>
            </a:r>
          </a:p>
          <a:p>
            <a:pPr lvl="1"/>
            <a:r>
              <a:rPr lang="en-US" altLang="zh-CN" sz="2400" b="1" dirty="0" smtClean="0"/>
              <a:t>ORECTA</a:t>
            </a:r>
            <a:r>
              <a:rPr lang="en-US" altLang="zh-CN" sz="2400" dirty="0" smtClean="0"/>
              <a:t> : Other Receivables deflated by total assets</a:t>
            </a:r>
          </a:p>
          <a:p>
            <a:pPr lvl="2"/>
            <a:r>
              <a:rPr lang="en-US" altLang="zh-CN" dirty="0" smtClean="0"/>
              <a:t>Jiang et al (2010)</a:t>
            </a:r>
          </a:p>
          <a:p>
            <a:pPr lvl="1"/>
            <a:r>
              <a:rPr lang="en-US" altLang="zh-CN" sz="2400" b="1" dirty="0" err="1" smtClean="0"/>
              <a:t>ORECTA_Parent</a:t>
            </a:r>
            <a:r>
              <a:rPr lang="zh-CN" altLang="en-US" sz="2400" b="1" dirty="0" smtClean="0"/>
              <a:t>：</a:t>
            </a:r>
            <a:r>
              <a:rPr lang="en-US" altLang="zh-CN" sz="2400" dirty="0" smtClean="0"/>
              <a:t>Other Receivables provided to </a:t>
            </a:r>
            <a:r>
              <a:rPr lang="en-US" altLang="zh-CN" sz="2400" b="1" i="1" dirty="0" smtClean="0"/>
              <a:t>controlling shareholder</a:t>
            </a:r>
            <a:r>
              <a:rPr lang="en-US" altLang="zh-CN" sz="2400" dirty="0" smtClean="0"/>
              <a:t> deflated by total assets</a:t>
            </a:r>
            <a:endParaRPr lang="zh-CN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088682"/>
              </p:ext>
            </p:extLst>
          </p:nvPr>
        </p:nvGraphicFramePr>
        <p:xfrm>
          <a:off x="755650" y="260350"/>
          <a:ext cx="7680325" cy="5981712"/>
        </p:xfrm>
        <a:graphic>
          <a:graphicData uri="http://schemas.openxmlformats.org/drawingml/2006/table">
            <a:tbl>
              <a:tblPr/>
              <a:tblGrid>
                <a:gridCol w="2444750"/>
                <a:gridCol w="1293813"/>
                <a:gridCol w="1231900"/>
                <a:gridCol w="1354137"/>
                <a:gridCol w="1355725"/>
              </a:tblGrid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Dep. Variable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ORECTA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ORECTA_Parent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(1)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(2)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(3)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(4)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Low Cash Flow Right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0.0075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0.0096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(0.0040)*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(0.0034)***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No Bank Ownership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0.0036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0.0049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(0.0019)*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(0.0021)**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Low Cash Flow Right * Relative Q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-0.0191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-0.0078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(0.0094)**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(0.0024)***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No Bank Ownership * Relative Q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0.0252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0.0094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(0.0120)**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(0.0042)**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Relative Q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0.0028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0.0112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0.0036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0.0102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(0.0056)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(0.0111)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(0.0032)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(0.0066)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ROA 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-0.6070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-0.6147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-0.3169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-0.3117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(0.0344)***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(0.0341)***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(0.0234)***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(0.0231)***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Size 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-0.0022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-0.0019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-0.0036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-0.0036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(0.0012)*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(0.0012)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(0.0009)***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(0.0009)***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State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-0.0173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-0.0185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-0.0064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-0.0055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(0.0066)***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(0.0066)***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(0.0045)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(0.0045)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Marketization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-0.0021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-0.0023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-0.0037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-0.0037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(0.0014)*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(0.0016)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(0.0011)***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(0.0011)***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Layer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-0.0077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-0.0074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-0.0055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-0.0053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(0.0035)**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(0.0036)**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(0.0024)**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(0.0024)**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Obs. 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Adj_R2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0.2365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0.2356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0.1918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0.1910</a:t>
                      </a: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8273" marR="18273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3419475" y="765175"/>
            <a:ext cx="2160588" cy="20875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5940425" y="765175"/>
            <a:ext cx="2303463" cy="2087563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827088" y="260350"/>
          <a:ext cx="7489825" cy="6057900"/>
        </p:xfrm>
        <a:graphic>
          <a:graphicData uri="http://schemas.openxmlformats.org/drawingml/2006/table">
            <a:tbl>
              <a:tblPr/>
              <a:tblGrid>
                <a:gridCol w="2695575"/>
                <a:gridCol w="1341437"/>
                <a:gridCol w="1150938"/>
                <a:gridCol w="1150937"/>
                <a:gridCol w="1150938"/>
              </a:tblGrid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Dep. Variable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ORECTA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ORECTA_Parent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(1)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(2)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(3)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(4)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D2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0.0036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0.0016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0.0064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0.0059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(0.0021)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(0.0022)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(0.0028)**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(0.0027)**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D3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0.0095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0.0080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0.0072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0.0065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(0.0051)*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(0.0052)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(0.0031)**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(0.0033)**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D4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0.0111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0.0081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0.0102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0.0091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(0.0040)***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(0.0042)*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(0.0036)***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(0.0049)**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D2* Relative Q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0.0459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0.0208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(0.0200)**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(0.0105)**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D3* Relative Q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-0.0599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-0.0367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(0.0193)***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(0.0126)***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D4*Relative Q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-0.0242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-0.0188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(0.0161)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(0.0130)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Relative Q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-0.0073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0.0413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0.0028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0.0209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(0.0047)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(0.0284)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(0.0032)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(0.0124)*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ROA 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-0.6082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-0.6009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-0.3174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-0.3167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(0.0345)***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(0.0345)***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(0.0234)***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(0.0235)***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Size 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-0.0019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-0.0019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-0.0037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-0.0038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(0.0012)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(0.0012)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(0.0009)***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(0.0009)***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State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-0.0150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-0.0161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-0.0065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-0.0066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(0.0067)**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(0.0067)**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(0.0045)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(0.0046)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Marketization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-0.0021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-0.0022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-0.0036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-0.0035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(0.0016)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(0.0016)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(0.0011)***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(0.0011)***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Layer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-0.0078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-0.0079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-0.0055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-0.0055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(0.0036)**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(0.0036)**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(0.0024)**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(0.0024)**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Obs. 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Adj_R2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0.2342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0.2389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0.1910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0.1914</a:t>
                      </a:r>
                      <a:endParaRPr kumimoji="0" lang="zh-CN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5975" marR="1597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3708400" y="692150"/>
            <a:ext cx="2232025" cy="25923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84888" y="692150"/>
            <a:ext cx="2159000" cy="2592388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7FFDD35-8A25-4B5F-81A3-60F7157CB544}" type="slidenum">
              <a:rPr lang="en-US" altLang="en-US" sz="1200">
                <a:latin typeface="Garamond" pitchFamily="18" charset="0"/>
              </a:rPr>
              <a:pPr algn="r"/>
              <a:t>33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8001000" cy="685800"/>
          </a:xfrm>
        </p:spPr>
        <p:txBody>
          <a:bodyPr/>
          <a:lstStyle/>
          <a:p>
            <a:pPr eaLnBrk="1" hangingPunct="1"/>
            <a:r>
              <a:rPr lang="en-US" altLang="zh-CN" sz="4000" b="1" i="1" smtClean="0">
                <a:cs typeface="Times New Roman" pitchFamily="18" charset="0"/>
              </a:rPr>
              <a:t>Other Robust  Tests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3438" y="1357313"/>
            <a:ext cx="8310562" cy="4857750"/>
          </a:xfrm>
        </p:spPr>
        <p:txBody>
          <a:bodyPr/>
          <a:lstStyle/>
          <a:p>
            <a:pPr marL="577850" indent="-577850" eaLnBrk="1" hangingPunct="1">
              <a:lnSpc>
                <a:spcPct val="7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dirty="0" smtClean="0">
                <a:cs typeface="Arial" charset="0"/>
              </a:rPr>
              <a:t>Alternative proxy for investment opportunities:</a:t>
            </a:r>
          </a:p>
          <a:p>
            <a:pPr marL="904875" lvl="1" indent="-577850" eaLnBrk="1" hangingPunct="1">
              <a:lnSpc>
                <a:spcPct val="7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dirty="0" smtClean="0">
                <a:cs typeface="Arial" charset="0"/>
              </a:rPr>
              <a:t>Industry Q: industry average Q matched from listed firms in China’s stock market.</a:t>
            </a:r>
          </a:p>
          <a:p>
            <a:pPr marL="904875" lvl="1" indent="-577850" eaLnBrk="1" hangingPunct="1">
              <a:lnSpc>
                <a:spcPct val="7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dirty="0" smtClean="0">
                <a:cs typeface="Arial" charset="0"/>
              </a:rPr>
              <a:t>Industry  Growth: Industry average sale growth calculated from NBS</a:t>
            </a:r>
          </a:p>
          <a:p>
            <a:pPr marL="577850" indent="-577850" eaLnBrk="1" hangingPunct="1">
              <a:lnSpc>
                <a:spcPct val="7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dirty="0" smtClean="0">
                <a:cs typeface="Arial" charset="0"/>
              </a:rPr>
              <a:t>Event of corporate governance change:</a:t>
            </a:r>
          </a:p>
          <a:p>
            <a:pPr marL="904875" lvl="1" indent="-577850" eaLnBrk="1" hangingPunct="1">
              <a:lnSpc>
                <a:spcPct val="7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dirty="0" smtClean="0">
                <a:cs typeface="Arial" charset="0"/>
              </a:rPr>
              <a:t>Capital market regulation against expropriation by controlling shareholder from 2003.</a:t>
            </a:r>
          </a:p>
          <a:p>
            <a:pPr marL="577850" indent="-577850" eaLnBrk="1" hangingPunct="1">
              <a:lnSpc>
                <a:spcPct val="7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dirty="0" smtClean="0">
                <a:cs typeface="Arial" charset="0"/>
              </a:rPr>
              <a:t>Alternative proxy for financing constraints:</a:t>
            </a:r>
          </a:p>
          <a:p>
            <a:pPr marL="904875" lvl="1" indent="-577850" eaLnBrk="1" hangingPunct="1">
              <a:lnSpc>
                <a:spcPct val="70000"/>
              </a:lnSpc>
              <a:buFont typeface="Wingdings" pitchFamily="2" charset="2"/>
              <a:buChar char="Ø"/>
              <a:tabLst>
                <a:tab pos="228600" algn="l"/>
              </a:tabLst>
            </a:pPr>
            <a:r>
              <a:rPr lang="en-US" altLang="zh-CN" dirty="0" smtClean="0">
                <a:cs typeface="Arial" charset="0"/>
              </a:rPr>
              <a:t>Firm  size</a:t>
            </a:r>
            <a:r>
              <a:rPr lang="en-US" altLang="zh-CN" dirty="0" smtClean="0"/>
              <a:t> (Almeida and </a:t>
            </a:r>
            <a:r>
              <a:rPr lang="en-US" altLang="zh-CN" dirty="0" err="1" smtClean="0"/>
              <a:t>Campello</a:t>
            </a:r>
            <a:r>
              <a:rPr lang="en-US" altLang="zh-CN" dirty="0" smtClean="0"/>
              <a:t>, 2007; Erickson and </a:t>
            </a:r>
            <a:r>
              <a:rPr lang="en-US" altLang="zh-CN" dirty="0" err="1" smtClean="0"/>
              <a:t>Whited</a:t>
            </a:r>
            <a:r>
              <a:rPr lang="en-US" altLang="zh-CN" dirty="0" smtClean="0"/>
              <a:t>, 2000)</a:t>
            </a:r>
            <a:endParaRPr lang="en-US" altLang="zh-CN" dirty="0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Industry Q and Industry Growth</a:t>
            </a:r>
            <a:endParaRPr lang="zh-CN" altLang="en-US" smtClean="0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sz="half" idx="2"/>
          </p:nvPr>
        </p:nvGraphicFramePr>
        <p:xfrm>
          <a:off x="250825" y="1484313"/>
          <a:ext cx="4143375" cy="4933950"/>
        </p:xfrm>
        <a:graphic>
          <a:graphicData uri="http://schemas.openxmlformats.org/drawingml/2006/table">
            <a:tbl>
              <a:tblPr/>
              <a:tblGrid>
                <a:gridCol w="2357438"/>
                <a:gridCol w="1785937"/>
              </a:tblGrid>
              <a:tr h="3524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D2* Other Cash Flow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0.1046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(0.0512)**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D3* Other Cash Flow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0.0941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(0.0486)*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D4* Other Cash Flow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0.1525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(0.0684)**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D2* Other Cash Flow*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Industry Q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0.1628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(0.0714)**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D3* Other Cash Flow* </a:t>
                      </a: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Industry Q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-0.2046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(0.0701)***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D4* Other Cash Flow* </a:t>
                      </a: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Industry Q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-0.0512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(0.0357)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Obs. </a:t>
                      </a:r>
                    </a:p>
                  </a:txBody>
                  <a:tcPr marL="19050" marR="1905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Adj_R2</a:t>
                      </a:r>
                    </a:p>
                  </a:txBody>
                  <a:tcPr marL="19050" marR="1905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0.25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内容占位符 8"/>
          <p:cNvGraphicFramePr>
            <a:graphicFrameLocks noGrp="1"/>
          </p:cNvGraphicFramePr>
          <p:nvPr>
            <p:ph sz="quarter" idx="4"/>
          </p:nvPr>
        </p:nvGraphicFramePr>
        <p:xfrm>
          <a:off x="4859338" y="1557338"/>
          <a:ext cx="3929062" cy="4933950"/>
        </p:xfrm>
        <a:graphic>
          <a:graphicData uri="http://schemas.openxmlformats.org/drawingml/2006/table">
            <a:tbl>
              <a:tblPr/>
              <a:tblGrid>
                <a:gridCol w="2481262"/>
                <a:gridCol w="1447800"/>
              </a:tblGrid>
              <a:tr h="3524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D2* Other Cash Flow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0.1040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(0.0516)**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D3* Other Cash Flow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0.0747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(0.0486)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D4* Other Cash Flow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0.1721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(0.0791)**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D2* Other Cash Flow* </a:t>
                      </a: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Industry Growth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0.1542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(0.0472)***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D3* Other Cash Flow* </a:t>
                      </a: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Industry Growth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-0.0576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(0.0273)**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D4* Other Cash Flow* </a:t>
                      </a:r>
                      <a:r>
                        <a:rPr kumimoji="0" lang="en-US" altLang="zh-CN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Industry Growth</a:t>
                      </a:r>
                      <a:endParaRPr kumimoji="0" lang="en-US" altLang="zh-CN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19050" marR="1905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0.0847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(0.0619)</a:t>
                      </a:r>
                      <a:endParaRPr kumimoji="0" lang="en-US" alt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Obs. </a:t>
                      </a:r>
                    </a:p>
                  </a:txBody>
                  <a:tcPr marL="19050" marR="1905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Adj_R2</a:t>
                      </a:r>
                    </a:p>
                  </a:txBody>
                  <a:tcPr marL="19050" marR="1905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0.26</a:t>
                      </a: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标题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smtClean="0"/>
              <a:t>Capital Market Regulation</a:t>
            </a:r>
            <a:endParaRPr lang="zh-CN" altLang="en-US" smtClean="0"/>
          </a:p>
        </p:txBody>
      </p:sp>
      <p:graphicFrame>
        <p:nvGraphicFramePr>
          <p:cNvPr id="10" name="内容占位符 9"/>
          <p:cNvGraphicFramePr>
            <a:graphicFrameLocks noGrp="1"/>
          </p:cNvGraphicFramePr>
          <p:nvPr>
            <p:ph sz="half" idx="2"/>
          </p:nvPr>
        </p:nvGraphicFramePr>
        <p:xfrm>
          <a:off x="4787900" y="1773238"/>
          <a:ext cx="4106863" cy="4316413"/>
        </p:xfrm>
        <a:graphic>
          <a:graphicData uri="http://schemas.openxmlformats.org/drawingml/2006/table">
            <a:tbl>
              <a:tblPr/>
              <a:tblGrid>
                <a:gridCol w="1779588"/>
                <a:gridCol w="1127125"/>
                <a:gridCol w="1200150"/>
              </a:tblGrid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Dep. Variable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ORECTA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ORECTA_Parent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(1)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(2)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Regulation 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-0.0415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-0.0245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(0.0078)***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(0.0054)***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Regulation * Relative Q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0.0103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0.0053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(0.0053)*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(0.0020)**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Relative Q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0.0128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0.0061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(0.0076)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(0.0048)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ROA 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-0.6180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-0.3140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(0.0341)***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(0.0231)***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Size 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-0.0019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-0.0036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(0.0012)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(0.0009)***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State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-0.0176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-0.0053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(0.0066)***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(0.0044)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Marketization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-0.0021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-0.0037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(0.0016)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(0.0011)***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Layer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-0.0079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-0.0055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(0.0036)**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(0.0024)**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Obs. 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604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604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Adj_R2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0.2341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0.1914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900" name="TextBox 6"/>
          <p:cNvSpPr txBox="1">
            <a:spLocks noChangeArrowheads="1"/>
          </p:cNvSpPr>
          <p:nvPr/>
        </p:nvSpPr>
        <p:spPr bwMode="auto">
          <a:xfrm>
            <a:off x="642938" y="6156325"/>
            <a:ext cx="77152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 i="1"/>
              <a:t>Regulation</a:t>
            </a:r>
            <a:r>
              <a:rPr lang="en-US" altLang="zh-CN"/>
              <a:t> =1 if sample year is 2004-2005</a:t>
            </a:r>
            <a:endParaRPr lang="zh-CN" altLang="en-US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sz="half" idx="1"/>
          </p:nvPr>
        </p:nvGraphicFramePr>
        <p:xfrm>
          <a:off x="323850" y="1773238"/>
          <a:ext cx="4024313" cy="4314826"/>
        </p:xfrm>
        <a:graphic>
          <a:graphicData uri="http://schemas.openxmlformats.org/drawingml/2006/table">
            <a:tbl>
              <a:tblPr/>
              <a:tblGrid>
                <a:gridCol w="1906588"/>
                <a:gridCol w="1150937"/>
                <a:gridCol w="966788"/>
              </a:tblGrid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Cash Flow Measure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Adjusted CF Measure 1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(1)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(2)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Own Cash Flow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0.5012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0.4915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(0.0446)***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(0.0425)***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Other Cash Flow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0.2042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0.1733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(0.0655)***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(0.0754)**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Relative Q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0.0161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0.0156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(0.0084)*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(0.0099)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Other Cash Flow * Relative Q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0.1285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(0.0665)*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Regulation 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0.0723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0.0685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(0.0226)***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(0.0266)**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Regulation * Other Cash Flow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-0.0624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-0.0542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(0.0356)*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(0.0288)*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Regulation * Other Cash Flow* Relative Q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0.1156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(0.0658)*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Obs. 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Adj_R2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0.2438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0.2598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952" name="Rectangle 41"/>
          <p:cNvSpPr>
            <a:spLocks noChangeArrowheads="1"/>
          </p:cNvSpPr>
          <p:nvPr/>
        </p:nvSpPr>
        <p:spPr bwMode="auto">
          <a:xfrm>
            <a:off x="395288" y="1268413"/>
            <a:ext cx="40322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1400" b="1">
                <a:latin typeface="Times New Roman" pitchFamily="18" charset="0"/>
                <a:cs typeface="Times New Roman" pitchFamily="18" charset="0"/>
              </a:rPr>
              <a:t>Panel A: Investment-Cash Flow Sensitivity Model</a:t>
            </a:r>
            <a:endParaRPr lang="en-US" altLang="zh-CN" sz="1400"/>
          </a:p>
          <a:p>
            <a:pPr eaLnBrk="0" hangingPunct="0"/>
            <a:endParaRPr lang="en-US" altLang="zh-CN"/>
          </a:p>
        </p:txBody>
      </p:sp>
      <p:sp>
        <p:nvSpPr>
          <p:cNvPr id="35953" name="Rectangle 42"/>
          <p:cNvSpPr>
            <a:spLocks noChangeArrowheads="1"/>
          </p:cNvSpPr>
          <p:nvPr/>
        </p:nvSpPr>
        <p:spPr bwMode="auto">
          <a:xfrm>
            <a:off x="5148263" y="1268413"/>
            <a:ext cx="35274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1400" b="1">
                <a:latin typeface="Times New Roman" pitchFamily="18" charset="0"/>
                <a:cs typeface="Times New Roman" pitchFamily="18" charset="0"/>
              </a:rPr>
              <a:t>Panel B: Capital Flow Determinant Model</a:t>
            </a:r>
            <a:endParaRPr lang="en-US" altLang="zh-CN" sz="1400"/>
          </a:p>
          <a:p>
            <a:pPr eaLnBrk="0" hangingPunct="0"/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标题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smtClean="0"/>
              <a:t>Firm Size</a:t>
            </a:r>
            <a:endParaRPr lang="zh-CN" altLang="en-US" smtClean="0"/>
          </a:p>
        </p:txBody>
      </p:sp>
      <p:graphicFrame>
        <p:nvGraphicFramePr>
          <p:cNvPr id="12" name="内容占位符 11"/>
          <p:cNvGraphicFramePr>
            <a:graphicFrameLocks noGrp="1"/>
          </p:cNvGraphicFramePr>
          <p:nvPr>
            <p:ph sz="half" idx="2"/>
          </p:nvPr>
        </p:nvGraphicFramePr>
        <p:xfrm>
          <a:off x="4572000" y="1628775"/>
          <a:ext cx="4176713" cy="4383088"/>
        </p:xfrm>
        <a:graphic>
          <a:graphicData uri="http://schemas.openxmlformats.org/drawingml/2006/table">
            <a:tbl>
              <a:tblPr/>
              <a:tblGrid>
                <a:gridCol w="1843088"/>
                <a:gridCol w="1166812"/>
                <a:gridCol w="1166813"/>
              </a:tblGrid>
              <a:tr h="38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Dep. Variable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ORECTA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ORECTA_Parent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(1)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(2)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Small Size  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0.0133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0.0042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(0.0044)***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(0.0021)**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Small Size * Relative Q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0.0041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0.0097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(0.0020)**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(0.0050)*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Relative Q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0.0060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0.0084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(0.0041)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(0.0048)*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ROA 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-0.6037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-0.3142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(0.0343)***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(0.0233)***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Size 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-0.0016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-0.0037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(0.0012)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(0.0009)***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State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-0.0159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-0.0055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(0.0066)**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(0.0044)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Marketization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-0.0022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-0.0036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(0.0016)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(0.0011)***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Layer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-0.0079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-0.0054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(0.0036)**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(0.0024)**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Obs. 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604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604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Adj_R2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0.2388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0.1918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924" name="TextBox 6"/>
          <p:cNvSpPr txBox="1">
            <a:spLocks noChangeArrowheads="1"/>
          </p:cNvSpPr>
          <p:nvPr/>
        </p:nvSpPr>
        <p:spPr bwMode="auto">
          <a:xfrm>
            <a:off x="642938" y="6072188"/>
            <a:ext cx="7715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 i="1"/>
              <a:t>Small Size</a:t>
            </a:r>
            <a:r>
              <a:rPr lang="en-US" altLang="zh-CN"/>
              <a:t>=1 when parent firm size is below the median of sample.</a:t>
            </a:r>
            <a:endParaRPr lang="zh-CN" altLang="en-US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sz="half" idx="1"/>
          </p:nvPr>
        </p:nvGraphicFramePr>
        <p:xfrm>
          <a:off x="323850" y="1628775"/>
          <a:ext cx="3743325" cy="4400552"/>
        </p:xfrm>
        <a:graphic>
          <a:graphicData uri="http://schemas.openxmlformats.org/drawingml/2006/table">
            <a:tbl>
              <a:tblPr/>
              <a:tblGrid>
                <a:gridCol w="1773238"/>
                <a:gridCol w="1069975"/>
                <a:gridCol w="900112"/>
              </a:tblGrid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Cash Flow Measure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Adjusted CF Measure 1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(1)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(2)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Own Cash Flow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0.4952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0.4978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(0.0528)***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(0.0513)***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Other Cash Flow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0.1945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0.1661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(0.0755)**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(0.0822)**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Relative Q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0.0171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0.0141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(0.0084)**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(0.0086)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Other Cash Flow * Relative Q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0.1278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(0.0725)*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Small Size 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-0.1402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-0.1335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(0.0286)***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(0.0301)***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Small Size * Other Cash Flow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0.1047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0.0918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(0.0486)**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(0.0496)*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Small Size * Other Cash Flow* Relative Q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0.0809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5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(0.0391)**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Obs. 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604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Adj_R2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0.2447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0.2525</a:t>
                      </a: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19050" marR="190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976" name="Rectangle 1"/>
          <p:cNvSpPr>
            <a:spLocks noChangeArrowheads="1"/>
          </p:cNvSpPr>
          <p:nvPr/>
        </p:nvSpPr>
        <p:spPr bwMode="auto">
          <a:xfrm>
            <a:off x="250825" y="1219200"/>
            <a:ext cx="45005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1400" b="1">
                <a:latin typeface="Times New Roman" pitchFamily="18" charset="0"/>
                <a:cs typeface="Times New Roman" pitchFamily="18" charset="0"/>
              </a:rPr>
              <a:t>Panel A: Investment-Cash Flow Sensitivity Model</a:t>
            </a:r>
            <a:endParaRPr lang="en-US" altLang="zh-CN" sz="1400"/>
          </a:p>
          <a:p>
            <a:pPr eaLnBrk="0" hangingPunct="0"/>
            <a:endParaRPr lang="en-US" altLang="zh-CN"/>
          </a:p>
        </p:txBody>
      </p:sp>
      <p:sp>
        <p:nvSpPr>
          <p:cNvPr id="36977" name="Rectangle 3"/>
          <p:cNvSpPr>
            <a:spLocks noChangeArrowheads="1"/>
          </p:cNvSpPr>
          <p:nvPr/>
        </p:nvSpPr>
        <p:spPr bwMode="auto">
          <a:xfrm>
            <a:off x="4859338" y="1260475"/>
            <a:ext cx="37449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altLang="zh-CN" sz="1400" b="1">
                <a:latin typeface="Times New Roman" pitchFamily="18" charset="0"/>
                <a:cs typeface="Times New Roman" pitchFamily="18" charset="0"/>
              </a:rPr>
              <a:t>Panel B: Capital Flow Determinant Model</a:t>
            </a:r>
            <a:endParaRPr lang="en-US" altLang="zh-CN" sz="1400"/>
          </a:p>
          <a:p>
            <a:pPr eaLnBrk="0" hangingPunct="0"/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79A5AAC-D201-4882-A3CB-BBFD5BA61250}" type="slidenum">
              <a:rPr lang="en-US" altLang="en-US" sz="1200">
                <a:latin typeface="Garamond" pitchFamily="18" charset="0"/>
              </a:rPr>
              <a:pPr algn="r"/>
              <a:t>37</a:t>
            </a:fld>
            <a:endParaRPr lang="en-US" altLang="en-US" sz="1200">
              <a:latin typeface="Garamond" pitchFamily="18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8229600" cy="666750"/>
          </a:xfrm>
        </p:spPr>
        <p:txBody>
          <a:bodyPr/>
          <a:lstStyle/>
          <a:p>
            <a:pPr eaLnBrk="1" hangingPunct="1"/>
            <a:r>
              <a:rPr lang="en-US" altLang="zh-CN" sz="3600" b="1" i="1" dirty="0" smtClean="0">
                <a:cs typeface="Times New Roman" pitchFamily="18" charset="0"/>
              </a:rPr>
              <a:t>Conclusion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95288" y="1268413"/>
            <a:ext cx="7929562" cy="4929187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CN" sz="2600" dirty="0" smtClean="0"/>
              <a:t>We document the existence of two aspects of intra-group financing using 604 pair-years of Chinese listed firms and their non-listed parents 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z="2200" dirty="0" smtClean="0"/>
              <a:t>cross-financing to mitigate severe financing constraints, and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z="2200" dirty="0" smtClean="0"/>
              <a:t> the exploitation of minority shareholders due to weak corporate governance.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600" dirty="0" smtClean="0"/>
              <a:t>Both can account for the rise of intra-group financing, but they have opposite impacts on group capital allocation efficiency: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z="2200" dirty="0" smtClean="0"/>
              <a:t>highest when the motivation is purely the mitigation of financial constraints, and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z="2200" dirty="0" smtClean="0"/>
              <a:t>lowest when it is purely expropriation of outside investors.</a:t>
            </a:r>
            <a:endParaRPr lang="en-US" altLang="zh-CN" sz="2400" dirty="0" smtClean="0"/>
          </a:p>
        </p:txBody>
      </p:sp>
      <p:sp>
        <p:nvSpPr>
          <p:cNvPr id="37893" name="Rectangle 3"/>
          <p:cNvSpPr>
            <a:spLocks noChangeArrowheads="1"/>
          </p:cNvSpPr>
          <p:nvPr/>
        </p:nvSpPr>
        <p:spPr bwMode="auto">
          <a:xfrm>
            <a:off x="3810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0805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tabLst>
                <a:tab pos="284163" algn="l"/>
              </a:tabLst>
            </a:pPr>
            <a:endParaRPr lang="en-US" altLang="zh-CN" sz="2100">
              <a:latin typeface="Arial Narrow" pitchFamily="34" charset="0"/>
            </a:endParaRPr>
          </a:p>
          <a:p>
            <a:pPr marL="609600" indent="-609600" defTabSz="90805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  <a:tabLst>
                <a:tab pos="284163" algn="l"/>
              </a:tabLst>
            </a:pPr>
            <a:endParaRPr lang="en-US" altLang="zh-CN" sz="210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标题 1"/>
          <p:cNvSpPr>
            <a:spLocks noGrp="1"/>
          </p:cNvSpPr>
          <p:nvPr>
            <p:ph type="ctrTitle"/>
          </p:nvPr>
        </p:nvSpPr>
        <p:spPr>
          <a:xfrm>
            <a:off x="685800" y="1173163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zh-CN" sz="7200" smtClean="0"/>
              <a:t>Thank You!</a:t>
            </a:r>
            <a:endParaRPr lang="zh-CN" altLang="en-US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eaLnBrk="1" hangingPunct="1"/>
            <a:r>
              <a:rPr lang="en-US" altLang="zh-CN" b="1" i="1" dirty="0" smtClean="0">
                <a:cs typeface="Times New Roman" pitchFamily="18" charset="0"/>
              </a:rPr>
              <a:t>Business Group Structure</a:t>
            </a:r>
            <a:br>
              <a:rPr lang="en-US" altLang="zh-CN" b="1" i="1" dirty="0" smtClean="0">
                <a:cs typeface="Times New Roman" pitchFamily="18" charset="0"/>
              </a:rPr>
            </a:br>
            <a:r>
              <a:rPr lang="en-US" altLang="zh-CN" sz="2000" b="1" i="1" dirty="0" err="1" smtClean="0">
                <a:cs typeface="Times New Roman" pitchFamily="18" charset="0"/>
              </a:rPr>
              <a:t>v.s</a:t>
            </a:r>
            <a:r>
              <a:rPr lang="en-US" altLang="zh-CN" sz="2000" b="1" i="1" dirty="0" smtClean="0">
                <a:cs typeface="Times New Roman" pitchFamily="18" charset="0"/>
              </a:rPr>
              <a:t>. Conglomerate Structure</a:t>
            </a:r>
            <a:endParaRPr lang="zh-CN" altLang="en-US" sz="2000" dirty="0" smtClean="0"/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0006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CN" dirty="0"/>
              <a:t>G</a:t>
            </a:r>
            <a:r>
              <a:rPr lang="en-US" altLang="zh-CN" dirty="0" smtClean="0"/>
              <a:t>roup-like </a:t>
            </a:r>
            <a:r>
              <a:rPr lang="en-US" altLang="zh-CN" dirty="0" smtClean="0"/>
              <a:t>organizations are commonplace in the world.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3000" dirty="0" smtClean="0"/>
              <a:t>Comparing with the conglomerate organization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z="2600" dirty="0" smtClean="0"/>
              <a:t>Similarity: complex internal resource flows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z="2600" dirty="0" smtClean="0"/>
              <a:t>Difference: legal boundaries, top down control as oppose to horizontal control</a:t>
            </a:r>
            <a:r>
              <a:rPr lang="en-US" altLang="zh-CN" sz="2600" dirty="0" smtClean="0">
                <a:solidFill>
                  <a:srgbClr val="0000FF"/>
                </a:solidFill>
              </a:rPr>
              <a:t>, </a:t>
            </a:r>
            <a:r>
              <a:rPr lang="en-US" altLang="zh-CN" sz="2600" dirty="0" smtClean="0"/>
              <a:t>complex ownership structure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3000" dirty="0" smtClean="0"/>
              <a:t>Because divisions are legally separate entities in a business group, </a:t>
            </a:r>
            <a:r>
              <a:rPr lang="en-US" altLang="zh-CN" sz="3000" b="1" dirty="0" smtClean="0"/>
              <a:t>intra-group capital flow </a:t>
            </a:r>
            <a:r>
              <a:rPr lang="en-US" altLang="zh-CN" sz="3000" dirty="0" smtClean="0"/>
              <a:t>becomes an issue to </a:t>
            </a:r>
            <a:r>
              <a:rPr lang="en-US" altLang="zh-CN" sz="3000" dirty="0" smtClean="0"/>
              <a:t>outside </a:t>
            </a:r>
            <a:r>
              <a:rPr lang="en-US" altLang="zh-CN" sz="3000" dirty="0" smtClean="0"/>
              <a:t>minority </a:t>
            </a:r>
            <a:r>
              <a:rPr lang="en-US" altLang="zh-CN" sz="3000" dirty="0" smtClean="0"/>
              <a:t>owners</a:t>
            </a:r>
          </a:p>
          <a:p>
            <a:pPr eaLnBrk="1" hangingPunct="1">
              <a:buFont typeface="Wingdings" pitchFamily="2" charset="2"/>
              <a:buChar char="Ø"/>
            </a:pP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785812"/>
          </a:xfrm>
        </p:spPr>
        <p:txBody>
          <a:bodyPr/>
          <a:lstStyle/>
          <a:p>
            <a:pPr eaLnBrk="1" hangingPunct="1"/>
            <a:r>
              <a:rPr lang="en-US" altLang="zh-CN" b="1" i="1" dirty="0" smtClean="0">
                <a:cs typeface="Times New Roman" pitchFamily="18" charset="0"/>
              </a:rPr>
              <a:t>Costs of the Group Structure</a:t>
            </a:r>
            <a:endParaRPr lang="zh-CN" altLang="en-US" dirty="0" smtClean="0"/>
          </a:p>
        </p:txBody>
      </p:sp>
      <p:sp>
        <p:nvSpPr>
          <p:cNvPr id="9219" name="内容占位符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1435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CN" sz="2400" dirty="0" smtClean="0"/>
              <a:t>Expropriation of minority shareholders by the controlling parent, e.g., </a:t>
            </a:r>
            <a:r>
              <a:rPr lang="en-US" altLang="zh-CN" sz="2400" b="1" i="1" dirty="0" smtClean="0"/>
              <a:t>tunneling</a:t>
            </a:r>
            <a:r>
              <a:rPr lang="en-US" altLang="zh-CN" sz="2400" dirty="0" smtClean="0"/>
              <a:t>(Johnson et al.,2000)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400" dirty="0" smtClean="0"/>
              <a:t>From the perspective of the whole group, such “tunneling” </a:t>
            </a:r>
            <a:r>
              <a:rPr lang="en-US" altLang="zh-CN" sz="2400" b="1" dirty="0" smtClean="0"/>
              <a:t>might not be a zero-sum game</a:t>
            </a:r>
            <a:r>
              <a:rPr lang="en-US" altLang="zh-CN" sz="2400" dirty="0" smtClean="0"/>
              <a:t>.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sz="2400" dirty="0" smtClean="0"/>
              <a:t>additional resources to cover up tunneling, potential legal penalties, ex ante distortion of incentives on investments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altLang="zh-CN" sz="2400" dirty="0" smtClean="0"/>
              <a:t>Investors not systematically fooled, the insider of the business group ultimately bears the welfare loss from tunneling.</a:t>
            </a:r>
          </a:p>
          <a:p>
            <a:pPr marL="742950" lvl="2" indent="-342900" eaLnBrk="1" hangingPunct="1">
              <a:buFont typeface="Wingdings" pitchFamily="2" charset="2"/>
              <a:buChar char="Ø"/>
            </a:pPr>
            <a:r>
              <a:rPr lang="en-US" altLang="zh-CN" dirty="0" smtClean="0"/>
              <a:t>Cost of the tunneling is reflected in lower security prices (</a:t>
            </a:r>
            <a:r>
              <a:rPr lang="en-US" altLang="zh-CN" dirty="0" err="1" smtClean="0"/>
              <a:t>Claessens</a:t>
            </a:r>
            <a:r>
              <a:rPr lang="en-US" altLang="zh-CN" dirty="0" smtClean="0"/>
              <a:t> et al., 2002; La </a:t>
            </a:r>
            <a:r>
              <a:rPr lang="en-US" altLang="zh-CN" dirty="0" err="1" smtClean="0"/>
              <a:t>Porta</a:t>
            </a:r>
            <a:r>
              <a:rPr lang="en-US" altLang="zh-CN" dirty="0" smtClean="0"/>
              <a:t> et al., 2002).</a:t>
            </a:r>
          </a:p>
          <a:p>
            <a:pPr eaLnBrk="1" hangingPunct="1"/>
            <a:endParaRPr lang="zh-CN" alt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2700" dirty="0" smtClean="0">
                <a:solidFill>
                  <a:schemeClr val="tx2"/>
                </a:solidFill>
              </a:rPr>
              <a:t>Firms controlled by Pyramids are </a:t>
            </a:r>
            <a:r>
              <a:rPr lang="en-US" sz="2700" dirty="0" smtClean="0">
                <a:solidFill>
                  <a:schemeClr val="tx1"/>
                </a:solidFill>
              </a:rPr>
              <a:t>traded with a discount</a:t>
            </a:r>
            <a:br>
              <a:rPr lang="en-US" sz="2700" dirty="0" smtClean="0">
                <a:solidFill>
                  <a:schemeClr val="tx1"/>
                </a:solidFill>
              </a:rPr>
            </a:br>
            <a:r>
              <a:rPr lang="en-US" sz="2700" dirty="0" smtClean="0">
                <a:solidFill>
                  <a:schemeClr val="tx2"/>
                </a:solidFill>
              </a:rPr>
              <a:t>across all public traded East Asian Firms</a:t>
            </a:r>
            <a:br>
              <a:rPr lang="en-US" sz="2700" dirty="0" smtClean="0">
                <a:solidFill>
                  <a:schemeClr val="tx2"/>
                </a:solidFill>
              </a:rPr>
            </a:br>
            <a:r>
              <a:rPr lang="en-US" sz="1600" dirty="0" smtClean="0">
                <a:solidFill>
                  <a:schemeClr val="tx2"/>
                </a:solidFill>
              </a:rPr>
              <a:t>(</a:t>
            </a:r>
            <a:r>
              <a:rPr lang="en-US" sz="1600" dirty="0" err="1" smtClean="0">
                <a:solidFill>
                  <a:schemeClr val="tx2"/>
                </a:solidFill>
              </a:rPr>
              <a:t>Claessens</a:t>
            </a:r>
            <a:r>
              <a:rPr lang="en-US" sz="1600" dirty="0" smtClean="0">
                <a:solidFill>
                  <a:schemeClr val="tx2"/>
                </a:solidFill>
              </a:rPr>
              <a:t>, </a:t>
            </a:r>
            <a:r>
              <a:rPr lang="en-US" sz="1600" dirty="0" err="1" smtClean="0">
                <a:solidFill>
                  <a:schemeClr val="tx2"/>
                </a:solidFill>
              </a:rPr>
              <a:t>Djankov</a:t>
            </a:r>
            <a:r>
              <a:rPr lang="en-US" sz="1600" dirty="0" smtClean="0">
                <a:solidFill>
                  <a:schemeClr val="tx2"/>
                </a:solidFill>
              </a:rPr>
              <a:t>, Fan, Lang, Journal of Finance 2002; Based on 3000 East Asian Firms) </a:t>
            </a:r>
            <a:br>
              <a:rPr lang="en-US" sz="1600" dirty="0" smtClean="0">
                <a:solidFill>
                  <a:schemeClr val="tx2"/>
                </a:solidFill>
              </a:rPr>
            </a:b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Ownership</a:t>
            </a: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Joseph Fan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996FC-5FFE-4FCB-A35B-5BF19BD2D61B}" type="slidenum">
              <a:rPr lang="zh-CN" altLang="en-US"/>
              <a:pPr/>
              <a:t>6</a:t>
            </a:fld>
            <a:endParaRPr lang="en-US" altLang="zh-CN"/>
          </a:p>
        </p:txBody>
      </p:sp>
      <p:graphicFrame>
        <p:nvGraphicFramePr>
          <p:cNvPr id="451586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467544" y="1340768"/>
          <a:ext cx="7913687" cy="531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6" name="Document" r:id="rId3" imgW="7779240" imgH="5486400" progId="Word.Document.8">
                  <p:embed/>
                </p:oleObj>
              </mc:Choice>
              <mc:Fallback>
                <p:oleObj name="Document" r:id="rId3" imgW="7779240" imgH="548640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340768"/>
                        <a:ext cx="7913687" cy="531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939800"/>
          </a:xfrm>
        </p:spPr>
        <p:txBody>
          <a:bodyPr/>
          <a:lstStyle/>
          <a:p>
            <a:pPr eaLnBrk="1" hangingPunct="1"/>
            <a:r>
              <a:rPr lang="en-US" altLang="zh-CN" b="1" i="1" smtClean="0">
                <a:cs typeface="Times New Roman" pitchFamily="18" charset="0"/>
              </a:rPr>
              <a:t>Motivation</a:t>
            </a:r>
            <a:endParaRPr lang="zh-CN" altLang="en-US" smtClean="0"/>
          </a:p>
        </p:txBody>
      </p:sp>
      <p:sp>
        <p:nvSpPr>
          <p:cNvPr id="10243" name="内容占位符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400" dirty="0" smtClean="0"/>
              <a:t>Given the costly group structure,  </a:t>
            </a:r>
            <a:r>
              <a:rPr lang="en-US" altLang="zh-CN" sz="2400" b="1" i="1" dirty="0" smtClean="0"/>
              <a:t>what explains the persistent existence and prevalence of business groups?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altLang="zh-CN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400" dirty="0" smtClean="0"/>
              <a:t>For the whole group in under-developed financial markets: tunneling  may be a </a:t>
            </a:r>
            <a:r>
              <a:rPr lang="en-US" altLang="zh-CN" sz="2400" b="1" dirty="0" smtClean="0"/>
              <a:t>constrained optimum </a:t>
            </a:r>
            <a:r>
              <a:rPr lang="en-US" altLang="zh-CN" sz="2400" dirty="0" smtClean="0"/>
              <a:t>even if not the first-best outcome , if it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400" b="1" i="1" dirty="0" smtClean="0"/>
              <a:t>alleviates severe financing constraints </a:t>
            </a:r>
            <a:r>
              <a:rPr lang="en-US" altLang="zh-CN" sz="2400" dirty="0" smtClean="0"/>
              <a:t>of member firms, </a:t>
            </a:r>
            <a:r>
              <a:rPr lang="en-US" altLang="zh-CN" sz="2400" dirty="0" smtClean="0"/>
              <a:t>and enables </a:t>
            </a:r>
            <a:r>
              <a:rPr lang="en-US" altLang="zh-CN" sz="2400" dirty="0" smtClean="0"/>
              <a:t>the undertaking of positive NPV </a:t>
            </a:r>
            <a:r>
              <a:rPr lang="en-US" altLang="zh-CN" sz="2400" dirty="0" smtClean="0"/>
              <a:t>projects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400" dirty="0" smtClean="0"/>
              <a:t>Many papers in the conglomerate literature (Stein, 1997…)</a:t>
            </a:r>
            <a:endParaRPr lang="en-US" altLang="zh-CN" sz="24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400" dirty="0" smtClean="0"/>
              <a:t>Business group literature: </a:t>
            </a:r>
            <a:r>
              <a:rPr lang="en-US" altLang="zh-CN" sz="2400" dirty="0" err="1" smtClean="0"/>
              <a:t>Morck</a:t>
            </a:r>
            <a:r>
              <a:rPr lang="en-US" altLang="zh-CN" sz="2400" dirty="0" smtClean="0"/>
              <a:t>, </a:t>
            </a:r>
            <a:r>
              <a:rPr lang="en-US" altLang="zh-CN" sz="2400" dirty="0" err="1" smtClean="0"/>
              <a:t>Wolfenzon</a:t>
            </a:r>
            <a:r>
              <a:rPr lang="en-US" altLang="zh-CN" sz="2400" dirty="0" smtClean="0"/>
              <a:t>, </a:t>
            </a:r>
            <a:r>
              <a:rPr lang="en-US" altLang="zh-CN" sz="2400" dirty="0" err="1" smtClean="0"/>
              <a:t>Yeung</a:t>
            </a:r>
            <a:r>
              <a:rPr lang="en-US" altLang="zh-CN" sz="2400" dirty="0" smtClean="0"/>
              <a:t>, 2005; Almeida and </a:t>
            </a:r>
            <a:r>
              <a:rPr lang="en-US" altLang="zh-CN" sz="2400" dirty="0" err="1" smtClean="0"/>
              <a:t>Wolfenzon</a:t>
            </a:r>
            <a:r>
              <a:rPr lang="en-US" altLang="zh-CN" sz="2400" dirty="0" smtClean="0"/>
              <a:t>, 2006, 2010; </a:t>
            </a:r>
            <a:r>
              <a:rPr lang="en-US" altLang="zh-CN" sz="2400" dirty="0" err="1" smtClean="0"/>
              <a:t>Khanna</a:t>
            </a:r>
            <a:r>
              <a:rPr lang="en-US" altLang="zh-CN" sz="2400" dirty="0" smtClean="0"/>
              <a:t> and </a:t>
            </a:r>
            <a:r>
              <a:rPr lang="en-US" altLang="zh-CN" sz="2400" dirty="0" err="1" smtClean="0"/>
              <a:t>Yafeh</a:t>
            </a:r>
            <a:r>
              <a:rPr lang="en-US" altLang="zh-CN" sz="2400" dirty="0" smtClean="0"/>
              <a:t>, 2007; </a:t>
            </a:r>
            <a:r>
              <a:rPr lang="en-US" altLang="zh-CN" sz="2400" dirty="0" err="1" smtClean="0"/>
              <a:t>Gopalan</a:t>
            </a:r>
            <a:r>
              <a:rPr lang="en-US" altLang="zh-CN" sz="2400" dirty="0" smtClean="0"/>
              <a:t> et al., 2007; </a:t>
            </a:r>
            <a:r>
              <a:rPr lang="en-US" altLang="zh-CN" sz="2400" dirty="0" err="1" smtClean="0"/>
              <a:t>Masulis</a:t>
            </a:r>
            <a:r>
              <a:rPr lang="en-US" altLang="zh-CN" sz="2400" dirty="0" smtClean="0"/>
              <a:t> et al., 2012</a:t>
            </a:r>
            <a:endParaRPr lang="zh-CN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</a:t>
            </a:r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400" dirty="0"/>
              <a:t>K</a:t>
            </a:r>
            <a:r>
              <a:rPr lang="en-US" altLang="zh-CN" sz="2400" dirty="0" smtClean="0"/>
              <a:t>ey challenge </a:t>
            </a:r>
            <a:r>
              <a:rPr lang="en-US" altLang="zh-CN" sz="2400" dirty="0" smtClean="0"/>
              <a:t>to empirical research demonstrating this tradeoff: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400" dirty="0" smtClean="0"/>
              <a:t>to </a:t>
            </a:r>
            <a:r>
              <a:rPr lang="en-US" altLang="zh-CN" sz="2400" i="1" dirty="0" smtClean="0"/>
              <a:t>disentangle</a:t>
            </a:r>
            <a:r>
              <a:rPr lang="en-US" altLang="zh-CN" sz="2400" dirty="0" smtClean="0"/>
              <a:t> the resources diverted to facilitate </a:t>
            </a:r>
            <a:r>
              <a:rPr lang="en-US" altLang="zh-CN" sz="2400" b="1" dirty="0" smtClean="0"/>
              <a:t>group efficienc</a:t>
            </a:r>
            <a:r>
              <a:rPr lang="en-US" altLang="zh-CN" sz="2400" dirty="0" smtClean="0"/>
              <a:t>y from those diverted to satisfy the </a:t>
            </a:r>
            <a:r>
              <a:rPr lang="en-US" altLang="zh-CN" sz="2400" b="1" dirty="0" smtClean="0"/>
              <a:t>private benefits </a:t>
            </a:r>
            <a:r>
              <a:rPr lang="en-US" altLang="zh-CN" sz="2400" dirty="0" smtClean="0"/>
              <a:t>of the controlling shareholder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400" b="1" i="1" dirty="0" smtClean="0"/>
              <a:t>For minority shareholders: both are </a:t>
            </a:r>
            <a:r>
              <a:rPr lang="en-US" altLang="zh-CN" sz="2400" b="1" i="1" dirty="0" smtClean="0"/>
              <a:t>tunneling. </a:t>
            </a:r>
            <a:r>
              <a:rPr lang="en-US" altLang="zh-CN" sz="2400" dirty="0" smtClean="0"/>
              <a:t>But </a:t>
            </a:r>
            <a:r>
              <a:rPr lang="en-US" altLang="zh-CN" sz="2400" dirty="0" smtClean="0"/>
              <a:t>from the business group perspective, sacrificing a division may benefit the whole group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altLang="zh-CN" sz="24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400" dirty="0" smtClean="0"/>
              <a:t>Parent </a:t>
            </a:r>
            <a:r>
              <a:rPr lang="en-US" altLang="zh-CN" sz="2400" dirty="0" smtClean="0"/>
              <a:t>firms typically not observable because of non-listed</a:t>
            </a:r>
            <a:r>
              <a:rPr lang="en-US" altLang="zh-CN" sz="2400" dirty="0" smtClean="0">
                <a:solidFill>
                  <a:srgbClr val="0000FF"/>
                </a:solidFill>
              </a:rPr>
              <a:t> </a:t>
            </a:r>
            <a:r>
              <a:rPr lang="en-US" altLang="zh-CN" sz="2400" dirty="0" smtClean="0"/>
              <a:t>status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zh-CN" sz="2400" dirty="0" smtClean="0"/>
              <a:t>Measurement problem (</a:t>
            </a:r>
            <a:r>
              <a:rPr lang="en-US" altLang="zh-CN" sz="2400" dirty="0"/>
              <a:t>K</a:t>
            </a:r>
            <a:r>
              <a:rPr lang="en-US" altLang="zh-CN" sz="2400" dirty="0" smtClean="0"/>
              <a:t>aplan and </a:t>
            </a:r>
            <a:r>
              <a:rPr lang="en-US" altLang="zh-CN" sz="2400" dirty="0" err="1" smtClean="0"/>
              <a:t>Zingales</a:t>
            </a:r>
            <a:r>
              <a:rPr lang="en-US" altLang="zh-CN" sz="2400" dirty="0" smtClean="0"/>
              <a:t>, 1997, 2000)</a:t>
            </a:r>
            <a:endParaRPr lang="en-US" altLang="zh-C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/>
              <a:t>Our attempt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CN" sz="2800" dirty="0" smtClean="0"/>
              <a:t>In this paper, we make a modest attempt to bypass the above difficulties by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dirty="0" smtClean="0"/>
              <a:t>focusing on </a:t>
            </a:r>
            <a:r>
              <a:rPr lang="en-US" altLang="zh-CN" i="1" dirty="0" smtClean="0"/>
              <a:t>transfers of financial resources </a:t>
            </a:r>
            <a:r>
              <a:rPr lang="en-US" altLang="zh-CN" dirty="0" smtClean="0"/>
              <a:t>within business groups, and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altLang="zh-CN" dirty="0" smtClean="0"/>
              <a:t>testing the hypothesis that </a:t>
            </a:r>
            <a:r>
              <a:rPr lang="en-US" altLang="zh-CN" i="1" dirty="0" smtClean="0"/>
              <a:t>intra-group capital flow </a:t>
            </a:r>
            <a:r>
              <a:rPr lang="en-US" altLang="zh-CN" dirty="0" smtClean="0"/>
              <a:t>may be motivated by both </a:t>
            </a:r>
            <a:r>
              <a:rPr lang="en-US" altLang="zh-CN" i="1" dirty="0" smtClean="0"/>
              <a:t>group capital allocation efficiency </a:t>
            </a:r>
            <a:r>
              <a:rPr lang="en-US" altLang="zh-CN" dirty="0" smtClean="0"/>
              <a:t>and </a:t>
            </a:r>
            <a:r>
              <a:rPr lang="en-US" altLang="zh-CN" i="1" dirty="0" smtClean="0"/>
              <a:t>pure expropriation</a:t>
            </a:r>
            <a:r>
              <a:rPr lang="en-US" altLang="zh-CN" dirty="0" smtClean="0"/>
              <a:t> of minority shareholders.</a:t>
            </a:r>
            <a:endParaRPr lang="zh-CN" altLang="en-US" dirty="0" smtClean="0"/>
          </a:p>
          <a:p>
            <a:pPr eaLnBrk="1" hangingPunct="1"/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ragon">
  <a:themeElements>
    <a:clrScheme name="Dragon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Dragon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ragon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1855</TotalTime>
  <Words>3915</Words>
  <Application>Microsoft Office PowerPoint</Application>
  <PresentationFormat>On-screen Show (4:3)</PresentationFormat>
  <Paragraphs>1050</Paragraphs>
  <Slides>38</Slides>
  <Notes>9</Notes>
  <HiddenSlides>3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Dragon</vt:lpstr>
      <vt:lpstr>Document</vt:lpstr>
      <vt:lpstr>Equation</vt:lpstr>
      <vt:lpstr>Revisiting the Bright and Dark Sides of Capital Flows in Business Groups</vt:lpstr>
      <vt:lpstr>Basic Business Group Structures</vt:lpstr>
      <vt:lpstr>PowerPoint Presentation</vt:lpstr>
      <vt:lpstr>Business Group Structure v.s. Conglomerate Structure</vt:lpstr>
      <vt:lpstr>Costs of the Group Structure</vt:lpstr>
      <vt:lpstr>Firms controlled by Pyramids are traded with a discount across all public traded East Asian Firms (Claessens, Djankov, Fan, Lang, Journal of Finance 2002; Based on 3000 East Asian Firms)  </vt:lpstr>
      <vt:lpstr>Motivation</vt:lpstr>
      <vt:lpstr>Empirical Challenges</vt:lpstr>
      <vt:lpstr>Our attempt</vt:lpstr>
      <vt:lpstr>Business Group and Pyramidal Control Structure in China </vt:lpstr>
      <vt:lpstr>Ningbo Group (China)</vt:lpstr>
      <vt:lpstr>A Model of Financial Tunneling</vt:lpstr>
      <vt:lpstr>Assumptions of the Model</vt:lpstr>
      <vt:lpstr>Predictions</vt:lpstr>
      <vt:lpstr>Predictions on magnitude and efficiency of intra-group capital flow activity (tunneling)</vt:lpstr>
      <vt:lpstr>Sample and Data</vt:lpstr>
      <vt:lpstr>Regression Model</vt:lpstr>
      <vt:lpstr>Relative investment opportunity</vt:lpstr>
      <vt:lpstr>Cash flow measures in the literature</vt:lpstr>
      <vt:lpstr>Cash flow measures in our paper</vt:lpstr>
      <vt:lpstr>Cash flow measures in our paper</vt:lpstr>
      <vt:lpstr>Cash flow measures in our paper</vt:lpstr>
      <vt:lpstr>Cash flow measures in our paper</vt:lpstr>
      <vt:lpstr>Summary Statistics</vt:lpstr>
      <vt:lpstr>PowerPoint Presentation</vt:lpstr>
      <vt:lpstr>Impact of corporate governance and financing constraint on ICF</vt:lpstr>
      <vt:lpstr>PowerPoint Presentation</vt:lpstr>
      <vt:lpstr>Putting the two effects together</vt:lpstr>
      <vt:lpstr>PowerPoint Presentation</vt:lpstr>
      <vt:lpstr>Robust  Tests Using Alternative Measure of Intra-group Cash Flows</vt:lpstr>
      <vt:lpstr>PowerPoint Presentation</vt:lpstr>
      <vt:lpstr>PowerPoint Presentation</vt:lpstr>
      <vt:lpstr>Other Robust  Tests</vt:lpstr>
      <vt:lpstr>Industry Q and Industry Growth</vt:lpstr>
      <vt:lpstr>Capital Market Regulation</vt:lpstr>
      <vt:lpstr>Firm Size</vt:lpstr>
      <vt:lpstr>Conclusion</vt:lpstr>
      <vt:lpstr>Thank You!</vt:lpstr>
    </vt:vector>
  </TitlesOfParts>
  <Company>glxy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Explaining the Equilibrium Existence of Business Groups: Mitigating Financing Constraint versus Expropriation</dc:title>
  <dc:creator>glxy</dc:creator>
  <cp:lastModifiedBy>pjfan</cp:lastModifiedBy>
  <cp:revision>230</cp:revision>
  <dcterms:created xsi:type="dcterms:W3CDTF">2009-07-02T16:00:18Z</dcterms:created>
  <dcterms:modified xsi:type="dcterms:W3CDTF">2012-12-16T05:43:21Z</dcterms:modified>
</cp:coreProperties>
</file>