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602" r:id="rId1"/>
  </p:sldMasterIdLst>
  <p:notesMasterIdLst>
    <p:notesMasterId r:id="rId14"/>
  </p:notesMasterIdLst>
  <p:sldIdLst>
    <p:sldId id="256" r:id="rId2"/>
    <p:sldId id="354" r:id="rId3"/>
    <p:sldId id="349" r:id="rId4"/>
    <p:sldId id="343" r:id="rId5"/>
    <p:sldId id="350" r:id="rId6"/>
    <p:sldId id="355" r:id="rId7"/>
    <p:sldId id="356" r:id="rId8"/>
    <p:sldId id="357" r:id="rId9"/>
    <p:sldId id="346" r:id="rId10"/>
    <p:sldId id="347" r:id="rId11"/>
    <p:sldId id="348" r:id="rId12"/>
    <p:sldId id="359" r:id="rId13"/>
  </p:sldIdLst>
  <p:sldSz cx="9144000" cy="6858000" type="screen4x3"/>
  <p:notesSz cx="6858000" cy="9144000"/>
  <p:defaultTextStyle>
    <a:defPPr>
      <a:defRPr lang="he-IL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189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9121" autoAdjust="0"/>
    <p:restoredTop sz="94670" autoAdjust="0"/>
  </p:normalViewPr>
  <p:slideViewPr>
    <p:cSldViewPr>
      <p:cViewPr varScale="1">
        <p:scale>
          <a:sx n="67" d="100"/>
          <a:sy n="67" d="100"/>
        </p:scale>
        <p:origin x="-11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0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EE3D17FA-CEE7-48D2-B979-B38F8337A03C}" type="datetimeFigureOut">
              <a:rPr lang="he-IL"/>
              <a:pPr>
                <a:defRPr/>
              </a:pPr>
              <a:t>כ"ה/כסלו/תשע"ג</a:t>
            </a:fld>
            <a:endParaRPr lang="he-I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0F11FE6B-A9B3-421B-B6AD-DD8D027AF200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386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Cash flow also alleviates compensation concerns.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11FE6B-A9B3-421B-B6AD-DD8D027AF200}" type="slidenum">
              <a:rPr lang="he-IL" smtClean="0"/>
              <a:pPr>
                <a:defRPr/>
              </a:pPr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3755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Cash flow also alleviates compensation concerns.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11FE6B-A9B3-421B-B6AD-DD8D027AF200}" type="slidenum">
              <a:rPr lang="he-IL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he-I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56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he-IL" dirty="0" smtClean="0"/>
              <a:t>פרופסור אסף חמדני; הוראה 301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80616E-B355-4DFD-9C81-552F68D7D2A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3" r:id="rId1"/>
    <p:sldLayoutId id="2147484604" r:id="rId2"/>
    <p:sldLayoutId id="2147484605" r:id="rId3"/>
    <p:sldLayoutId id="2147484606" r:id="rId4"/>
    <p:sldLayoutId id="2147484607" r:id="rId5"/>
    <p:sldLayoutId id="2147484608" r:id="rId6"/>
    <p:sldLayoutId id="2147484609" r:id="rId7"/>
    <p:sldLayoutId id="2147484610" r:id="rId8"/>
    <p:sldLayoutId id="2147484611" r:id="rId9"/>
    <p:sldLayoutId id="2147484612" r:id="rId10"/>
    <p:sldLayoutId id="2147484613" r:id="rId11"/>
  </p:sldLayoutIdLst>
  <p:hf sldNum="0" hd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5257800"/>
            <a:ext cx="6324600" cy="1295400"/>
          </a:xfrm>
        </p:spPr>
        <p:txBody>
          <a:bodyPr>
            <a:normAutofit/>
          </a:bodyPr>
          <a:lstStyle/>
          <a:p>
            <a:pPr marR="0" eaLnBrk="1" hangingPunct="1">
              <a:lnSpc>
                <a:spcPct val="70000"/>
              </a:lnSpc>
              <a:defRPr/>
            </a:pPr>
            <a:endParaRPr lang="he-IL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marR="0" algn="ctr" rtl="0"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</a:rPr>
              <a:t>Bar Ilan</a:t>
            </a:r>
          </a:p>
          <a:p>
            <a:pPr marR="0" algn="ctr" rtl="0"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</a:rPr>
              <a:t>June </a:t>
            </a:r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</a:rPr>
              <a:t>18, 2012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611188" y="533400"/>
            <a:ext cx="81375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4000" b="1" dirty="0" smtClean="0">
                <a:solidFill>
                  <a:srgbClr val="431898"/>
                </a:solidFill>
              </a:rPr>
              <a:t>Concentrated Ownership Revisited: </a:t>
            </a:r>
          </a:p>
          <a:p>
            <a:pPr eaLnBrk="0" hangingPunct="0"/>
            <a:r>
              <a:rPr lang="en-US" sz="4000" b="1" dirty="0" smtClean="0">
                <a:solidFill>
                  <a:srgbClr val="431898"/>
                </a:solidFill>
              </a:rPr>
              <a:t>Idiosyncratic Value and Agency Costs</a:t>
            </a:r>
            <a:endParaRPr lang="he-IL" sz="4400" dirty="0" smtClean="0"/>
          </a:p>
          <a:p>
            <a:pPr rtl="1" eaLnBrk="0" hangingPunct="0"/>
            <a:endParaRPr lang="en-US" sz="3600" dirty="0" smtClean="0">
              <a:latin typeface="David" pitchFamily="34" charset="-79"/>
              <a:cs typeface="David" pitchFamily="34" charset="-79"/>
            </a:endParaRPr>
          </a:p>
          <a:p>
            <a:pPr rtl="1" eaLnBrk="0" hangingPunct="0"/>
            <a:endParaRPr lang="en-US" sz="3600" dirty="0">
              <a:latin typeface="David" pitchFamily="34" charset="-79"/>
              <a:cs typeface="David" pitchFamily="34" charset="-79"/>
            </a:endParaRPr>
          </a:p>
          <a:p>
            <a:pPr eaLnBrk="0" hangingPunct="0"/>
            <a:r>
              <a:rPr lang="en-US" sz="3200" dirty="0" smtClean="0">
                <a:latin typeface="David" pitchFamily="34" charset="-79"/>
                <a:cs typeface="+mn-cs"/>
              </a:rPr>
              <a:t>Zohar </a:t>
            </a:r>
            <a:r>
              <a:rPr lang="en-US" sz="3200" dirty="0" smtClean="0">
                <a:latin typeface="David" pitchFamily="34" charset="-79"/>
                <a:cs typeface="+mn-cs"/>
              </a:rPr>
              <a:t>Goshen &amp; Assaf Hamdani</a:t>
            </a:r>
            <a:endParaRPr lang="he-IL" sz="3600" dirty="0" smtClean="0">
              <a:latin typeface="David" pitchFamily="34" charset="-79"/>
              <a:cs typeface="+mn-cs"/>
            </a:endParaRPr>
          </a:p>
          <a:p>
            <a:pPr rtl="1" eaLnBrk="0" hangingPunct="0"/>
            <a:endParaRPr lang="en-US" sz="41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914400"/>
          </a:xfrm>
        </p:spPr>
        <p:txBody>
          <a:bodyPr>
            <a:normAutofit/>
          </a:bodyPr>
          <a:lstStyle/>
          <a:p>
            <a:pPr algn="l" rtl="0"/>
            <a:r>
              <a:rPr lang="en-US" sz="3600" b="1" dirty="0" smtClean="0"/>
              <a:t>Implications: Theory</a:t>
            </a:r>
            <a:endParaRPr lang="he-I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458200" cy="4517136"/>
          </a:xfrm>
        </p:spPr>
        <p:txBody>
          <a:bodyPr>
            <a:normAutofit/>
          </a:bodyPr>
          <a:lstStyle/>
          <a:p>
            <a:pPr marL="411480" lvl="1" indent="0" algn="l" rtl="0">
              <a:buNone/>
            </a:pPr>
            <a:endParaRPr lang="en-US" dirty="0" smtClean="0">
              <a:cs typeface="David" pitchFamily="2" charset="-79"/>
            </a:endParaRPr>
          </a:p>
          <a:p>
            <a:pPr algn="l" rtl="0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Concentrated ownership</a:t>
            </a:r>
          </a:p>
          <a:p>
            <a:pPr lvl="1" algn="l" rtl="0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Even in good-law countries</a:t>
            </a:r>
          </a:p>
          <a:p>
            <a:pPr lvl="1" algn="l" rtl="0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Even without private benefits of control</a:t>
            </a:r>
          </a:p>
          <a:p>
            <a:pPr algn="l" rtl="0"/>
            <a:endParaRPr lang="en-US" b="1" dirty="0" smtClean="0">
              <a:solidFill>
                <a:schemeClr val="bg2">
                  <a:lumMod val="2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algn="l" rtl="0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Control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premiu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m</a:t>
            </a:r>
            <a:endParaRPr lang="en-US" b="1" dirty="0" smtClean="0">
              <a:solidFill>
                <a:schemeClr val="bg2">
                  <a:lumMod val="2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lvl="1" algn="l" rtl="0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Control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is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valuable (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protects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idiosyncratic value)</a:t>
            </a:r>
          </a:p>
          <a:p>
            <a:pPr marL="411480" lvl="1" indent="0" algn="l" rtl="0">
              <a:buNone/>
            </a:pPr>
            <a:endParaRPr lang="en-US" dirty="0" smtClean="0">
              <a:cs typeface="David" pitchFamily="2" charset="-79"/>
            </a:endParaRPr>
          </a:p>
          <a:p>
            <a:pPr lvl="1" algn="l" rtl="0"/>
            <a:endParaRPr lang="en-US" dirty="0" smtClean="0">
              <a:cs typeface="David" pitchFamily="2" charset="-79"/>
            </a:endParaRPr>
          </a:p>
          <a:p>
            <a:pPr lvl="2" algn="l" rtl="0"/>
            <a:endParaRPr lang="en-US" dirty="0" smtClean="0">
              <a:cs typeface="David" pitchFamily="2" charset="-79"/>
            </a:endParaRPr>
          </a:p>
          <a:p>
            <a:pPr lvl="2" algn="l" rtl="0"/>
            <a:endParaRPr lang="en-US" dirty="0" smtClean="0">
              <a:cs typeface="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916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</p:spPr>
        <p:txBody>
          <a:bodyPr>
            <a:normAutofit/>
          </a:bodyPr>
          <a:lstStyle/>
          <a:p>
            <a:pPr algn="l" rtl="0"/>
            <a:r>
              <a:rPr lang="en-US" sz="3600" b="1" dirty="0" smtClean="0"/>
              <a:t>Implications</a:t>
            </a:r>
            <a:r>
              <a:rPr lang="en-US" sz="3600" b="1" dirty="0" smtClean="0"/>
              <a:t>: </a:t>
            </a:r>
            <a:r>
              <a:rPr lang="en-US" sz="3600" b="1" dirty="0" smtClean="0"/>
              <a:t>Corporate Law</a:t>
            </a:r>
            <a:endParaRPr lang="he-I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7467600" cy="4525963"/>
          </a:xfrm>
        </p:spPr>
        <p:txBody>
          <a:bodyPr>
            <a:normAutofit/>
          </a:bodyPr>
          <a:lstStyle/>
          <a:p>
            <a:pPr marL="411480" lvl="1" indent="0" algn="l" rtl="0">
              <a:buNone/>
            </a:pPr>
            <a:endParaRPr lang="en-US" dirty="0" smtClean="0">
              <a:cs typeface="David" pitchFamily="2" charset="-79"/>
            </a:endParaRPr>
          </a:p>
          <a:p>
            <a:pPr algn="l" rtl="0"/>
            <a:r>
              <a:rPr lang="en-US" sz="2800" dirty="0" smtClean="0">
                <a:latin typeface="Georgia" pitchFamily="18" charset="0"/>
                <a:cs typeface="Calibri" pitchFamily="34" charset="0"/>
              </a:rPr>
              <a:t>Balance minority protection and controller rights</a:t>
            </a:r>
            <a:endParaRPr lang="en-US" sz="2400" dirty="0" smtClean="0">
              <a:latin typeface="Georgia" pitchFamily="18" charset="0"/>
              <a:cs typeface="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217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06680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Implications: Corporate Law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he-IL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52400" y="2249424"/>
            <a:ext cx="4343400" cy="4525963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Controller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Rights</a:t>
            </a:r>
          </a:p>
          <a:p>
            <a:pPr marL="109728" indent="0" algn="l" rtl="0">
              <a:buNone/>
            </a:pP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Times New Roman" pitchFamily="18" charset="0"/>
              <a:buChar char="−"/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Pursue idiosyncratic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</a:p>
          <a:p>
            <a:pPr algn="l" rtl="0">
              <a:buFont typeface="Times New Roman" pitchFamily="18" charset="0"/>
              <a:buChar char="−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Property-rule protection:</a:t>
            </a:r>
          </a:p>
          <a:p>
            <a:pPr lvl="1" algn="l" rtl="0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Management/Control</a:t>
            </a:r>
          </a:p>
          <a:p>
            <a:pPr lvl="1" algn="l" rtl="0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Exit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he-IL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419600" y="2249424"/>
            <a:ext cx="4267200" cy="4525963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Minority Protection</a:t>
            </a:r>
          </a:p>
          <a:p>
            <a:pPr algn="l" rtl="0">
              <a:buFont typeface="Times New Roman" pitchFamily="18" charset="0"/>
              <a:buChar char="−"/>
            </a:pP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Times New Roman" pitchFamily="18" charset="0"/>
              <a:buChar char="−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Agency costs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Times New Roman" pitchFamily="18" charset="0"/>
              <a:buChar char="−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Liability-rule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protection:</a:t>
            </a:r>
          </a:p>
          <a:p>
            <a:pPr lvl="1" algn="l" rtl="0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Pro-rata rule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Mid-stream changes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l" rtl="0"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75623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91440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Existing Literature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he-I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458200" cy="4288536"/>
          </a:xfrm>
        </p:spPr>
        <p:txBody>
          <a:bodyPr>
            <a:normAutofit lnSpcReduction="10000"/>
          </a:bodyPr>
          <a:lstStyle/>
          <a:p>
            <a:pPr marL="109728" indent="0" algn="ctr" rtl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Holding a Control Block is Costly</a:t>
            </a:r>
          </a:p>
          <a:p>
            <a:pPr marL="109728" indent="0" algn="ctr" rtl="0">
              <a:spcAft>
                <a:spcPts val="12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Illiquidity, Reduced Diversification </a:t>
            </a:r>
          </a:p>
          <a:p>
            <a:pPr lvl="7" algn="l" rtl="0">
              <a:spcAft>
                <a:spcPts val="12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l" rtl="0">
              <a:spcAft>
                <a:spcPts val="1200"/>
              </a:spcAft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l" rtl="0">
              <a:spcAft>
                <a:spcPts val="12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Bad PBC			Monitoring</a:t>
            </a:r>
          </a:p>
          <a:p>
            <a:pPr marL="109728" indent="0" algn="l" rtl="0">
              <a:spcAft>
                <a:spcPts val="1200"/>
              </a:spcAft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Pie’s Distribution		Increase Pie’s Size</a:t>
            </a:r>
          </a:p>
          <a:p>
            <a:pPr marL="411480" lvl="1" indent="0" algn="l" rtl="0">
              <a:spcAft>
                <a:spcPts val="1200"/>
              </a:spcAft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l" rtl="0"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Improve Minority Protection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Legal Optimal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PBC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>
            <a:off x="4953000" y="3048000"/>
            <a:ext cx="9144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>
            <a:off x="6781800" y="4876800"/>
            <a:ext cx="5334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/>
          <p:nvPr/>
        </p:nvCxnSpPr>
        <p:spPr>
          <a:xfrm flipH="1">
            <a:off x="2895600" y="3048000"/>
            <a:ext cx="6096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/>
          <p:cNvCxnSpPr/>
          <p:nvPr/>
        </p:nvCxnSpPr>
        <p:spPr>
          <a:xfrm flipH="1">
            <a:off x="1752600" y="4876800"/>
            <a:ext cx="4572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4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91440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dirty="0" smtClean="0"/>
              <a:t>Some Difficulties</a:t>
            </a:r>
            <a:br>
              <a:rPr lang="en-US" sz="3600" dirty="0" smtClean="0"/>
            </a:br>
            <a:endParaRPr lang="he-I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458200" cy="4517136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u="sng" dirty="0" smtClean="0">
                <a:cs typeface="David" pitchFamily="2" charset="-79"/>
              </a:rPr>
              <a:t>Private Benefits</a:t>
            </a:r>
            <a:endParaRPr lang="en-US" u="sng" dirty="0" smtClean="0">
              <a:cs typeface="David" pitchFamily="2" charset="-79"/>
            </a:endParaRPr>
          </a:p>
          <a:p>
            <a:pPr algn="l" rtl="0"/>
            <a:r>
              <a:rPr lang="en-US" dirty="0">
                <a:solidFill>
                  <a:schemeClr val="accent2"/>
                </a:solidFill>
                <a:cs typeface="David" pitchFamily="2" charset="-79"/>
              </a:rPr>
              <a:t>Good-law countries</a:t>
            </a:r>
          </a:p>
          <a:p>
            <a:pPr algn="l" rtl="0"/>
            <a:r>
              <a:rPr lang="en-US" dirty="0">
                <a:solidFill>
                  <a:schemeClr val="accent2"/>
                </a:solidFill>
                <a:cs typeface="David" pitchFamily="2" charset="-79"/>
              </a:rPr>
              <a:t>Private </a:t>
            </a:r>
            <a:r>
              <a:rPr lang="en-US" dirty="0" smtClean="0">
                <a:solidFill>
                  <a:schemeClr val="accent2"/>
                </a:solidFill>
                <a:cs typeface="David" pitchFamily="2" charset="-79"/>
              </a:rPr>
              <a:t>equity</a:t>
            </a:r>
            <a:endParaRPr lang="en-US" dirty="0">
              <a:solidFill>
                <a:schemeClr val="accent2"/>
              </a:solidFill>
              <a:cs typeface="David" pitchFamily="2" charset="-79"/>
            </a:endParaRPr>
          </a:p>
          <a:p>
            <a:pPr marL="109728" indent="0" algn="l" rtl="0">
              <a:buNone/>
            </a:pPr>
            <a:endParaRPr lang="en-US" dirty="0" smtClean="0">
              <a:cs typeface="David" pitchFamily="2" charset="-79"/>
            </a:endParaRPr>
          </a:p>
          <a:p>
            <a:pPr marL="109728" indent="0" algn="l" rtl="0">
              <a:buNone/>
            </a:pPr>
            <a:r>
              <a:rPr lang="en-US" u="sng" dirty="0" smtClean="0">
                <a:cs typeface="David" pitchFamily="2" charset="-79"/>
              </a:rPr>
              <a:t>Monitoring</a:t>
            </a:r>
          </a:p>
          <a:p>
            <a:pPr algn="l" rtl="0"/>
            <a:r>
              <a:rPr lang="en-US" sz="2600" dirty="0" smtClean="0">
                <a:solidFill>
                  <a:schemeClr val="accent2"/>
                </a:solidFill>
                <a:cs typeface="David" pitchFamily="2" charset="-79"/>
              </a:rPr>
              <a:t>Contract-based compensation</a:t>
            </a:r>
          </a:p>
          <a:p>
            <a:pPr algn="l" rtl="0"/>
            <a:r>
              <a:rPr lang="en-US" sz="2600" dirty="0" smtClean="0">
                <a:solidFill>
                  <a:schemeClr val="accent2"/>
                </a:solidFill>
                <a:cs typeface="David" pitchFamily="2" charset="-79"/>
              </a:rPr>
              <a:t>Relative costs</a:t>
            </a:r>
            <a:endParaRPr lang="en-US" sz="2600" dirty="0">
              <a:solidFill>
                <a:schemeClr val="accent2"/>
              </a:solidFill>
              <a:cs typeface="David" pitchFamily="2" charset="-79"/>
            </a:endParaRPr>
          </a:p>
          <a:p>
            <a:pPr marL="109728" indent="0" algn="l" rtl="0">
              <a:buNone/>
            </a:pPr>
            <a:endParaRPr lang="en-US" dirty="0" smtClean="0">
              <a:cs typeface="David" pitchFamily="2" charset="-79"/>
            </a:endParaRPr>
          </a:p>
          <a:p>
            <a:pPr marL="411480" lvl="1" indent="0" algn="l" rtl="0">
              <a:buNone/>
            </a:pPr>
            <a:endParaRPr lang="en-US" dirty="0" smtClean="0">
              <a:cs typeface="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797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68580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dirty="0" smtClean="0"/>
              <a:t>Our View</a:t>
            </a:r>
            <a:br>
              <a:rPr lang="en-US" sz="3600" dirty="0" smtClean="0"/>
            </a:br>
            <a:endParaRPr lang="he-I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4669536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>
                <a:cs typeface="David" pitchFamily="2" charset="-79"/>
              </a:rPr>
              <a:t>Idiosyncratic </a:t>
            </a:r>
            <a:r>
              <a:rPr lang="en-US" dirty="0" smtClean="0">
                <a:cs typeface="David" pitchFamily="2" charset="-79"/>
              </a:rPr>
              <a:t>value</a:t>
            </a:r>
          </a:p>
          <a:p>
            <a:pPr lvl="1" algn="l" rtl="0"/>
            <a:r>
              <a:rPr lang="en-US" sz="2400" dirty="0" smtClean="0">
                <a:cs typeface="David" pitchFamily="2" charset="-79"/>
              </a:rPr>
              <a:t>Subjective value; </a:t>
            </a:r>
            <a:r>
              <a:rPr lang="en-US" sz="2400" dirty="0" smtClean="0">
                <a:cs typeface="David" pitchFamily="2" charset="-79"/>
              </a:rPr>
              <a:t>vision; business plan</a:t>
            </a:r>
          </a:p>
          <a:p>
            <a:pPr lvl="1" algn="l" rtl="0">
              <a:spcAft>
                <a:spcPts val="1200"/>
              </a:spcAft>
            </a:pPr>
            <a:r>
              <a:rPr lang="en-US" sz="2400" dirty="0" smtClean="0">
                <a:cs typeface="David" pitchFamily="2" charset="-79"/>
              </a:rPr>
              <a:t>If </a:t>
            </a:r>
            <a:r>
              <a:rPr lang="en-US" sz="2400" dirty="0" smtClean="0">
                <a:cs typeface="David" pitchFamily="2" charset="-79"/>
              </a:rPr>
              <a:t>realized, </a:t>
            </a:r>
            <a:r>
              <a:rPr lang="en-US" sz="2400" dirty="0" smtClean="0">
                <a:cs typeface="David" pitchFamily="2" charset="-79"/>
              </a:rPr>
              <a:t>may </a:t>
            </a:r>
            <a:r>
              <a:rPr lang="en-US" sz="2400" dirty="0" smtClean="0">
                <a:cs typeface="David" pitchFamily="2" charset="-79"/>
              </a:rPr>
              <a:t>be shared pro-rata</a:t>
            </a:r>
          </a:p>
          <a:p>
            <a:pPr algn="l" rtl="0"/>
            <a:r>
              <a:rPr lang="en-US" dirty="0" smtClean="0">
                <a:cs typeface="David" pitchFamily="2" charset="-79"/>
              </a:rPr>
              <a:t>Bundling control with cash-flow rights:</a:t>
            </a:r>
          </a:p>
          <a:p>
            <a:pPr lvl="1" algn="l" rtl="0"/>
            <a:r>
              <a:rPr lang="en-US" dirty="0" smtClean="0">
                <a:cs typeface="David" pitchFamily="2" charset="-79"/>
              </a:rPr>
              <a:t>Entrepreneur: control over idiosyncratic value</a:t>
            </a:r>
          </a:p>
          <a:p>
            <a:pPr lvl="1" algn="l" rtl="0"/>
            <a:r>
              <a:rPr lang="en-US" dirty="0" smtClean="0">
                <a:cs typeface="David" pitchFamily="2" charset="-79"/>
              </a:rPr>
              <a:t>Investors: alleviates agency </a:t>
            </a:r>
            <a:r>
              <a:rPr lang="en-US" dirty="0" smtClean="0">
                <a:cs typeface="David" pitchFamily="2" charset="-79"/>
              </a:rPr>
              <a:t>costs</a:t>
            </a:r>
            <a:endParaRPr lang="en-US" dirty="0" smtClean="0">
              <a:cs typeface="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5125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68580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dirty="0" smtClean="0"/>
              <a:t>Implications</a:t>
            </a:r>
            <a:br>
              <a:rPr lang="en-US" sz="3600" dirty="0" smtClean="0"/>
            </a:br>
            <a:endParaRPr lang="he-I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466953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sz="2400" dirty="0" smtClean="0">
                <a:cs typeface="David" pitchFamily="2" charset="-79"/>
              </a:rPr>
              <a:t>Concentrated </a:t>
            </a:r>
            <a:r>
              <a:rPr lang="en-US" sz="2400" dirty="0" smtClean="0">
                <a:cs typeface="David" pitchFamily="2" charset="-79"/>
              </a:rPr>
              <a:t>Ownership</a:t>
            </a:r>
          </a:p>
          <a:p>
            <a:pPr lvl="1" algn="l" rtl="0">
              <a:spcAft>
                <a:spcPts val="1800"/>
              </a:spcAft>
            </a:pPr>
            <a:r>
              <a:rPr lang="en-US" sz="2200" dirty="0" smtClean="0">
                <a:cs typeface="David" pitchFamily="2" charset="-79"/>
              </a:rPr>
              <a:t>Can </a:t>
            </a:r>
            <a:r>
              <a:rPr lang="en-US" sz="2200" dirty="0" smtClean="0">
                <a:cs typeface="David" pitchFamily="2" charset="-79"/>
              </a:rPr>
              <a:t>coexist with strong investor protection</a:t>
            </a:r>
          </a:p>
          <a:p>
            <a:pPr algn="l" rtl="0"/>
            <a:r>
              <a:rPr lang="en-US" sz="2400" dirty="0" smtClean="0">
                <a:cs typeface="David" pitchFamily="2" charset="-79"/>
              </a:rPr>
              <a:t>Control </a:t>
            </a:r>
            <a:r>
              <a:rPr lang="en-US" sz="2400" dirty="0" smtClean="0">
                <a:cs typeface="David" pitchFamily="2" charset="-79"/>
              </a:rPr>
              <a:t>Premium</a:t>
            </a:r>
            <a:endParaRPr lang="en-US" sz="2400" dirty="0" smtClean="0">
              <a:cs typeface="David" pitchFamily="2" charset="-79"/>
            </a:endParaRPr>
          </a:p>
          <a:p>
            <a:pPr lvl="1" algn="l" rtl="0"/>
            <a:r>
              <a:rPr lang="en-US" sz="2400" dirty="0" smtClean="0">
                <a:cs typeface="David" pitchFamily="2" charset="-79"/>
              </a:rPr>
              <a:t>Can reflect </a:t>
            </a:r>
            <a:r>
              <a:rPr lang="en-US" sz="2400" dirty="0" smtClean="0">
                <a:cs typeface="David" pitchFamily="2" charset="-79"/>
              </a:rPr>
              <a:t>idiosyncratic value</a:t>
            </a:r>
          </a:p>
          <a:p>
            <a:pPr algn="l" rtl="0"/>
            <a:endParaRPr lang="en-US" sz="2400" dirty="0" smtClean="0">
              <a:cs typeface="David" pitchFamily="2" charset="-79"/>
            </a:endParaRPr>
          </a:p>
          <a:p>
            <a:pPr algn="l" rtl="0"/>
            <a:r>
              <a:rPr lang="en-US" sz="2400" dirty="0" smtClean="0">
                <a:cs typeface="David" pitchFamily="2" charset="-79"/>
              </a:rPr>
              <a:t>Corporate Law</a:t>
            </a:r>
            <a:endParaRPr lang="en-US" sz="2400" dirty="0" smtClean="0">
              <a:cs typeface="David" pitchFamily="2" charset="-79"/>
            </a:endParaRPr>
          </a:p>
          <a:p>
            <a:pPr lvl="1" algn="l" rtl="0"/>
            <a:r>
              <a:rPr lang="en-US" sz="2400" dirty="0" smtClean="0">
                <a:cs typeface="David" pitchFamily="2" charset="-79"/>
              </a:rPr>
              <a:t>Balance minority protection and controller rights</a:t>
            </a:r>
          </a:p>
          <a:p>
            <a:pPr lvl="1" algn="l" rtl="0"/>
            <a:r>
              <a:rPr lang="en-US" sz="2400" dirty="0" smtClean="0">
                <a:cs typeface="David" pitchFamily="2" charset="-79"/>
              </a:rPr>
              <a:t>Controller: property </a:t>
            </a:r>
            <a:r>
              <a:rPr lang="en-US" sz="2400" dirty="0" smtClean="0">
                <a:cs typeface="David" pitchFamily="2" charset="-79"/>
              </a:rPr>
              <a:t>right over control</a:t>
            </a:r>
          </a:p>
          <a:p>
            <a:pPr lvl="1" algn="l" rtl="0"/>
            <a:r>
              <a:rPr lang="en-US" sz="2400" dirty="0" smtClean="0">
                <a:cs typeface="David" pitchFamily="2" charset="-79"/>
              </a:rPr>
              <a:t>Minority </a:t>
            </a:r>
            <a:r>
              <a:rPr lang="en-US" sz="2400" dirty="0" smtClean="0">
                <a:cs typeface="David" pitchFamily="2" charset="-79"/>
              </a:rPr>
              <a:t>investors: </a:t>
            </a:r>
            <a:r>
              <a:rPr lang="en-US" sz="2200" dirty="0" smtClean="0">
                <a:cs typeface="David" pitchFamily="2" charset="-79"/>
              </a:rPr>
              <a:t>pro-rata share</a:t>
            </a:r>
            <a:endParaRPr lang="en-US" sz="2200" dirty="0" smtClean="0">
              <a:cs typeface="David" pitchFamily="2" charset="-79"/>
            </a:endParaRPr>
          </a:p>
          <a:p>
            <a:pPr lvl="1" algn="l" rtl="0"/>
            <a:endParaRPr lang="en-US" dirty="0" smtClean="0">
              <a:cs typeface="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3762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Financial Contracting Framework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he-I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4669536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Entrepreneur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 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Investors</a:t>
            </a:r>
          </a:p>
          <a:p>
            <a:pPr marL="109728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Idiosyncratic Value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 	      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Agency Costs</a:t>
            </a:r>
          </a:p>
          <a:p>
            <a:pPr marL="109728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Information Asymmetry</a:t>
            </a:r>
          </a:p>
          <a:p>
            <a:pPr marL="109728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920240" y="4876800"/>
            <a:ext cx="5334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002060"/>
                </a:solidFill>
              </a:rPr>
              <a:t>Control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905000" y="5791200"/>
            <a:ext cx="5334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002060"/>
                </a:solidFill>
              </a:rPr>
              <a:t>Cash Flow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7" name="חץ שמאלה 6"/>
          <p:cNvSpPr/>
          <p:nvPr/>
        </p:nvSpPr>
        <p:spPr>
          <a:xfrm>
            <a:off x="2133600" y="500176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חץ ימינה 7"/>
          <p:cNvSpPr/>
          <p:nvPr/>
        </p:nvSpPr>
        <p:spPr>
          <a:xfrm>
            <a:off x="6096000" y="5001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חץ ימינה 9"/>
          <p:cNvSpPr/>
          <p:nvPr/>
        </p:nvSpPr>
        <p:spPr>
          <a:xfrm>
            <a:off x="6172200" y="5867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חץ שמאלה 10"/>
          <p:cNvSpPr/>
          <p:nvPr/>
        </p:nvSpPr>
        <p:spPr>
          <a:xfrm>
            <a:off x="2133600" y="58674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3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2487543"/>
          </a:xfrm>
        </p:spPr>
        <p:txBody>
          <a:bodyPr>
            <a:normAutofit/>
          </a:bodyPr>
          <a:lstStyle/>
          <a:p>
            <a:pPr algn="ctr" rt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he-IL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800" y="3505200"/>
            <a:ext cx="845820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0" y="4114800"/>
            <a:ext cx="762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Dual Class</a:t>
            </a:r>
            <a:endParaRPr lang="he-IL" sz="20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4114800"/>
            <a:ext cx="1676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Dispersed ownership</a:t>
            </a:r>
            <a:endParaRPr lang="he-IL" sz="2000" b="1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600200" y="3505200"/>
            <a:ext cx="0" cy="6364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3200" y="4141693"/>
            <a:ext cx="1752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Private Equity Funds</a:t>
            </a:r>
            <a:endParaRPr lang="he-IL" sz="2000" b="1" dirty="0">
              <a:solidFill>
                <a:prstClr val="black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657600" y="3478307"/>
            <a:ext cx="0" cy="6364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541682" y="4114800"/>
            <a:ext cx="1752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Controlling Shareholders</a:t>
            </a:r>
            <a:endParaRPr lang="he-IL" sz="2000" b="1" dirty="0">
              <a:solidFill>
                <a:prstClr val="black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6329082" y="3505200"/>
            <a:ext cx="0" cy="6364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001000" y="3505200"/>
            <a:ext cx="0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6200" y="26670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prstClr val="black"/>
                </a:solidFill>
              </a:rPr>
              <a:t>Time:	   At Will	     10 Years		               Indefinite</a:t>
            </a:r>
          </a:p>
          <a:p>
            <a:pPr algn="l"/>
            <a:r>
              <a:rPr lang="en-US" sz="2000" b="1" dirty="0" smtClean="0">
                <a:solidFill>
                  <a:srgbClr val="0070C0"/>
                </a:solidFill>
              </a:rPr>
              <a:t>Scope:     </a:t>
            </a:r>
            <a:r>
              <a:rPr lang="en-US" sz="2000" b="1" i="1" dirty="0" smtClean="0">
                <a:solidFill>
                  <a:srgbClr val="0070C0"/>
                </a:solidFill>
              </a:rPr>
              <a:t>Day-to-Day	    Complete		               Complete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229600" cy="1524000"/>
          </a:xfrm>
        </p:spPr>
        <p:txBody>
          <a:bodyPr>
            <a:normAutofit/>
          </a:bodyPr>
          <a:lstStyle/>
          <a:p>
            <a:pPr algn="ctr" rtl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Cash-Flow Rights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he-IL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800" y="3505200"/>
            <a:ext cx="845820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4114800"/>
            <a:ext cx="762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Dual Class</a:t>
            </a:r>
            <a:endParaRPr lang="he-IL" sz="20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4141693"/>
            <a:ext cx="1600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Dispersed ownership</a:t>
            </a:r>
            <a:endParaRPr lang="he-IL" sz="2000" b="1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952500" y="3505200"/>
            <a:ext cx="0" cy="6364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362200" y="4141693"/>
            <a:ext cx="1752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Private Equity Funds</a:t>
            </a:r>
            <a:endParaRPr lang="he-IL" sz="2000" b="1" dirty="0">
              <a:solidFill>
                <a:prstClr val="black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276600" y="3478307"/>
            <a:ext cx="0" cy="6364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34200" y="4168914"/>
            <a:ext cx="1752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Controlling Shareholders</a:t>
            </a:r>
            <a:endParaRPr lang="he-IL" sz="2000" b="1" dirty="0">
              <a:solidFill>
                <a:prstClr val="black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5105400" y="3505200"/>
            <a:ext cx="0" cy="6364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772400" y="3505200"/>
            <a:ext cx="0" cy="60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4800" y="26670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prstClr val="black"/>
                </a:solidFill>
              </a:rPr>
              <a:t>Salary + 1-3%	        2%+20%          Less than 50%  	More than 50%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94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91440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b="1" dirty="0" smtClean="0"/>
              <a:t>Controlling Shareholders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dirty="0" smtClean="0"/>
              <a:t>(cash flow=voting)</a:t>
            </a:r>
            <a:endParaRPr lang="he-I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458200" cy="4517136"/>
          </a:xfrm>
        </p:spPr>
        <p:txBody>
          <a:bodyPr>
            <a:normAutofit/>
          </a:bodyPr>
          <a:lstStyle/>
          <a:p>
            <a:pPr marL="411480" lvl="1" indent="0" algn="l" rtl="0">
              <a:buNone/>
            </a:pPr>
            <a:endParaRPr lang="en-US" dirty="0" smtClean="0">
              <a:cs typeface="David" pitchFamily="2" charset="-79"/>
            </a:endParaRPr>
          </a:p>
          <a:p>
            <a:pPr algn="l" rtl="0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Controller</a:t>
            </a:r>
          </a:p>
          <a:p>
            <a:pPr lvl="1" algn="l" rtl="0"/>
            <a:r>
              <a:rPr lang="en-US" dirty="0" smtClean="0">
                <a:cs typeface="David" pitchFamily="2" charset="-79"/>
              </a:rPr>
              <a:t>Pursue idiosyncratic value	</a:t>
            </a:r>
            <a:r>
              <a:rPr lang="en-US" dirty="0" smtClean="0">
                <a:cs typeface="David" pitchFamily="2" charset="-79"/>
              </a:rPr>
              <a:t>	</a:t>
            </a:r>
            <a:r>
              <a:rPr lang="en-US" dirty="0" smtClean="0">
                <a:cs typeface="David" pitchFamily="2" charset="-79"/>
              </a:rPr>
              <a:t>  increase pie’s size</a:t>
            </a:r>
          </a:p>
          <a:p>
            <a:pPr lvl="1" algn="l" rtl="0"/>
            <a:r>
              <a:rPr lang="en-US" dirty="0" smtClean="0">
                <a:cs typeface="David" pitchFamily="2" charset="-79"/>
              </a:rPr>
              <a:t>Costs: illiquidity, reduced diversification, monitoring</a:t>
            </a:r>
            <a:endParaRPr lang="en-US" dirty="0">
              <a:cs typeface="David" pitchFamily="2" charset="-79"/>
            </a:endParaRPr>
          </a:p>
          <a:p>
            <a:pPr marL="411480" lvl="1" indent="0" algn="l" rtl="0">
              <a:buNone/>
            </a:pPr>
            <a:endParaRPr lang="en-US" dirty="0" smtClean="0">
              <a:cs typeface="David" pitchFamily="2" charset="-79"/>
            </a:endParaRPr>
          </a:p>
          <a:p>
            <a:pPr algn="l" rtl="0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David" pitchFamily="34" charset="-79"/>
                <a:cs typeface="David" pitchFamily="34" charset="-79"/>
              </a:rPr>
              <a:t>Investors</a:t>
            </a:r>
          </a:p>
          <a:p>
            <a:pPr lvl="1" algn="l" rtl="0"/>
            <a:r>
              <a:rPr lang="en-US" dirty="0" smtClean="0">
                <a:cs typeface="David" pitchFamily="2" charset="-79"/>
              </a:rPr>
              <a:t>Alleviate</a:t>
            </a:r>
            <a:r>
              <a:rPr lang="en-US" dirty="0" smtClean="0">
                <a:cs typeface="David" pitchFamily="2" charset="-79"/>
              </a:rPr>
              <a:t> </a:t>
            </a:r>
            <a:r>
              <a:rPr lang="en-US" dirty="0">
                <a:cs typeface="David" pitchFamily="2" charset="-79"/>
              </a:rPr>
              <a:t>asymmetric information and </a:t>
            </a:r>
            <a:r>
              <a:rPr lang="en-US" dirty="0" smtClean="0">
                <a:cs typeface="David" pitchFamily="2" charset="-79"/>
              </a:rPr>
              <a:t>(management) agency costs</a:t>
            </a:r>
          </a:p>
          <a:p>
            <a:pPr lvl="1" algn="l" rtl="0"/>
            <a:r>
              <a:rPr lang="en-US" dirty="0" smtClean="0">
                <a:cs typeface="David" pitchFamily="2" charset="-79"/>
              </a:rPr>
              <a:t>Exposure to (control) agency costs</a:t>
            </a:r>
            <a:endParaRPr lang="en-US" dirty="0" smtClean="0">
              <a:cs typeface="David" pitchFamily="2" charset="-79"/>
            </a:endParaRPr>
          </a:p>
          <a:p>
            <a:pPr algn="l" rtl="0"/>
            <a:endParaRPr lang="en-US" dirty="0">
              <a:cs typeface="David" pitchFamily="2" charset="-79"/>
            </a:endParaRPr>
          </a:p>
          <a:p>
            <a:pPr marL="411480" lvl="1" indent="0" algn="l" rtl="0">
              <a:buNone/>
            </a:pPr>
            <a:endParaRPr lang="en-US" dirty="0" smtClean="0">
              <a:cs typeface="David" pitchFamily="2" charset="-79"/>
            </a:endParaRPr>
          </a:p>
          <a:p>
            <a:pPr lvl="1" algn="l" rtl="0"/>
            <a:endParaRPr lang="en-US" dirty="0" smtClean="0">
              <a:cs typeface="David" pitchFamily="2" charset="-79"/>
            </a:endParaRPr>
          </a:p>
          <a:p>
            <a:pPr lvl="2" algn="l" rtl="0"/>
            <a:endParaRPr lang="en-US" dirty="0" smtClean="0">
              <a:cs typeface="David" pitchFamily="2" charset="-79"/>
            </a:endParaRPr>
          </a:p>
          <a:p>
            <a:pPr lvl="2" algn="l" rtl="0"/>
            <a:endParaRPr lang="en-US" dirty="0" smtClean="0">
              <a:cs typeface="David" pitchFamily="2" charset="-79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229505" y="3109911"/>
            <a:ext cx="304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341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5650</TotalTime>
  <Words>222</Words>
  <Application>Microsoft Office PowerPoint</Application>
  <PresentationFormat>On-screen Show (4:3)</PresentationFormat>
  <Paragraphs>105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PowerPoint Presentation</vt:lpstr>
      <vt:lpstr>Existing Literature </vt:lpstr>
      <vt:lpstr>Some Difficulties </vt:lpstr>
      <vt:lpstr>Our View </vt:lpstr>
      <vt:lpstr>Implications </vt:lpstr>
      <vt:lpstr> Financial Contracting Framework </vt:lpstr>
      <vt:lpstr>Control </vt:lpstr>
      <vt:lpstr>Cash-Flow Rights </vt:lpstr>
      <vt:lpstr>Controlling Shareholders (cash flow=voting)</vt:lpstr>
      <vt:lpstr>Implications: Theory</vt:lpstr>
      <vt:lpstr>Implications: Corporate Law</vt:lpstr>
      <vt:lpstr> Implications: Corporate Law </vt:lpstr>
    </vt:vector>
  </TitlesOfParts>
  <Company>BIU-LAW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ממשל תאגידי בישראל: מעמד הגופים המוסדיים</dc:title>
  <dc:creator>Assaf Hamdani</dc:creator>
  <cp:lastModifiedBy>owner</cp:lastModifiedBy>
  <cp:revision>347</cp:revision>
  <dcterms:created xsi:type="dcterms:W3CDTF">2007-06-19T15:11:46Z</dcterms:created>
  <dcterms:modified xsi:type="dcterms:W3CDTF">2012-12-10T04:21:35Z</dcterms:modified>
</cp:coreProperties>
</file>