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17" r:id="rId3"/>
    <p:sldId id="318" r:id="rId4"/>
    <p:sldId id="353" r:id="rId5"/>
    <p:sldId id="340" r:id="rId6"/>
    <p:sldId id="354" r:id="rId7"/>
    <p:sldId id="355" r:id="rId8"/>
    <p:sldId id="259" r:id="rId9"/>
    <p:sldId id="276" r:id="rId10"/>
    <p:sldId id="357" r:id="rId11"/>
    <p:sldId id="330" r:id="rId12"/>
    <p:sldId id="387" r:id="rId13"/>
    <p:sldId id="358" r:id="rId14"/>
    <p:sldId id="332" r:id="rId15"/>
    <p:sldId id="359" r:id="rId16"/>
    <p:sldId id="328" r:id="rId17"/>
    <p:sldId id="334" r:id="rId18"/>
    <p:sldId id="326" r:id="rId19"/>
    <p:sldId id="319" r:id="rId20"/>
    <p:sldId id="320" r:id="rId21"/>
    <p:sldId id="321" r:id="rId22"/>
    <p:sldId id="322" r:id="rId23"/>
    <p:sldId id="323" r:id="rId24"/>
    <p:sldId id="324" r:id="rId25"/>
    <p:sldId id="325" r:id="rId26"/>
    <p:sldId id="360" r:id="rId27"/>
    <p:sldId id="364" r:id="rId28"/>
    <p:sldId id="365" r:id="rId29"/>
    <p:sldId id="367" r:id="rId30"/>
    <p:sldId id="368" r:id="rId31"/>
    <p:sldId id="369" r:id="rId32"/>
    <p:sldId id="370" r:id="rId33"/>
    <p:sldId id="371" r:id="rId34"/>
    <p:sldId id="379" r:id="rId35"/>
    <p:sldId id="362" r:id="rId36"/>
    <p:sldId id="372" r:id="rId37"/>
    <p:sldId id="373" r:id="rId38"/>
    <p:sldId id="374" r:id="rId39"/>
    <p:sldId id="376" r:id="rId40"/>
    <p:sldId id="386" r:id="rId41"/>
    <p:sldId id="384" r:id="rId42"/>
    <p:sldId id="361" r:id="rId43"/>
    <p:sldId id="282" r:id="rId44"/>
    <p:sldId id="284" r:id="rId45"/>
    <p:sldId id="285" r:id="rId46"/>
    <p:sldId id="286" r:id="rId47"/>
    <p:sldId id="341" r:id="rId48"/>
    <p:sldId id="310" r:id="rId49"/>
    <p:sldId id="306" r:id="rId50"/>
    <p:sldId id="312" r:id="rId51"/>
    <p:sldId id="307" r:id="rId52"/>
    <p:sldId id="31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000"/>
    <a:srgbClr val="5C0000"/>
    <a:srgbClr val="8E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81390" autoAdjust="0"/>
  </p:normalViewPr>
  <p:slideViewPr>
    <p:cSldViewPr>
      <p:cViewPr varScale="1">
        <p:scale>
          <a:sx n="62" d="100"/>
          <a:sy n="62" d="100"/>
        </p:scale>
        <p:origin x="-136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2" tIns="45716" rIns="91432" bIns="45716" rtlCol="0"/>
          <a:lstStyle>
            <a:lvl1pPr algn="r">
              <a:defRPr sz="1200"/>
            </a:lvl1pPr>
          </a:lstStyle>
          <a:p>
            <a:fld id="{57D46A1E-D83A-4DAA-9F33-63A2226CBF6A}" type="datetimeFigureOut">
              <a:rPr lang="en-US" smtClean="0"/>
              <a:pPr/>
              <a:t>12/6/2012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2" tIns="45716" rIns="91432" bIns="45716" rtlCol="0" anchor="b"/>
          <a:lstStyle>
            <a:lvl1pPr algn="r">
              <a:defRPr sz="1200"/>
            </a:lvl1pPr>
          </a:lstStyle>
          <a:p>
            <a:fld id="{31E28571-4D82-49F7-B8D5-1E1B67B21679}" type="slidenum">
              <a:rPr lang="en-US" smtClean="0"/>
              <a:pPr/>
              <a:t>‹#›</a:t>
            </a:fld>
            <a:endParaRPr lang="en-US"/>
          </a:p>
        </p:txBody>
      </p:sp>
    </p:spTree>
    <p:extLst>
      <p:ext uri="{BB962C8B-B14F-4D97-AF65-F5344CB8AC3E}">
        <p14:creationId xmlns:p14="http://schemas.microsoft.com/office/powerpoint/2010/main" xmlns="" val="1062871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vl1pPr>
          </a:lstStyle>
          <a:p>
            <a:fld id="{F18BE7D0-2855-443D-9FF9-09C9588B5D12}" type="datetimeFigureOut">
              <a:rPr lang="en-US" smtClean="0"/>
              <a:pPr/>
              <a:t>12/6/2012</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2" tIns="45716" rIns="91432" bIns="45716" rtlCol="0" anchor="b"/>
          <a:lstStyle>
            <a:lvl1pPr algn="r">
              <a:defRPr sz="1200"/>
            </a:lvl1pPr>
          </a:lstStyle>
          <a:p>
            <a:fld id="{0995ABD1-CE64-4362-96FC-9DA005EF0987}" type="slidenum">
              <a:rPr lang="en-US" smtClean="0"/>
              <a:pPr/>
              <a:t>‹#›</a:t>
            </a:fld>
            <a:endParaRPr lang="en-US"/>
          </a:p>
        </p:txBody>
      </p:sp>
    </p:spTree>
    <p:extLst>
      <p:ext uri="{BB962C8B-B14F-4D97-AF65-F5344CB8AC3E}">
        <p14:creationId xmlns:p14="http://schemas.microsoft.com/office/powerpoint/2010/main" xmlns="" val="151329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1</a:t>
            </a:fld>
            <a:endParaRPr lang="en-US"/>
          </a:p>
        </p:txBody>
      </p:sp>
    </p:spTree>
    <p:extLst>
      <p:ext uri="{BB962C8B-B14F-4D97-AF65-F5344CB8AC3E}">
        <p14:creationId xmlns:p14="http://schemas.microsoft.com/office/powerpoint/2010/main" xmlns="" val="41897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Burns and </a:t>
            </a:r>
            <a:r>
              <a:rPr lang="en-US" dirty="0" err="1"/>
              <a:t>Kedia</a:t>
            </a:r>
            <a:r>
              <a:rPr lang="en-US" dirty="0"/>
              <a:t> (2006) find that CEOs sell more stock and options during the misreported periods; </a:t>
            </a:r>
            <a:r>
              <a:rPr lang="en-US" dirty="0" err="1"/>
              <a:t>Kedia</a:t>
            </a:r>
            <a:r>
              <a:rPr lang="en-US" dirty="0"/>
              <a:t> and </a:t>
            </a:r>
            <a:r>
              <a:rPr lang="en-US" dirty="0" err="1"/>
              <a:t>Philippon</a:t>
            </a:r>
            <a:r>
              <a:rPr lang="en-US" dirty="0"/>
              <a:t> (2009) find that compared to non-restatement matched firms, CEOs of restatement firms exercise "significantly higher" fraction of their options than non-restatement CEOs. </a:t>
            </a:r>
            <a:r>
              <a:rPr lang="en-US" dirty="0" err="1"/>
              <a:t>Efendi</a:t>
            </a:r>
            <a:r>
              <a:rPr lang="en-US" dirty="0"/>
              <a:t> (2007) finds compared to matched control firms, CEOs at firms with severe restatement exercised $7.7 million in options, compared to $436,000 at non-restatement firms. These studies are consistent with CEOs having the knowledge that prices are artificially inflated, and that subsequent revelation of the manipulation will cause a correction. </a:t>
            </a:r>
          </a:p>
        </p:txBody>
      </p:sp>
      <p:sp>
        <p:nvSpPr>
          <p:cNvPr id="4" name="Slide Number Placeholder 3"/>
          <p:cNvSpPr>
            <a:spLocks noGrp="1"/>
          </p:cNvSpPr>
          <p:nvPr>
            <p:ph type="sldNum" sz="quarter" idx="10"/>
          </p:nvPr>
        </p:nvSpPr>
        <p:spPr/>
        <p:txBody>
          <a:bodyPr/>
          <a:lstStyle/>
          <a:p>
            <a:fld id="{0995ABD1-CE64-4362-96FC-9DA005EF0987}" type="slidenum">
              <a:rPr lang="en-US" smtClean="0"/>
              <a:pPr/>
              <a:t>14</a:t>
            </a:fld>
            <a:endParaRPr lang="en-US"/>
          </a:p>
        </p:txBody>
      </p:sp>
    </p:spTree>
    <p:extLst>
      <p:ext uri="{BB962C8B-B14F-4D97-AF65-F5344CB8AC3E}">
        <p14:creationId xmlns:p14="http://schemas.microsoft.com/office/powerpoint/2010/main" xmlns="" val="77431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15</a:t>
            </a:fld>
            <a:endParaRPr lang="en-US"/>
          </a:p>
        </p:txBody>
      </p:sp>
    </p:spTree>
    <p:extLst>
      <p:ext uri="{BB962C8B-B14F-4D97-AF65-F5344CB8AC3E}">
        <p14:creationId xmlns:p14="http://schemas.microsoft.com/office/powerpoint/2010/main" xmlns="" val="275008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two</a:t>
            </a:r>
            <a:r>
              <a:rPr lang="en-US" baseline="0" dirty="0" smtClean="0"/>
              <a:t> papers indicate that executives have a strong incentive to make sure they “hit their numbers”, even if it requires manipulation.	* </a:t>
            </a:r>
            <a:r>
              <a:rPr lang="en-US" baseline="0" dirty="0" err="1" smtClean="0"/>
              <a:t>Huson</a:t>
            </a:r>
            <a:r>
              <a:rPr lang="en-US" baseline="0" dirty="0" smtClean="0"/>
              <a:t>, </a:t>
            </a:r>
            <a:r>
              <a:rPr lang="en-US" baseline="0" dirty="0" err="1" smtClean="0"/>
              <a:t>Parrino</a:t>
            </a:r>
            <a:r>
              <a:rPr lang="en-US" baseline="0" dirty="0" smtClean="0"/>
              <a:t>, and Stark (2001) use industry-adjusted accounting performance (ROA); change in accounting performance; and 	industry-adjusted stock performance. 	 </a:t>
            </a:r>
          </a:p>
          <a:p>
            <a:r>
              <a:rPr lang="en-US" baseline="0" dirty="0" smtClean="0"/>
              <a:t>The second two articles examine the consequence </a:t>
            </a:r>
            <a:r>
              <a:rPr lang="en-US" i="1" baseline="0" dirty="0" smtClean="0"/>
              <a:t>following  </a:t>
            </a:r>
            <a:r>
              <a:rPr lang="en-US" i="0" baseline="0" dirty="0" smtClean="0"/>
              <a:t>an earnings restatement. Clearly there are negative consequences to the CEOs when earnings fall short of expectations.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16</a:t>
            </a:fld>
            <a:endParaRPr lang="en-US"/>
          </a:p>
        </p:txBody>
      </p:sp>
    </p:spTree>
    <p:extLst>
      <p:ext uri="{BB962C8B-B14F-4D97-AF65-F5344CB8AC3E}">
        <p14:creationId xmlns:p14="http://schemas.microsoft.com/office/powerpoint/2010/main" xmlns="" val="406100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18</a:t>
            </a:fld>
            <a:endParaRPr lang="en-US"/>
          </a:p>
        </p:txBody>
      </p:sp>
    </p:spTree>
    <p:extLst>
      <p:ext uri="{BB962C8B-B14F-4D97-AF65-F5344CB8AC3E}">
        <p14:creationId xmlns:p14="http://schemas.microsoft.com/office/powerpoint/2010/main" xmlns="" val="235558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Audit</a:t>
            </a:r>
            <a:r>
              <a:rPr lang="en-US" baseline="0" dirty="0" smtClean="0"/>
              <a:t> Analytics rather than GAO reports. Includes date of restatement announcement, period restated, cumulative change in net income (missing for many), reason for restatement. </a:t>
            </a:r>
          </a:p>
          <a:p>
            <a:r>
              <a:rPr lang="en-US" baseline="0" dirty="0" smtClean="0"/>
              <a:t>* We use Reason to identify high concern restatements (i.e. “material non-compliance”): those due to fraud, revenue recognition problems, and liabilities / accruals failures. </a:t>
            </a:r>
          </a:p>
          <a:p>
            <a:pPr marL="171435" indent="-171435">
              <a:buFont typeface="Arial" charset="0"/>
              <a:buChar char="•"/>
            </a:pPr>
            <a:r>
              <a:rPr lang="en-US" dirty="0" smtClean="0"/>
              <a:t>If a restatement is only quarterly (did not</a:t>
            </a:r>
            <a:r>
              <a:rPr lang="en-US" baseline="0" dirty="0" smtClean="0"/>
              <a:t> affect annual report; thus compensation decisions) we exclude. </a:t>
            </a:r>
          </a:p>
          <a:p>
            <a:pPr marL="171435" indent="-171435">
              <a:buFont typeface="Arial" charset="0"/>
              <a:buChar char="•"/>
            </a:pPr>
            <a:r>
              <a:rPr lang="en-US" baseline="0" dirty="0" smtClean="0"/>
              <a:t>CRSP for stock returns; </a:t>
            </a:r>
            <a:r>
              <a:rPr lang="en-US" baseline="0" dirty="0" err="1" smtClean="0"/>
              <a:t>execucomp</a:t>
            </a:r>
            <a:r>
              <a:rPr lang="en-US" baseline="0" dirty="0" smtClean="0"/>
              <a:t> for compensation data. </a:t>
            </a:r>
            <a:r>
              <a:rPr lang="en-US" baseline="0" dirty="0" err="1" smtClean="0"/>
              <a:t>Compustat</a:t>
            </a:r>
            <a:r>
              <a:rPr lang="en-US" baseline="0" dirty="0" smtClean="0"/>
              <a:t> for firm financials (scaling)</a:t>
            </a:r>
          </a:p>
          <a:p>
            <a:pPr marL="171435" indent="-171435">
              <a:buFont typeface="Arial" charset="0"/>
              <a:buChar char="•"/>
            </a:pPr>
            <a:r>
              <a:rPr lang="en-US" baseline="0" dirty="0" smtClean="0"/>
              <a:t>* Need to have both restated and </a:t>
            </a:r>
            <a:r>
              <a:rPr lang="en-US" baseline="0" dirty="0" err="1" smtClean="0"/>
              <a:t>unrestated</a:t>
            </a:r>
            <a:r>
              <a:rPr lang="en-US" baseline="0" dirty="0" smtClean="0"/>
              <a:t> data. To our knowledge, there is no database that includes restated financial data. Therefore we use annual reports from SEC EDGAR. (1) Original 10-k for </a:t>
            </a:r>
            <a:r>
              <a:rPr lang="en-US" baseline="0" dirty="0" err="1" smtClean="0"/>
              <a:t>unrestated</a:t>
            </a:r>
            <a:r>
              <a:rPr lang="en-US" baseline="0" dirty="0" smtClean="0"/>
              <a:t> data and (2) First 10-k following restatement announcement. </a:t>
            </a:r>
          </a:p>
          <a:p>
            <a:pPr marL="628594" lvl="1" indent="-171435">
              <a:buFont typeface="Arial" charset="0"/>
              <a:buChar char="•"/>
            </a:pPr>
            <a:r>
              <a:rPr lang="en-US" baseline="0" dirty="0" smtClean="0"/>
              <a:t>Not all firms file electronically. We lose 7 firms that do not appear in EDGAR at all; 19 firms that either did not file amended 10-k or only mention restatement in footnote without tables; and 28 firms that do not have original 10-k in EDGAR. </a:t>
            </a:r>
          </a:p>
          <a:p>
            <a:pPr marL="628594" lvl="1" indent="-171435">
              <a:buFont typeface="Arial" charset="0"/>
              <a:buChar char="•"/>
            </a:pPr>
            <a:r>
              <a:rPr lang="en-US" baseline="0" dirty="0" smtClean="0"/>
              <a:t>211 restatements for 195 firms. Some firms restated (non-overlapping) more than once in our sample. </a:t>
            </a:r>
          </a:p>
          <a:p>
            <a:pPr marL="628594" lvl="1" indent="-171435">
              <a:buFont typeface="Arial" charset="0"/>
              <a:buChar char="•"/>
            </a:pPr>
            <a:r>
              <a:rPr lang="en-US" baseline="0" dirty="0" smtClean="0"/>
              <a:t>195 firms with 576 firm-year </a:t>
            </a:r>
            <a:r>
              <a:rPr lang="en-US" baseline="0" dirty="0" err="1" smtClean="0"/>
              <a:t>obs</a:t>
            </a:r>
            <a:r>
              <a:rPr lang="en-US" baseline="0" dirty="0" smtClean="0"/>
              <a:t> (approx. 3 years per firm, though some as low as one year and as high as 9 years); </a:t>
            </a:r>
          </a:p>
          <a:p>
            <a:pPr marL="628594" lvl="1" indent="-171435">
              <a:buFont typeface="Arial" charset="0"/>
              <a:buChar char="•"/>
            </a:pPr>
            <a:r>
              <a:rPr lang="en-US" baseline="0" dirty="0" smtClean="0"/>
              <a:t>195 firms with 245 CEOs: several firms had more than one CEO during restatement period; some as many as three (though typically the longer restatements).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19</a:t>
            </a:fld>
            <a:endParaRPr lang="en-US"/>
          </a:p>
        </p:txBody>
      </p:sp>
    </p:spTree>
    <p:extLst>
      <p:ext uri="{BB962C8B-B14F-4D97-AF65-F5344CB8AC3E}">
        <p14:creationId xmlns:p14="http://schemas.microsoft.com/office/powerpoint/2010/main" xmlns="" val="263568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Turnovers</a:t>
            </a:r>
            <a:r>
              <a:rPr lang="en-US" baseline="0" dirty="0" smtClean="0"/>
              <a:t> identified by change in CEOs in </a:t>
            </a:r>
            <a:r>
              <a:rPr lang="en-US" baseline="0" dirty="0" err="1" smtClean="0"/>
              <a:t>Execucomp</a:t>
            </a:r>
            <a:r>
              <a:rPr lang="en-US" baseline="0" dirty="0" smtClean="0"/>
              <a:t> (all CEOs). Then perform  search off news articles to identify the reason for turnover. </a:t>
            </a:r>
          </a:p>
          <a:p>
            <a:r>
              <a:rPr lang="en-US" baseline="0" dirty="0" smtClean="0"/>
              <a:t>	* if “ousted” or similar termination-related phrases then code as FIRED; </a:t>
            </a:r>
          </a:p>
          <a:p>
            <a:r>
              <a:rPr lang="en-US" baseline="0" dirty="0" smtClean="0"/>
              <a:t>	* if retirement with succession plan or announced at least 6 months in advance then FIRED = 0;</a:t>
            </a:r>
          </a:p>
          <a:p>
            <a:r>
              <a:rPr lang="en-US" baseline="0" dirty="0" smtClean="0"/>
              <a:t>	* spontaneous retirements researched more carefully. </a:t>
            </a:r>
          </a:p>
          <a:p>
            <a:r>
              <a:rPr lang="en-US" baseline="0" dirty="0" smtClean="0"/>
              <a:t>	* death and health reasons = voluntary (FIRED = 0)</a:t>
            </a:r>
          </a:p>
          <a:p>
            <a:r>
              <a:rPr lang="en-US" baseline="0" dirty="0" smtClean="0"/>
              <a:t>	* if unable to identify a reason then leave as missing. </a:t>
            </a:r>
          </a:p>
          <a:p>
            <a:r>
              <a:rPr lang="en-US" baseline="0" dirty="0" smtClean="0"/>
              <a:t>Stock and Option Data: </a:t>
            </a:r>
            <a:r>
              <a:rPr lang="en-US" baseline="0" dirty="0" err="1" smtClean="0"/>
              <a:t>Thomsons</a:t>
            </a:r>
            <a:r>
              <a:rPr lang="en-US" baseline="0" dirty="0" smtClean="0"/>
              <a:t> Reuters. Identifies the transaction date, Sale Price (for stock; exercise price for options); number of shares (options). </a:t>
            </a:r>
          </a:p>
          <a:p>
            <a:r>
              <a:rPr lang="en-US" baseline="0" dirty="0" smtClean="0"/>
              <a:t>	* Estimate Basis for stock: take rolling average of stock purchases over prior 5 years (# Shares * Price). Use as estimated basis. </a:t>
            </a:r>
          </a:p>
          <a:p>
            <a:r>
              <a:rPr lang="en-US" baseline="0" dirty="0" smtClean="0"/>
              <a:t>		- Many shares are from restricted stock, which has previously been included as income for share price at grant date. </a:t>
            </a:r>
            <a:r>
              <a:rPr lang="en-US" dirty="0" smtClean="0"/>
              <a:t>	*</a:t>
            </a:r>
            <a:r>
              <a:rPr lang="en-US" baseline="0" dirty="0" smtClean="0"/>
              <a:t> Stock Gain = (Diff between Sale Price and Est. Basis) x # Shares</a:t>
            </a:r>
          </a:p>
          <a:p>
            <a:r>
              <a:rPr lang="en-US" baseline="0" dirty="0" smtClean="0"/>
              <a:t>	* Option Gains = (Diff between </a:t>
            </a:r>
            <a:r>
              <a:rPr lang="en-US" baseline="0" dirty="0" err="1" smtClean="0"/>
              <a:t>Mkt</a:t>
            </a:r>
            <a:r>
              <a:rPr lang="en-US" baseline="0" dirty="0" smtClean="0"/>
              <a:t> Price and Ex. Price) x # Shares</a:t>
            </a:r>
          </a:p>
          <a:p>
            <a:r>
              <a:rPr lang="en-US" baseline="0" dirty="0" smtClean="0"/>
              <a:t>	* Share and option gain calculated by transaction; aggregated by fiscal year. </a:t>
            </a:r>
          </a:p>
          <a:p>
            <a:r>
              <a:rPr lang="en-US" baseline="0" dirty="0" smtClean="0"/>
              <a:t>	* Hand-match to ensure stock and option gains are attributed to same CEO (in case CEO changes during fiscal year)</a:t>
            </a:r>
          </a:p>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20</a:t>
            </a:fld>
            <a:endParaRPr lang="en-US"/>
          </a:p>
        </p:txBody>
      </p:sp>
    </p:spTree>
    <p:extLst>
      <p:ext uri="{BB962C8B-B14F-4D97-AF65-F5344CB8AC3E}">
        <p14:creationId xmlns:p14="http://schemas.microsoft.com/office/powerpoint/2010/main" xmlns="" val="367873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Restatement firms have significantly</a:t>
            </a:r>
            <a:r>
              <a:rPr lang="en-US" baseline="0" dirty="0" smtClean="0"/>
              <a:t> higher sales than matched firms</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21</a:t>
            </a:fld>
            <a:endParaRPr lang="en-US"/>
          </a:p>
        </p:txBody>
      </p:sp>
    </p:spTree>
    <p:extLst>
      <p:ext uri="{BB962C8B-B14F-4D97-AF65-F5344CB8AC3E}">
        <p14:creationId xmlns:p14="http://schemas.microsoft.com/office/powerpoint/2010/main" xmlns="" val="2789153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a:t>
            </a:r>
            <a:r>
              <a:rPr lang="en-US" baseline="0" dirty="0" smtClean="0"/>
              <a:t> have lower net income (</a:t>
            </a:r>
            <a:r>
              <a:rPr lang="en-US" baseline="0" dirty="0" err="1" smtClean="0"/>
              <a:t>unrestated</a:t>
            </a:r>
            <a:r>
              <a:rPr lang="en-US" baseline="0" dirty="0" smtClean="0"/>
              <a:t>) than matched firms.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22</a:t>
            </a:fld>
            <a:endParaRPr lang="en-US"/>
          </a:p>
        </p:txBody>
      </p:sp>
    </p:spTree>
    <p:extLst>
      <p:ext uri="{BB962C8B-B14F-4D97-AF65-F5344CB8AC3E}">
        <p14:creationId xmlns:p14="http://schemas.microsoft.com/office/powerpoint/2010/main" xmlns="" val="398775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smtClean="0"/>
              <a:t>Also, the average magnitude</a:t>
            </a:r>
            <a:r>
              <a:rPr lang="en-US" baseline="0" dirty="0" smtClean="0"/>
              <a:t> of the restatement is $180.4 million (PER YEAR; </a:t>
            </a:r>
            <a:r>
              <a:rPr lang="en-US" baseline="0" dirty="0" err="1" smtClean="0"/>
              <a:t>Unrestated</a:t>
            </a:r>
            <a:r>
              <a:rPr lang="en-US" baseline="0" dirty="0" smtClean="0"/>
              <a:t> less Restated). Consistent with hypothesis that management is aware of earnings shortfall, so inflate earnings to be closer to industry peers. </a:t>
            </a:r>
          </a:p>
          <a:p>
            <a:pPr defTabSz="914318">
              <a:defRPr/>
            </a:pP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23</a:t>
            </a:fld>
            <a:endParaRPr lang="en-US"/>
          </a:p>
        </p:txBody>
      </p:sp>
    </p:spTree>
    <p:extLst>
      <p:ext uri="{BB962C8B-B14F-4D97-AF65-F5344CB8AC3E}">
        <p14:creationId xmlns:p14="http://schemas.microsoft.com/office/powerpoint/2010/main" xmlns="" val="41479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significan</a:t>
            </a:r>
            <a:r>
              <a:rPr lang="en-US" baseline="0" dirty="0" smtClean="0"/>
              <a:t>t difference in Age, Tenure, Salary, or Bonus.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24</a:t>
            </a:fld>
            <a:endParaRPr lang="en-US"/>
          </a:p>
        </p:txBody>
      </p:sp>
    </p:spTree>
    <p:extLst>
      <p:ext uri="{BB962C8B-B14F-4D97-AF65-F5344CB8AC3E}">
        <p14:creationId xmlns:p14="http://schemas.microsoft.com/office/powerpoint/2010/main" xmlns="" val="38443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Dodd-Frank</a:t>
            </a:r>
            <a:r>
              <a:rPr lang="en-US" baseline="0" dirty="0" smtClean="0"/>
              <a:t> </a:t>
            </a:r>
            <a:r>
              <a:rPr lang="en-US" baseline="0" dirty="0" err="1" smtClean="0"/>
              <a:t>Clawback</a:t>
            </a:r>
            <a:r>
              <a:rPr lang="en-US" baseline="0" dirty="0" smtClean="0"/>
              <a:t>? </a:t>
            </a:r>
            <a:r>
              <a:rPr lang="en-US" dirty="0" smtClean="0"/>
              <a:t>In 2010</a:t>
            </a:r>
            <a:r>
              <a:rPr lang="en-US" baseline="0" dirty="0" smtClean="0"/>
              <a:t> Congress passed the Dodd-Frank Wall Street Reform and Consumer Protection Act in response to the financial institution failures and subsequent bailout. In addition to financial overhaul, a section of Dodd-Frank focuses on corporate governance and executive compensation (951: “Say on Pay” 952: Comp committee independence; 953: Disclosures and ratios).  We focus on Section 954: Recovery of Erroneously Paid Compensation, more commonly referred to as a “</a:t>
            </a:r>
            <a:r>
              <a:rPr lang="en-US" baseline="0" dirty="0" err="1" smtClean="0"/>
              <a:t>clawback</a:t>
            </a:r>
            <a:r>
              <a:rPr lang="en-US" baseline="0" dirty="0" smtClean="0"/>
              <a:t>”. The concept of a </a:t>
            </a:r>
            <a:r>
              <a:rPr lang="en-US" baseline="0" dirty="0" err="1" smtClean="0"/>
              <a:t>clawback</a:t>
            </a:r>
            <a:r>
              <a:rPr lang="en-US" baseline="0" dirty="0" smtClean="0"/>
              <a:t> is not new – congress passed Section 304 of SOX in 2002; </a:t>
            </a:r>
            <a:r>
              <a:rPr lang="en-US" baseline="0" dirty="0" err="1" smtClean="0"/>
              <a:t>Reg</a:t>
            </a:r>
            <a:r>
              <a:rPr lang="en-US" baseline="0" dirty="0" smtClean="0"/>
              <a:t> S-K in 2006 (required firms to disclose </a:t>
            </a:r>
            <a:r>
              <a:rPr lang="en-US" baseline="0" dirty="0" err="1" smtClean="0"/>
              <a:t>clawback</a:t>
            </a:r>
            <a:r>
              <a:rPr lang="en-US" baseline="0" dirty="0" smtClean="0"/>
              <a:t> policy, if they had one).</a:t>
            </a:r>
          </a:p>
          <a:p>
            <a:r>
              <a:rPr lang="en-US" baseline="0" dirty="0" smtClean="0"/>
              <a:t>What is a </a:t>
            </a:r>
            <a:r>
              <a:rPr lang="en-US" baseline="0" dirty="0" err="1" smtClean="0"/>
              <a:t>clawack</a:t>
            </a:r>
            <a:r>
              <a:rPr lang="en-US" baseline="0" dirty="0" smtClean="0"/>
              <a:t>? If executive receives compensation that he did not earn, the SEC (SOX) or Board (Dodd-Frank) can recover the amount of overpayment – the amount that was not earned. Important: </a:t>
            </a:r>
            <a:r>
              <a:rPr lang="en-US" baseline="0" dirty="0" err="1" smtClean="0"/>
              <a:t>Clawbacks</a:t>
            </a:r>
            <a:r>
              <a:rPr lang="en-US" baseline="0" dirty="0" smtClean="0"/>
              <a:t> apply to incentive compensation, not fixed salary. </a:t>
            </a:r>
          </a:p>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a:t>
            </a:fld>
            <a:endParaRPr lang="en-US"/>
          </a:p>
        </p:txBody>
      </p:sp>
    </p:spTree>
    <p:extLst>
      <p:ext uri="{BB962C8B-B14F-4D97-AF65-F5344CB8AC3E}">
        <p14:creationId xmlns:p14="http://schemas.microsoft.com/office/powerpoint/2010/main" xmlns="" val="367392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see</a:t>
            </a:r>
            <a:r>
              <a:rPr lang="en-US" baseline="0" dirty="0" smtClean="0"/>
              <a:t> significant difference in </a:t>
            </a:r>
            <a:r>
              <a:rPr lang="en-US" i="1" baseline="0" dirty="0" smtClean="0"/>
              <a:t>incentive </a:t>
            </a:r>
            <a:r>
              <a:rPr lang="en-US" i="0" baseline="0" dirty="0" smtClean="0"/>
              <a:t>compensation (other than bonus). On average, CEOs at restatement firms earn $200k more in LTIP; $1.5m more in Equity; and $1.8m more in Total Comp than matched peers.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25</a:t>
            </a:fld>
            <a:endParaRPr lang="en-US"/>
          </a:p>
        </p:txBody>
      </p:sp>
    </p:spTree>
    <p:extLst>
      <p:ext uri="{BB962C8B-B14F-4D97-AF65-F5344CB8AC3E}">
        <p14:creationId xmlns:p14="http://schemas.microsoft.com/office/powerpoint/2010/main" xmlns="" val="605298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NI_Neg</a:t>
            </a:r>
            <a:r>
              <a:rPr lang="en-US" baseline="0" dirty="0" smtClean="0"/>
              <a:t> </a:t>
            </a:r>
            <a:r>
              <a:rPr lang="en-US" dirty="0" smtClean="0"/>
              <a:t>and </a:t>
            </a:r>
            <a:r>
              <a:rPr lang="en-US" dirty="0" err="1" smtClean="0"/>
              <a:t>Ret_Neg</a:t>
            </a:r>
            <a:r>
              <a:rPr lang="en-US" dirty="0" smtClean="0"/>
              <a:t> are strictly negative</a:t>
            </a:r>
            <a:r>
              <a:rPr lang="en-US" baseline="0" dirty="0" smtClean="0"/>
              <a:t> by construction</a:t>
            </a:r>
          </a:p>
          <a:p>
            <a:r>
              <a:rPr lang="en-US" baseline="0" dirty="0" smtClean="0"/>
              <a:t>No controls, since would be cancelled out between Restated – </a:t>
            </a:r>
            <a:r>
              <a:rPr lang="en-US" baseline="0" dirty="0" err="1" smtClean="0"/>
              <a:t>Unrestated</a:t>
            </a:r>
            <a:r>
              <a:rPr lang="en-US" baseline="0" dirty="0" smtClean="0"/>
              <a:t>. Using controls does not change overall results (board controls; CEO ownership; duality; interlock,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27</a:t>
            </a:fld>
            <a:endParaRPr lang="en-US"/>
          </a:p>
        </p:txBody>
      </p:sp>
    </p:spTree>
    <p:extLst>
      <p:ext uri="{BB962C8B-B14F-4D97-AF65-F5344CB8AC3E}">
        <p14:creationId xmlns:p14="http://schemas.microsoft.com/office/powerpoint/2010/main" xmlns="" val="135871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dirty="0" err="1" smtClean="0"/>
              <a:t>NI_Neg</a:t>
            </a:r>
            <a:r>
              <a:rPr lang="en-US" baseline="0" dirty="0" smtClean="0"/>
              <a:t> is strictly negative by construction; positive coefficient x negative variable = decrease in compensation</a:t>
            </a:r>
            <a:endParaRPr lang="en-US" dirty="0" smtClean="0"/>
          </a:p>
          <a:p>
            <a:r>
              <a:rPr lang="en-US" dirty="0" smtClean="0"/>
              <a:t>Cash Incentive </a:t>
            </a:r>
            <a:r>
              <a:rPr lang="en-US" baseline="0" dirty="0" smtClean="0"/>
              <a:t>is positively related to </a:t>
            </a:r>
            <a:r>
              <a:rPr lang="en-US" baseline="0" dirty="0" err="1" smtClean="0"/>
              <a:t>NI_Pos</a:t>
            </a:r>
            <a:r>
              <a:rPr lang="en-US" baseline="0" dirty="0" smtClean="0"/>
              <a:t> – positive net income increases cash-based incentive pay (Bonus). </a:t>
            </a:r>
          </a:p>
          <a:p>
            <a:r>
              <a:rPr lang="en-US" baseline="0" dirty="0" smtClean="0"/>
              <a:t>Positive relationship with </a:t>
            </a:r>
            <a:r>
              <a:rPr lang="en-US" baseline="0" dirty="0" err="1" smtClean="0"/>
              <a:t>NI_Neg</a:t>
            </a:r>
            <a:r>
              <a:rPr lang="en-US" baseline="0" dirty="0" smtClean="0"/>
              <a:t> – indicates that negative net income </a:t>
            </a:r>
            <a:r>
              <a:rPr lang="en-US" i="1" baseline="0" dirty="0" smtClean="0"/>
              <a:t>does </a:t>
            </a:r>
            <a:r>
              <a:rPr lang="en-US" i="0" baseline="0" dirty="0" smtClean="0"/>
              <a:t>decrease cash-based incentive pay (Bonus). However much smaller magnitude</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28</a:t>
            </a:fld>
            <a:endParaRPr lang="en-US"/>
          </a:p>
        </p:txBody>
      </p:sp>
    </p:spTree>
    <p:extLst>
      <p:ext uri="{BB962C8B-B14F-4D97-AF65-F5344CB8AC3E}">
        <p14:creationId xmlns:p14="http://schemas.microsoft.com/office/powerpoint/2010/main" xmlns="" val="1478616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Positive stock returns (</a:t>
            </a:r>
            <a:r>
              <a:rPr lang="en-US" i="0" baseline="0" dirty="0" err="1" smtClean="0"/>
              <a:t>Ret_Pos</a:t>
            </a:r>
            <a:r>
              <a:rPr lang="en-US" i="0" baseline="0" dirty="0" smtClean="0"/>
              <a:t>) </a:t>
            </a:r>
            <a:r>
              <a:rPr lang="en-US" i="1" baseline="0" dirty="0" smtClean="0"/>
              <a:t>does increase </a:t>
            </a:r>
            <a:r>
              <a:rPr lang="en-US" i="0" baseline="0" dirty="0" smtClean="0"/>
              <a:t>Equity-based incentive Comp; </a:t>
            </a:r>
            <a:r>
              <a:rPr lang="en-US" i="0" baseline="0" dirty="0" err="1" smtClean="0"/>
              <a:t>Ret_Neg</a:t>
            </a:r>
            <a:r>
              <a:rPr lang="en-US" i="0" baseline="0" dirty="0" smtClean="0"/>
              <a:t> decreases, but by </a:t>
            </a:r>
            <a:r>
              <a:rPr lang="en-US" i="0" baseline="0" dirty="0" err="1" smtClean="0"/>
              <a:t>approx</a:t>
            </a:r>
            <a:r>
              <a:rPr lang="en-US" i="0" baseline="0" dirty="0" smtClean="0"/>
              <a:t> 1/3 magnitude.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29</a:t>
            </a:fld>
            <a:endParaRPr lang="en-US"/>
          </a:p>
        </p:txBody>
      </p:sp>
    </p:spTree>
    <p:extLst>
      <p:ext uri="{BB962C8B-B14F-4D97-AF65-F5344CB8AC3E}">
        <p14:creationId xmlns:p14="http://schemas.microsoft.com/office/powerpoint/2010/main" xmlns="" val="1478616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of compensation</a:t>
            </a:r>
            <a:r>
              <a:rPr lang="en-US" baseline="0" dirty="0" smtClean="0"/>
              <a:t> is attributable to inflated numbers less how much they would have received if reported correctly. </a:t>
            </a:r>
          </a:p>
          <a:p>
            <a:pPr marL="0" lvl="1" defTabSz="914318">
              <a:defRPr/>
            </a:pPr>
            <a:r>
              <a:rPr lang="en-US" dirty="0" smtClean="0"/>
              <a:t>We observe both restated and </a:t>
            </a:r>
            <a:r>
              <a:rPr lang="en-US" dirty="0" err="1" smtClean="0"/>
              <a:t>unrestated</a:t>
            </a:r>
            <a:r>
              <a:rPr lang="en-US" dirty="0" smtClean="0"/>
              <a:t> net income</a:t>
            </a:r>
          </a:p>
          <a:p>
            <a:pPr marL="0" lvl="1" defTabSz="914318">
              <a:defRPr/>
            </a:pPr>
            <a:r>
              <a:rPr lang="en-US" dirty="0" smtClean="0"/>
              <a:t>We estimate “restated” stock returns using the upper (15%) and lower (5%) bounds. </a:t>
            </a:r>
          </a:p>
          <a:p>
            <a:pPr marL="0" lvl="1" defTabSz="91431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30</a:t>
            </a:fld>
            <a:endParaRPr lang="en-US"/>
          </a:p>
        </p:txBody>
      </p:sp>
    </p:spTree>
    <p:extLst>
      <p:ext uri="{BB962C8B-B14F-4D97-AF65-F5344CB8AC3E}">
        <p14:creationId xmlns:p14="http://schemas.microsoft.com/office/powerpoint/2010/main" xmlns="" val="1615904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hold</a:t>
            </a:r>
            <a:r>
              <a:rPr lang="en-US" baseline="0" dirty="0" smtClean="0"/>
              <a:t> firm size constant (i.e. </a:t>
            </a:r>
            <a:r>
              <a:rPr lang="en-US" baseline="0" dirty="0" err="1" smtClean="0"/>
              <a:t>unrestated</a:t>
            </a:r>
            <a:r>
              <a:rPr lang="en-US" baseline="0" dirty="0" smtClean="0"/>
              <a:t> total assets). Take difference of incentive compensation under originally reported net income less incentive compensation under correct (restated) numbers. Difference is “Excess Incentive Compensation”</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31</a:t>
            </a:fld>
            <a:endParaRPr lang="en-US"/>
          </a:p>
        </p:txBody>
      </p:sp>
    </p:spTree>
    <p:extLst>
      <p:ext uri="{BB962C8B-B14F-4D97-AF65-F5344CB8AC3E}">
        <p14:creationId xmlns:p14="http://schemas.microsoft.com/office/powerpoint/2010/main" xmlns="" val="336117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Average decline in</a:t>
            </a:r>
            <a:r>
              <a:rPr lang="en-US" baseline="0" dirty="0" smtClean="0"/>
              <a:t> net income of $180 million </a:t>
            </a:r>
            <a:r>
              <a:rPr lang="en-US" i="1" baseline="0" dirty="0" smtClean="0"/>
              <a:t>per fiscal year</a:t>
            </a:r>
            <a:r>
              <a:rPr lang="en-US" baseline="0" dirty="0" smtClean="0"/>
              <a:t>); </a:t>
            </a:r>
          </a:p>
          <a:p>
            <a:pPr marL="171450" indent="-171450">
              <a:buFont typeface="Arial" pitchFamily="34" charset="0"/>
              <a:buChar char="•"/>
            </a:pPr>
            <a:r>
              <a:rPr lang="en-US" baseline="0" dirty="0" smtClean="0"/>
              <a:t>Yet positive excess compensation. All statistically, but not economically, significant. ALTHOUGH at least some CEOs manipulate enough to receive $23.5 million in direct cash gain. </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995ABD1-CE64-4362-96FC-9DA005EF0987}" type="slidenum">
              <a:rPr lang="en-US" smtClean="0"/>
              <a:pPr/>
              <a:t>32</a:t>
            </a:fld>
            <a:endParaRPr lang="en-US"/>
          </a:p>
        </p:txBody>
      </p:sp>
    </p:spTree>
    <p:extLst>
      <p:ext uri="{BB962C8B-B14F-4D97-AF65-F5344CB8AC3E}">
        <p14:creationId xmlns:p14="http://schemas.microsoft.com/office/powerpoint/2010/main" xmlns="" val="334438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rgbClr val="C00000"/>
                </a:solidFill>
              </a:rPr>
              <a:t>Subset of firms / CEOs</a:t>
            </a:r>
            <a:r>
              <a:rPr lang="en-US" b="0" baseline="0" dirty="0" smtClean="0">
                <a:solidFill>
                  <a:srgbClr val="C00000"/>
                </a:solidFill>
              </a:rPr>
              <a:t> who engaged in “fraud” and thus subject to SOX. </a:t>
            </a:r>
          </a:p>
          <a:p>
            <a:pPr marL="171450" indent="-171450">
              <a:buFont typeface="Arial" pitchFamily="34" charset="0"/>
              <a:buChar char="•"/>
            </a:pPr>
            <a:r>
              <a:rPr lang="en-US" b="0" baseline="0" dirty="0" smtClean="0">
                <a:solidFill>
                  <a:srgbClr val="C00000"/>
                </a:solidFill>
              </a:rPr>
              <a:t>Much larger change in net income -- $846 million per firm-year</a:t>
            </a:r>
          </a:p>
          <a:p>
            <a:pPr marL="171450" indent="-171450">
              <a:buFont typeface="Arial" pitchFamily="34" charset="0"/>
              <a:buChar char="•"/>
            </a:pPr>
            <a:r>
              <a:rPr lang="en-US" b="0" dirty="0" smtClean="0">
                <a:solidFill>
                  <a:srgbClr val="C00000"/>
                </a:solidFill>
              </a:rPr>
              <a:t>Direct Gain much larger</a:t>
            </a:r>
            <a:r>
              <a:rPr lang="en-US" b="0" baseline="0" dirty="0" smtClean="0">
                <a:solidFill>
                  <a:srgbClr val="C00000"/>
                </a:solidFill>
              </a:rPr>
              <a:t> for this subsample – nearly 3 times larger</a:t>
            </a:r>
            <a:endParaRPr lang="en-US" b="0" dirty="0">
              <a:solidFill>
                <a:srgbClr val="C00000"/>
              </a:solidFill>
            </a:endParaRPr>
          </a:p>
        </p:txBody>
      </p:sp>
      <p:sp>
        <p:nvSpPr>
          <p:cNvPr id="4" name="Slide Number Placeholder 3"/>
          <p:cNvSpPr>
            <a:spLocks noGrp="1"/>
          </p:cNvSpPr>
          <p:nvPr>
            <p:ph type="sldNum" sz="quarter" idx="10"/>
          </p:nvPr>
        </p:nvSpPr>
        <p:spPr/>
        <p:txBody>
          <a:bodyPr/>
          <a:lstStyle/>
          <a:p>
            <a:fld id="{0995ABD1-CE64-4362-96FC-9DA005EF0987}" type="slidenum">
              <a:rPr lang="en-US" smtClean="0"/>
              <a:pPr/>
              <a:t>33</a:t>
            </a:fld>
            <a:endParaRPr lang="en-US"/>
          </a:p>
        </p:txBody>
      </p:sp>
    </p:spTree>
    <p:extLst>
      <p:ext uri="{BB962C8B-B14F-4D97-AF65-F5344CB8AC3E}">
        <p14:creationId xmlns:p14="http://schemas.microsoft.com/office/powerpoint/2010/main" xmlns="" val="334438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Aggregate Direct Gain of</a:t>
            </a:r>
            <a:r>
              <a:rPr lang="en-US" baseline="0" dirty="0" smtClean="0"/>
              <a:t> 88.1 million (compared to $</a:t>
            </a:r>
            <a:r>
              <a:rPr lang="en-US" i="0" baseline="0" dirty="0" smtClean="0"/>
              <a:t>4.3 billion from stock and option profits we see later). </a:t>
            </a:r>
          </a:p>
          <a:p>
            <a:pPr marL="171435" indent="-171435">
              <a:buFont typeface="Arial" charset="0"/>
              <a:buChar char="•"/>
            </a:pPr>
            <a:r>
              <a:rPr lang="en-US" dirty="0" smtClean="0"/>
              <a:t>DF </a:t>
            </a:r>
            <a:r>
              <a:rPr lang="en-US" dirty="0"/>
              <a:t>has potential to recover something from over 90% of CEOs and nearly 70% of firm-year obs</a:t>
            </a:r>
            <a:r>
              <a:rPr lang="en-US" dirty="0" smtClean="0"/>
              <a:t>. </a:t>
            </a:r>
          </a:p>
          <a:p>
            <a:pPr marL="171435" indent="-171435">
              <a:buFont typeface="Arial" charset="0"/>
              <a:buChar char="•"/>
            </a:pPr>
            <a:r>
              <a:rPr lang="en-US" dirty="0" smtClean="0"/>
              <a:t>Can potentially recover 73% of Direct Gains. Remaining 27% awarded more</a:t>
            </a:r>
            <a:r>
              <a:rPr lang="en-US" baseline="0" dirty="0" smtClean="0"/>
              <a:t> than three years prior to restatement, thus escapes reach of </a:t>
            </a:r>
            <a:r>
              <a:rPr lang="en-US" baseline="0" dirty="0" err="1" smtClean="0"/>
              <a:t>clawback</a:t>
            </a:r>
            <a:r>
              <a:rPr lang="en-US" baseline="0" dirty="0" smtClean="0"/>
              <a:t>. </a:t>
            </a:r>
          </a:p>
          <a:p>
            <a:pPr marL="171435" indent="-171435">
              <a:buFont typeface="Arial" charset="0"/>
              <a:buChar char="•"/>
            </a:pPr>
            <a:r>
              <a:rPr lang="en-US" dirty="0" smtClean="0"/>
              <a:t>Despite large recovery percentage, amount potentially recoverable is small </a:t>
            </a:r>
            <a:r>
              <a:rPr lang="en-US" dirty="0"/>
              <a:t>– </a:t>
            </a:r>
            <a:r>
              <a:rPr lang="en-US" dirty="0" smtClean="0"/>
              <a:t>on average (median) $281,000 ($74,000) per CEO</a:t>
            </a:r>
          </a:p>
          <a:p>
            <a:pPr marL="171435" indent="-171435">
              <a:buFont typeface="Arial" charset="0"/>
              <a:buChar char="•"/>
            </a:pPr>
            <a:r>
              <a:rPr lang="en-US" dirty="0" smtClean="0"/>
              <a:t>Important</a:t>
            </a:r>
            <a:r>
              <a:rPr lang="en-US" baseline="0" dirty="0" smtClean="0"/>
              <a:t> Note: calculations do not take into account cost of recover, including litigation, nor the fact that some executives may simply delay issuing restatements beyond the three year recovery window.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34</a:t>
            </a:fld>
            <a:endParaRPr lang="en-US"/>
          </a:p>
        </p:txBody>
      </p:sp>
    </p:spTree>
    <p:extLst>
      <p:ext uri="{BB962C8B-B14F-4D97-AF65-F5344CB8AC3E}">
        <p14:creationId xmlns:p14="http://schemas.microsoft.com/office/powerpoint/2010/main" xmlns="" val="102548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Stock and options gains calculated </a:t>
            </a:r>
            <a:r>
              <a:rPr lang="en-US" i="1" dirty="0" smtClean="0"/>
              <a:t>per transaction</a:t>
            </a:r>
            <a:r>
              <a:rPr lang="en-US" i="0" dirty="0" smtClean="0"/>
              <a:t> then aggregated</a:t>
            </a:r>
            <a:r>
              <a:rPr lang="en-US" i="0" baseline="0" dirty="0" smtClean="0"/>
              <a:t> by fiscal year. </a:t>
            </a:r>
          </a:p>
          <a:p>
            <a:r>
              <a:rPr lang="en-US" i="0" baseline="0" dirty="0" smtClean="0"/>
              <a:t>Only have sufficient info to calculate gains for 217 firm-years (37% of sample). Insider trading data shows that 178 of the 245 CEOs (70%) and 354 of the 576 firm years (61%) involved in insider sales and option exercise. We are unable to compute gains for some CEOs due to missing price or number of shares data. Thus our results are likely understated.</a:t>
            </a:r>
          </a:p>
          <a:p>
            <a:pPr defTabSz="914318">
              <a:defRPr/>
            </a:pPr>
            <a:r>
              <a:rPr lang="en-US" dirty="0"/>
              <a:t>The SEC filings (10-k, DEF 14A, or Form 4) do not identify the executive’s basis in shares sold. We therefore estimate each CEO’s basis in shares sold using the average price of all shares purchased over the prior five years. We recognize that many of the shares sold during the misreported period were acquired as prior compensation (i.e. restricted stock), thus the CEO’s basis in these shares would be determined by the market price on the grant date. As restricted stock typically has a vesting period of five years, we believe our five-year estimation method to be a reasonable approximation. </a:t>
            </a:r>
          </a:p>
          <a:p>
            <a:r>
              <a:rPr lang="en-US" dirty="0" smtClean="0"/>
              <a:t>* Option Gain: use market closing</a:t>
            </a:r>
            <a:r>
              <a:rPr lang="en-US" baseline="0" dirty="0" smtClean="0"/>
              <a:t> price on date of transaction. Unless market fluctuates widely that day should serve as reasonable approximation.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36</a:t>
            </a:fld>
            <a:endParaRPr lang="en-US"/>
          </a:p>
        </p:txBody>
      </p:sp>
    </p:spTree>
    <p:extLst>
      <p:ext uri="{BB962C8B-B14F-4D97-AF65-F5344CB8AC3E}">
        <p14:creationId xmlns:p14="http://schemas.microsoft.com/office/powerpoint/2010/main" xmlns="" val="60656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is the </a:t>
            </a:r>
            <a:r>
              <a:rPr lang="en-US" baseline="0" dirty="0" err="1" smtClean="0"/>
              <a:t>Clawback</a:t>
            </a:r>
            <a:r>
              <a:rPr lang="en-US" baseline="0" dirty="0" smtClean="0"/>
              <a:t> important? In 1976, Jensen and </a:t>
            </a:r>
            <a:r>
              <a:rPr lang="en-US" baseline="0" dirty="0" err="1" smtClean="0"/>
              <a:t>Meckling</a:t>
            </a:r>
            <a:r>
              <a:rPr lang="en-US" baseline="0" dirty="0" smtClean="0"/>
              <a:t> (Theory of the Firm) proposed using incentive compensation (specifically equity) to align management interest with shareholders. Since then, executive pay has grown drastically (from roughly 42 time the average worker pay in 1980s to 343 times in 2010). As shown in graph, incentive compensation now accounts for OVER 60% of total compensation (60% equity plus whatever portion is bonus).</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3</a:t>
            </a:fld>
            <a:endParaRPr lang="en-US"/>
          </a:p>
        </p:txBody>
      </p:sp>
    </p:spTree>
    <p:extLst>
      <p:ext uri="{BB962C8B-B14F-4D97-AF65-F5344CB8AC3E}">
        <p14:creationId xmlns:p14="http://schemas.microsoft.com/office/powerpoint/2010/main" xmlns="" val="1555406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CEO in our sample earns $3.7 million from stock sales</a:t>
            </a:r>
            <a:r>
              <a:rPr lang="en-US" baseline="0" dirty="0" smtClean="0"/>
              <a:t> and $3.8 million from option exercises. (consistent with </a:t>
            </a:r>
            <a:r>
              <a:rPr lang="en-US" dirty="0"/>
              <a:t>Johnson, Ryan, and </a:t>
            </a:r>
            <a:r>
              <a:rPr lang="en-US" dirty="0" err="1"/>
              <a:t>Tian</a:t>
            </a:r>
            <a:r>
              <a:rPr lang="en-US" dirty="0"/>
              <a:t> (2008) find that during fraud years, the median fraud CEO sells approximately $6.5 million of stock (compared to $2.8 million for CEOs of matched non-fraud firms).  </a:t>
            </a:r>
            <a:r>
              <a:rPr lang="en-US" dirty="0" err="1"/>
              <a:t>Efendi</a:t>
            </a:r>
            <a:r>
              <a:rPr lang="en-US" dirty="0"/>
              <a:t> (2007) finds CEOs of high-severity restatement firms exercise on average $7.7 million in options; difference is those studies look at sales whereas we look at profits). </a:t>
            </a:r>
            <a:r>
              <a:rPr lang="en-US" baseline="0" dirty="0" smtClean="0"/>
              <a:t>Extreme cases earn as high as $397 million in stock profits (Thomas Seibel, Seibel Systems FY 2000) and $322 million in options (Barry Diller, AIC Interactive; FY 2004). These numbers were independently verified via news sources (i.e. good estimation method). Shows there is a clear motive to inflate earnings to drive up stock prices for personal gains. </a:t>
            </a:r>
            <a:endParaRPr lang="en-US" dirty="0" smtClean="0"/>
          </a:p>
          <a:p>
            <a:r>
              <a:rPr lang="en-US" dirty="0" smtClean="0"/>
              <a:t>Test</a:t>
            </a:r>
            <a:r>
              <a:rPr lang="en-US" baseline="0" dirty="0" smtClean="0"/>
              <a:t> of difference in means (and median) shows no significant difference in stock and option gains between the two groups.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37</a:t>
            </a:fld>
            <a:endParaRPr lang="en-US"/>
          </a:p>
        </p:txBody>
      </p:sp>
    </p:spTree>
    <p:extLst>
      <p:ext uri="{BB962C8B-B14F-4D97-AF65-F5344CB8AC3E}">
        <p14:creationId xmlns:p14="http://schemas.microsoft.com/office/powerpoint/2010/main" xmlns="" val="828144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CEO in our sample earns $3.7 million from stock sales</a:t>
            </a:r>
            <a:r>
              <a:rPr lang="en-US" baseline="0" dirty="0" smtClean="0"/>
              <a:t> and $3.8 million from option exercises. (consistent with </a:t>
            </a:r>
            <a:r>
              <a:rPr lang="en-US" dirty="0"/>
              <a:t>Johnson, Ryan, and </a:t>
            </a:r>
            <a:r>
              <a:rPr lang="en-US" dirty="0" err="1"/>
              <a:t>Tian</a:t>
            </a:r>
            <a:r>
              <a:rPr lang="en-US" dirty="0"/>
              <a:t> (2008) find that during fraud years, the median fraud CEO sells approximately $6.5 million of stock (compared to $2.8 million for CEOs of matched non-fraud firms).  </a:t>
            </a:r>
            <a:r>
              <a:rPr lang="en-US" dirty="0" err="1"/>
              <a:t>Efendi</a:t>
            </a:r>
            <a:r>
              <a:rPr lang="en-US" dirty="0"/>
              <a:t> (2007) finds CEOs of high-severity restatement firms exercise on average $7.7 million in options; difference is those studies look at sales whereas we look at profits). </a:t>
            </a:r>
            <a:r>
              <a:rPr lang="en-US" baseline="0" dirty="0" smtClean="0"/>
              <a:t>Extreme cases earn as high as $397 million in stock profits (Thomas Seibel, Seibel Systems FY 2000) and $322 million in options (Barry Diller, AIC Interactive; FY 2004). These numbers were independently verified via news sources (i.e. good estimation method). Shows there is a clear motive to inflate earnings to drive up stock prices for personal gains. </a:t>
            </a:r>
            <a:endParaRPr lang="en-US" dirty="0" smtClean="0"/>
          </a:p>
          <a:p>
            <a:r>
              <a:rPr lang="en-US" dirty="0" smtClean="0"/>
              <a:t>Test</a:t>
            </a:r>
            <a:r>
              <a:rPr lang="en-US" baseline="0" dirty="0" smtClean="0"/>
              <a:t> of difference in means (and median) shows no significant difference in stock and option gains between the two groups.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38</a:t>
            </a:fld>
            <a:endParaRPr lang="en-US"/>
          </a:p>
        </p:txBody>
      </p:sp>
    </p:spTree>
    <p:extLst>
      <p:ext uri="{BB962C8B-B14F-4D97-AF65-F5344CB8AC3E}">
        <p14:creationId xmlns:p14="http://schemas.microsoft.com/office/powerpoint/2010/main" xmlns="" val="828144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manipulate?</a:t>
            </a:r>
            <a:r>
              <a:rPr lang="en-US" baseline="0" dirty="0" smtClean="0"/>
              <a:t> Perhaps to salvage expiring options. Table shows that 37% of options exercised would have expired in the next 12 months. This represents an aggregate loss of $661 million to the CEOs (average of over 4 million for CEOs who exercised options during this time frame – 158). By contrast, less than 4% of the newly exercisable options were exercised.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39</a:t>
            </a:fld>
            <a:endParaRPr lang="en-US"/>
          </a:p>
        </p:txBody>
      </p:sp>
    </p:spTree>
    <p:extLst>
      <p:ext uri="{BB962C8B-B14F-4D97-AF65-F5344CB8AC3E}">
        <p14:creationId xmlns:p14="http://schemas.microsoft.com/office/powerpoint/2010/main" xmlns="" val="2760988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Indirect Gains recoverable</a:t>
            </a:r>
            <a:r>
              <a:rPr lang="en-US" baseline="0" dirty="0" smtClean="0"/>
              <a:t> under each </a:t>
            </a:r>
            <a:r>
              <a:rPr lang="en-US" baseline="0" dirty="0" err="1" smtClean="0"/>
              <a:t>clawback</a:t>
            </a:r>
            <a:r>
              <a:rPr lang="en-US" baseline="0" dirty="0" smtClean="0"/>
              <a:t> provision. </a:t>
            </a:r>
          </a:p>
          <a:p>
            <a:pPr marL="171450" indent="-171450">
              <a:buFont typeface="Arial" pitchFamily="34" charset="0"/>
              <a:buChar char="•"/>
            </a:pPr>
            <a:r>
              <a:rPr lang="en-US" baseline="0" dirty="0" smtClean="0"/>
              <a:t>Dodd-Frank does not require recovery of profits from sale of securities (previously awarded stock and option grants). </a:t>
            </a:r>
          </a:p>
          <a:p>
            <a:pPr marL="171450" indent="-171450">
              <a:buFont typeface="Arial" pitchFamily="34" charset="0"/>
              <a:buChar char="•"/>
            </a:pPr>
            <a:r>
              <a:rPr lang="en-US" i="0" baseline="0" dirty="0" smtClean="0"/>
              <a:t>This amount to aggregate of $4.3 billion, or an average of $17.9 million </a:t>
            </a:r>
            <a:r>
              <a:rPr lang="en-US" i="1" baseline="0" dirty="0" smtClean="0"/>
              <a:t>per CEO</a:t>
            </a:r>
            <a:r>
              <a:rPr lang="en-US" i="0" baseline="0" dirty="0" smtClean="0"/>
              <a:t> that is not subject to recovery!</a:t>
            </a:r>
          </a:p>
          <a:p>
            <a:pPr marL="171450" indent="-171450">
              <a:buFont typeface="Arial" pitchFamily="34" charset="0"/>
              <a:buChar char="•"/>
            </a:pPr>
            <a:r>
              <a:rPr lang="en-US" i="0" baseline="0" dirty="0" smtClean="0"/>
              <a:t>By comparison, SOX could be used to recover up to 26% of Indirect Gains. Reason for small recovery amount is because only a subset of the sample is subject to SOX. Executives at firms not engaged in “misconduct” are not required to recover Indirect Gains</a:t>
            </a:r>
          </a:p>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40</a:t>
            </a:fld>
            <a:endParaRPr lang="en-US"/>
          </a:p>
        </p:txBody>
      </p:sp>
    </p:spTree>
    <p:extLst>
      <p:ext uri="{BB962C8B-B14F-4D97-AF65-F5344CB8AC3E}">
        <p14:creationId xmlns:p14="http://schemas.microsoft.com/office/powerpoint/2010/main" xmlns="" val="102548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Aggregate gain of over $4.38 </a:t>
            </a:r>
            <a:r>
              <a:rPr lang="en-US" i="1" dirty="0" smtClean="0"/>
              <a:t>billion </a:t>
            </a:r>
            <a:r>
              <a:rPr lang="en-US" i="0" dirty="0" smtClean="0"/>
              <a:t>in Total</a:t>
            </a:r>
            <a:r>
              <a:rPr lang="en-US" i="0" baseline="0" dirty="0" smtClean="0"/>
              <a:t> Gains; Only $64 million from Direct Gains (excess incentive compensation) and the remaining $4.3 billion from stock and option profits. </a:t>
            </a:r>
          </a:p>
          <a:p>
            <a:r>
              <a:rPr lang="en-US" i="0" baseline="0" dirty="0" smtClean="0"/>
              <a:t>Dodd-Frank applies to ALL CEOs; SOX applies to limited sub-set of fraud firms. Despite the smaller application, SOX </a:t>
            </a:r>
            <a:r>
              <a:rPr lang="en-US" i="0" baseline="0" dirty="0" err="1" smtClean="0"/>
              <a:t>clawback</a:t>
            </a:r>
            <a:r>
              <a:rPr lang="en-US" i="0" baseline="0" dirty="0" smtClean="0"/>
              <a:t> actually recovers quite a bit more ($1.19b vs. $64.6m). This is due almost entirely to stock and option gains.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41</a:t>
            </a:fld>
            <a:endParaRPr lang="en-US"/>
          </a:p>
        </p:txBody>
      </p:sp>
    </p:spTree>
    <p:extLst>
      <p:ext uri="{BB962C8B-B14F-4D97-AF65-F5344CB8AC3E}">
        <p14:creationId xmlns:p14="http://schemas.microsoft.com/office/powerpoint/2010/main" xmlns="" val="102548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18.9% of</a:t>
            </a:r>
            <a:r>
              <a:rPr lang="en-US" baseline="0" dirty="0" smtClean="0"/>
              <a:t> </a:t>
            </a:r>
            <a:r>
              <a:rPr lang="en-US" i="1" baseline="0" dirty="0" smtClean="0"/>
              <a:t>Turnovers </a:t>
            </a:r>
            <a:r>
              <a:rPr lang="en-US" i="0" baseline="0" dirty="0" smtClean="0"/>
              <a:t>are involuntary (FIRED); 2% of all CEOs are FIRED each fiscal year.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43</a:t>
            </a:fld>
            <a:endParaRPr lang="en-US"/>
          </a:p>
        </p:txBody>
      </p:sp>
    </p:spTree>
    <p:extLst>
      <p:ext uri="{BB962C8B-B14F-4D97-AF65-F5344CB8AC3E}">
        <p14:creationId xmlns:p14="http://schemas.microsoft.com/office/powerpoint/2010/main" xmlns="" val="87962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CEOs in </a:t>
            </a:r>
            <a:r>
              <a:rPr lang="en-US" dirty="0" err="1" smtClean="0"/>
              <a:t>Execucomp</a:t>
            </a:r>
            <a:r>
              <a:rPr lang="en-US" baseline="0" dirty="0" smtClean="0"/>
              <a:t> for this regression. </a:t>
            </a:r>
            <a:r>
              <a:rPr lang="en-US" dirty="0" smtClean="0"/>
              <a:t>Negative relation between net income and fired</a:t>
            </a:r>
            <a:r>
              <a:rPr lang="en-US" baseline="0" dirty="0" smtClean="0"/>
              <a:t> – the higher the net income, the lower the termination risk. (coefficient is scaled by 10,000)</a:t>
            </a:r>
          </a:p>
          <a:p>
            <a:r>
              <a:rPr lang="en-US" baseline="0" dirty="0" smtClean="0"/>
              <a:t>Marginal effects in brackets</a:t>
            </a:r>
          </a:p>
          <a:p>
            <a:endParaRPr lang="en-US" baseline="0" dirty="0" smtClean="0"/>
          </a:p>
        </p:txBody>
      </p:sp>
      <p:sp>
        <p:nvSpPr>
          <p:cNvPr id="4" name="Slide Number Placeholder 3"/>
          <p:cNvSpPr>
            <a:spLocks noGrp="1"/>
          </p:cNvSpPr>
          <p:nvPr>
            <p:ph type="sldNum" sz="quarter" idx="10"/>
          </p:nvPr>
        </p:nvSpPr>
        <p:spPr/>
        <p:txBody>
          <a:bodyPr/>
          <a:lstStyle/>
          <a:p>
            <a:fld id="{0995ABD1-CE64-4362-96FC-9DA005EF0987}" type="slidenum">
              <a:rPr lang="en-US" smtClean="0"/>
              <a:pPr/>
              <a:t>44</a:t>
            </a:fld>
            <a:endParaRPr lang="en-US"/>
          </a:p>
        </p:txBody>
      </p:sp>
    </p:spTree>
    <p:extLst>
      <p:ext uri="{BB962C8B-B14F-4D97-AF65-F5344CB8AC3E}">
        <p14:creationId xmlns:p14="http://schemas.microsoft.com/office/powerpoint/2010/main" xmlns="" val="818314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indicator</a:t>
            </a:r>
            <a:r>
              <a:rPr lang="en-US" baseline="0" dirty="0" smtClean="0"/>
              <a:t> variables loses significance for NI, but all three indicator variables are highly significant at the 1% level (with and without FE). Adding FE increases the coefficients.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45</a:t>
            </a:fld>
            <a:endParaRPr lang="en-US"/>
          </a:p>
        </p:txBody>
      </p:sp>
    </p:spTree>
    <p:extLst>
      <p:ext uri="{BB962C8B-B14F-4D97-AF65-F5344CB8AC3E}">
        <p14:creationId xmlns:p14="http://schemas.microsoft.com/office/powerpoint/2010/main" xmlns="" val="2050158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Determine change in probability – by how much was CEO able to reduce his </a:t>
            </a:r>
            <a:r>
              <a:rPr lang="en-US" dirty="0" err="1"/>
              <a:t>prob</a:t>
            </a:r>
            <a:r>
              <a:rPr lang="en-US" dirty="0"/>
              <a:t> of termination by </a:t>
            </a:r>
            <a:r>
              <a:rPr lang="en-US" dirty="0" err="1"/>
              <a:t>manipulationg</a:t>
            </a:r>
            <a:r>
              <a:rPr lang="en-US" dirty="0"/>
              <a:t>?</a:t>
            </a:r>
          </a:p>
          <a:p>
            <a:pPr fontAlgn="ctr"/>
            <a:r>
              <a:rPr lang="en-US" dirty="0"/>
              <a:t>* </a:t>
            </a:r>
            <a:r>
              <a:rPr lang="en-US" dirty="0" err="1"/>
              <a:t>Unrestated</a:t>
            </a:r>
            <a:r>
              <a:rPr lang="en-US" dirty="0"/>
              <a:t> = “manipulated” probability (should be lower b/c manipulate to decrease); Restated = true probability (should be higher)</a:t>
            </a:r>
          </a:p>
          <a:p>
            <a:pPr fontAlgn="ctr"/>
            <a:r>
              <a:rPr lang="en-US" dirty="0"/>
              <a:t>Average Reduction in Probability of Termination = 12.673%</a:t>
            </a:r>
          </a:p>
          <a:p>
            <a:pPr defTabSz="914318" fontAlgn="ctr">
              <a:defRPr/>
            </a:pPr>
            <a:r>
              <a:rPr lang="en-US" dirty="0"/>
              <a:t>We find approximately 18% of CEOs in the sample are able to reduce their probability of termination by at least ten percent and nearly 11% of the sample are able to reduce their probability of termination by more than fifty percent as a result of manipulating earnings. </a:t>
            </a:r>
          </a:p>
          <a:p>
            <a:pPr fontAlgn="ct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46</a:t>
            </a:fld>
            <a:endParaRPr lang="en-US"/>
          </a:p>
        </p:txBody>
      </p:sp>
    </p:spTree>
    <p:extLst>
      <p:ext uri="{BB962C8B-B14F-4D97-AF65-F5344CB8AC3E}">
        <p14:creationId xmlns:p14="http://schemas.microsoft.com/office/powerpoint/2010/main" xmlns="" val="2988464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Small Firm Bias? </a:t>
            </a:r>
          </a:p>
          <a:p>
            <a:r>
              <a:rPr lang="en-US" dirty="0" smtClean="0"/>
              <a:t>* We include only firms in </a:t>
            </a:r>
            <a:r>
              <a:rPr lang="en-US" dirty="0" err="1" smtClean="0"/>
              <a:t>Execucomp</a:t>
            </a:r>
            <a:r>
              <a:rPr lang="en-US" dirty="0" smtClean="0"/>
              <a:t> (S&amp;P 500; S&amp;P Mid-Cap 400; S&amp;P Small-Cap 600)</a:t>
            </a:r>
          </a:p>
          <a:p>
            <a:pPr defTabSz="914318">
              <a:defRPr/>
            </a:pPr>
            <a:r>
              <a:rPr lang="en-US" dirty="0" smtClean="0"/>
              <a:t>* Of 1,300 restatements, </a:t>
            </a:r>
            <a:r>
              <a:rPr lang="en-US" dirty="0" err="1" smtClean="0"/>
              <a:t>Exexucomp</a:t>
            </a:r>
            <a:r>
              <a:rPr lang="en-US" dirty="0" smtClean="0"/>
              <a:t> accounts for only 275. Is there a size bias? </a:t>
            </a:r>
          </a:p>
          <a:p>
            <a:pPr marL="171435" indent="-171435">
              <a:buFont typeface="Arial" charset="0"/>
              <a:buChar char="•"/>
            </a:pPr>
            <a:r>
              <a:rPr lang="en-US" dirty="0" smtClean="0"/>
              <a:t>Repeat the analysis; breaking down by index.</a:t>
            </a:r>
            <a:r>
              <a:rPr lang="en-US" baseline="0" dirty="0" smtClean="0"/>
              <a:t> </a:t>
            </a:r>
          </a:p>
          <a:p>
            <a:pPr marL="628594" lvl="1" indent="-171435">
              <a:buFont typeface="Arial" charset="0"/>
              <a:buChar char="•"/>
            </a:pPr>
            <a:r>
              <a:rPr lang="en-US" baseline="0" dirty="0" smtClean="0"/>
              <a:t>Change in net income for S&amp;P 500 is over 17 times larger than change in net income for Mid Cap; over 19 times larger than Small Cap.</a:t>
            </a:r>
          </a:p>
          <a:p>
            <a:pPr marL="628594" lvl="1" indent="-171435">
              <a:buFont typeface="Arial" charset="0"/>
              <a:buChar char="•"/>
            </a:pPr>
            <a:r>
              <a:rPr lang="en-US" baseline="0" dirty="0" smtClean="0"/>
              <a:t>Change in Excess Incentive Compensation and Stock/Option Gains for S&amp;P 500 firms roughly 4-8 times larger than for </a:t>
            </a:r>
            <a:r>
              <a:rPr lang="en-US" baseline="0" dirty="0" err="1" smtClean="0"/>
              <a:t>MidCap</a:t>
            </a:r>
            <a:r>
              <a:rPr lang="en-US" baseline="0" dirty="0" smtClean="0"/>
              <a:t> or Small Cap. </a:t>
            </a:r>
          </a:p>
          <a:p>
            <a:pPr marL="628594" lvl="1" indent="-171435">
              <a:buFont typeface="Arial" charset="0"/>
              <a:buChar char="•"/>
            </a:pPr>
            <a:r>
              <a:rPr lang="en-US" baseline="0" dirty="0" smtClean="0"/>
              <a:t>Excluded small firms likely to be similar magnitude of restatement. Excluded smaller firms not likely to bias total dollar gains. </a:t>
            </a:r>
            <a:endParaRPr lang="en-US" dirty="0" smtClean="0"/>
          </a:p>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48</a:t>
            </a:fld>
            <a:endParaRPr lang="en-US"/>
          </a:p>
        </p:txBody>
      </p:sp>
    </p:spTree>
    <p:extLst>
      <p:ext uri="{BB962C8B-B14F-4D97-AF65-F5344CB8AC3E}">
        <p14:creationId xmlns:p14="http://schemas.microsoft.com/office/powerpoint/2010/main" xmlns="" val="314582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5" indent="-171435">
              <a:buFont typeface="Arial" charset="0"/>
              <a:buChar char="•"/>
            </a:pPr>
            <a:r>
              <a:rPr lang="en-US" baseline="0" dirty="0" smtClean="0"/>
              <a:t>Why is this a problem? When compensation is tied to firm performance it may encourage management to manipulate earnings in effort to boost their “incentive” compensation. </a:t>
            </a:r>
          </a:p>
          <a:p>
            <a:pPr marL="171435" indent="-171435">
              <a:buFont typeface="Arial" charset="0"/>
              <a:buChar char="•"/>
            </a:pPr>
            <a:r>
              <a:rPr lang="en-US" baseline="0" dirty="0" smtClean="0"/>
              <a:t>Examples of CEOS and restatements in our sample. While these are extreme examples, it does illustrate the seriousness of earnings manipulation and the importance in having an effective </a:t>
            </a:r>
            <a:r>
              <a:rPr lang="en-US" baseline="0" dirty="0" err="1" smtClean="0"/>
              <a:t>clawback</a:t>
            </a:r>
            <a:r>
              <a:rPr lang="en-US" baseline="0" dirty="0" smtClean="0"/>
              <a:t> policy. </a:t>
            </a:r>
            <a:endParaRPr lang="en-US" dirty="0" smtClean="0"/>
          </a:p>
          <a:p>
            <a:endParaRPr lang="en-US" dirty="0" smtClean="0"/>
          </a:p>
          <a:p>
            <a:r>
              <a:rPr lang="en-US" dirty="0" smtClean="0"/>
              <a:t>MCI: </a:t>
            </a:r>
            <a:r>
              <a:rPr lang="en-US" dirty="0"/>
              <a:t>The adjustments resulted in a </a:t>
            </a:r>
            <a:r>
              <a:rPr lang="en-US" i="1" dirty="0"/>
              <a:t>cumulative</a:t>
            </a:r>
            <a:r>
              <a:rPr lang="en-US" dirty="0"/>
              <a:t> net reduction . . . in previously reported net income attributable to common shareholders of $17.1 billion and $53.1 billion for the years ended December 31, 2001 and 2000, respectively (MCI 2002 Annual Report; SEC EDGAR). </a:t>
            </a:r>
          </a:p>
          <a:p>
            <a:r>
              <a:rPr lang="en-US" dirty="0"/>
              <a:t>NOTE: All numbers have been verified through SEC </a:t>
            </a:r>
            <a:r>
              <a:rPr lang="en-US" dirty="0" err="1"/>
              <a:t>filngs</a:t>
            </a:r>
            <a:r>
              <a:rPr lang="en-US" dirty="0"/>
              <a:t> (10-k, DEF 14A, Insider </a:t>
            </a:r>
            <a:r>
              <a:rPr lang="en-US" dirty="0" err="1"/>
              <a:t>Tradings</a:t>
            </a:r>
            <a:r>
              <a:rPr lang="en-US" dirty="0"/>
              <a:t>, AAERs), DOJ filings (www.justice.gov), </a:t>
            </a:r>
          </a:p>
        </p:txBody>
      </p:sp>
      <p:sp>
        <p:nvSpPr>
          <p:cNvPr id="4" name="Slide Number Placeholder 3"/>
          <p:cNvSpPr>
            <a:spLocks noGrp="1"/>
          </p:cNvSpPr>
          <p:nvPr>
            <p:ph type="sldNum" sz="quarter" idx="10"/>
          </p:nvPr>
        </p:nvSpPr>
        <p:spPr/>
        <p:txBody>
          <a:bodyPr/>
          <a:lstStyle/>
          <a:p>
            <a:fld id="{0995ABD1-CE64-4362-96FC-9DA005EF0987}" type="slidenum">
              <a:rPr lang="en-US" smtClean="0"/>
              <a:pPr/>
              <a:t>5</a:t>
            </a:fld>
            <a:endParaRPr lang="en-US"/>
          </a:p>
        </p:txBody>
      </p:sp>
    </p:spTree>
    <p:extLst>
      <p:ext uri="{BB962C8B-B14F-4D97-AF65-F5344CB8AC3E}">
        <p14:creationId xmlns:p14="http://schemas.microsoft.com/office/powerpoint/2010/main" xmlns="" val="2322283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a:t>
            </a:r>
            <a:r>
              <a:rPr lang="en-US" baseline="0" dirty="0" smtClean="0"/>
              <a:t> main results; broken down by index. S&amp;P 500 shows similar results to full sample for both DF and SOX. </a:t>
            </a:r>
          </a:p>
          <a:p>
            <a:r>
              <a:rPr lang="en-US" i="1" baseline="0" dirty="0" smtClean="0"/>
              <a:t>Marginal </a:t>
            </a:r>
            <a:r>
              <a:rPr lang="en-US" i="0" baseline="0" dirty="0" smtClean="0"/>
              <a:t>improvement for </a:t>
            </a:r>
            <a:r>
              <a:rPr lang="en-US" i="0" baseline="0" dirty="0" err="1" smtClean="0"/>
              <a:t>MidCap</a:t>
            </a:r>
            <a:r>
              <a:rPr lang="en-US" i="0" baseline="0" dirty="0" smtClean="0"/>
              <a:t>; not for </a:t>
            </a:r>
            <a:r>
              <a:rPr lang="en-US" i="0" baseline="0" dirty="0" err="1" smtClean="0"/>
              <a:t>SmallCap</a:t>
            </a:r>
            <a:r>
              <a:rPr lang="en-US" i="0" baseline="0" dirty="0" smtClean="0"/>
              <a:t>. Thus, if anything, including the smaller firms would likely lead to event rejection of DF effectiveness. </a:t>
            </a:r>
            <a:endParaRPr lang="en-US" i="1"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49</a:t>
            </a:fld>
            <a:endParaRPr lang="en-US"/>
          </a:p>
        </p:txBody>
      </p:sp>
    </p:spTree>
    <p:extLst>
      <p:ext uri="{BB962C8B-B14F-4D97-AF65-F5344CB8AC3E}">
        <p14:creationId xmlns:p14="http://schemas.microsoft.com/office/powerpoint/2010/main" xmlns="" val="265508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50</a:t>
            </a:fld>
            <a:endParaRPr lang="en-US"/>
          </a:p>
        </p:txBody>
      </p:sp>
    </p:spTree>
    <p:extLst>
      <p:ext uri="{BB962C8B-B14F-4D97-AF65-F5344CB8AC3E}">
        <p14:creationId xmlns:p14="http://schemas.microsoft.com/office/powerpoint/2010/main" xmlns="" val="582039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million over misreported period; amount per year is</a:t>
            </a:r>
            <a:r>
              <a:rPr lang="en-US" baseline="0" dirty="0" smtClean="0"/>
              <a:t> closer to $7.6 million (Table 8)</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51</a:t>
            </a:fld>
            <a:endParaRPr lang="en-US"/>
          </a:p>
        </p:txBody>
      </p:sp>
    </p:spTree>
    <p:extLst>
      <p:ext uri="{BB962C8B-B14F-4D97-AF65-F5344CB8AC3E}">
        <p14:creationId xmlns:p14="http://schemas.microsoft.com/office/powerpoint/2010/main" xmlns="" val="21738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995ABD1-CE64-4362-96FC-9DA005EF0987}" type="slidenum">
              <a:rPr lang="en-US" smtClean="0"/>
              <a:pPr/>
              <a:t>8</a:t>
            </a:fld>
            <a:endParaRPr lang="en-US"/>
          </a:p>
        </p:txBody>
      </p:sp>
    </p:spTree>
    <p:extLst>
      <p:ext uri="{BB962C8B-B14F-4D97-AF65-F5344CB8AC3E}">
        <p14:creationId xmlns:p14="http://schemas.microsoft.com/office/powerpoint/2010/main" xmlns="" val="212165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Earnings</a:t>
            </a:r>
            <a:r>
              <a:rPr lang="en-US" baseline="0" dirty="0" smtClean="0"/>
              <a:t> management and manipulation have been studied extensively in finance and accounting. The findings indicate that executives manipulate earning for personal gain – either to profit monetarily or to keep their jobs. </a:t>
            </a:r>
          </a:p>
        </p:txBody>
      </p:sp>
      <p:sp>
        <p:nvSpPr>
          <p:cNvPr id="4" name="Slide Number Placeholder 3"/>
          <p:cNvSpPr>
            <a:spLocks noGrp="1"/>
          </p:cNvSpPr>
          <p:nvPr>
            <p:ph type="sldNum" sz="quarter" idx="10"/>
          </p:nvPr>
        </p:nvSpPr>
        <p:spPr/>
        <p:txBody>
          <a:bodyPr/>
          <a:lstStyle/>
          <a:p>
            <a:fld id="{0995ABD1-CE64-4362-96FC-9DA005EF0987}" type="slidenum">
              <a:rPr lang="en-US" smtClean="0"/>
              <a:pPr/>
              <a:t>9</a:t>
            </a:fld>
            <a:endParaRPr lang="en-US"/>
          </a:p>
        </p:txBody>
      </p:sp>
    </p:spTree>
    <p:extLst>
      <p:ext uri="{BB962C8B-B14F-4D97-AF65-F5344CB8AC3E}">
        <p14:creationId xmlns:p14="http://schemas.microsoft.com/office/powerpoint/2010/main" xmlns="" val="167075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Dodd-Frank </a:t>
            </a:r>
            <a:r>
              <a:rPr lang="en-US" dirty="0" err="1" smtClean="0"/>
              <a:t>clawback</a:t>
            </a:r>
            <a:r>
              <a:rPr lang="en-US" dirty="0" smtClean="0"/>
              <a:t>, as written, applies only to the “excess” incentive compensation</a:t>
            </a:r>
            <a:r>
              <a:rPr lang="en-US" baseline="0" dirty="0" smtClean="0"/>
              <a:t> and does not apply to the profit from the sale of stock and option exercise. As we show, the gain from stock and options is more than 200 times the amount of “excess” incentive compensation. We therefore predict that any amount recoverable under Dodd-Frank will likely not be economically significant.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10</a:t>
            </a:fld>
            <a:endParaRPr lang="en-US"/>
          </a:p>
        </p:txBody>
      </p:sp>
    </p:spTree>
    <p:extLst>
      <p:ext uri="{BB962C8B-B14F-4D97-AF65-F5344CB8AC3E}">
        <p14:creationId xmlns:p14="http://schemas.microsoft.com/office/powerpoint/2010/main" xmlns="" val="275008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&amp; P find that CEOS whose overall compensation</a:t>
            </a:r>
            <a:r>
              <a:rPr lang="en-US" baseline="0" dirty="0" smtClean="0"/>
              <a:t> is closely tied to stock returns (such as stock and option grants) are more aggressive in the use of discretionary accruals. </a:t>
            </a:r>
          </a:p>
          <a:p>
            <a:r>
              <a:rPr lang="en-US" baseline="0" dirty="0" smtClean="0"/>
              <a:t>Erickson et al. use a </a:t>
            </a:r>
            <a:r>
              <a:rPr lang="en-US" baseline="0" dirty="0" err="1" smtClean="0"/>
              <a:t>logit</a:t>
            </a:r>
            <a:r>
              <a:rPr lang="en-US" baseline="0" dirty="0" smtClean="0"/>
              <a:t> model and find positive coefficient between incentive compensation (Bonus and Equity) and accounting fraud. </a:t>
            </a:r>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11</a:t>
            </a:fld>
            <a:endParaRPr lang="en-US"/>
          </a:p>
        </p:txBody>
      </p:sp>
    </p:spTree>
    <p:extLst>
      <p:ext uri="{BB962C8B-B14F-4D97-AF65-F5344CB8AC3E}">
        <p14:creationId xmlns:p14="http://schemas.microsoft.com/office/powerpoint/2010/main" xmlns="" val="1803465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5ABD1-CE64-4362-96FC-9DA005EF0987}" type="slidenum">
              <a:rPr lang="en-US" smtClean="0"/>
              <a:pPr/>
              <a:t>13</a:t>
            </a:fld>
            <a:endParaRPr lang="en-US"/>
          </a:p>
        </p:txBody>
      </p:sp>
    </p:spTree>
    <p:extLst>
      <p:ext uri="{BB962C8B-B14F-4D97-AF65-F5344CB8AC3E}">
        <p14:creationId xmlns:p14="http://schemas.microsoft.com/office/powerpoint/2010/main" xmlns="" val="275008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79C714-8521-41E0-BCCA-365A377EF288}"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39942932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9C714-8521-41E0-BCCA-365A377EF288}"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202877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9C714-8521-41E0-BCCA-365A377EF288}"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414071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9C714-8521-41E0-BCCA-365A377EF288}"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DAC3-1927-4226-B434-B2DA29CD3FD1}" type="slidenum">
              <a:rPr lang="en-US" smtClean="0"/>
              <a:pPr/>
              <a:t>‹#›</a:t>
            </a:fld>
            <a:endParaRPr lang="en-US"/>
          </a:p>
        </p:txBody>
      </p:sp>
      <p:pic>
        <p:nvPicPr>
          <p:cNvPr id="7" name="Picture 2" descr="The Florida State University"/>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6201" y="6172200"/>
            <a:ext cx="3505200" cy="6276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7437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79C714-8521-41E0-BCCA-365A377EF288}"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23853912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79C714-8521-41E0-BCCA-365A377EF288}"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34096081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79C714-8521-41E0-BCCA-365A377EF288}" type="datetimeFigureOut">
              <a:rPr lang="en-US" smtClean="0"/>
              <a:pPr/>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258354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9C714-8521-41E0-BCCA-365A377EF288}" type="datetimeFigureOut">
              <a:rPr lang="en-US" smtClean="0"/>
              <a:pPr/>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67923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9C714-8521-41E0-BCCA-365A377EF288}" type="datetimeFigureOut">
              <a:rPr lang="en-US" smtClean="0"/>
              <a:pPr/>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178071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9C714-8521-41E0-BCCA-365A377EF288}"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361877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9C714-8521-41E0-BCCA-365A377EF288}"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375675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9C714-8521-41E0-BCCA-365A377EF288}" type="datetimeFigureOut">
              <a:rPr lang="en-US" smtClean="0"/>
              <a:pPr/>
              <a:t>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1DAC3-1927-4226-B434-B2DA29CD3FD1}" type="slidenum">
              <a:rPr lang="en-US" smtClean="0"/>
              <a:pPr/>
              <a:t>‹#›</a:t>
            </a:fld>
            <a:endParaRPr lang="en-US"/>
          </a:p>
        </p:txBody>
      </p:sp>
    </p:spTree>
    <p:extLst>
      <p:ext uri="{BB962C8B-B14F-4D97-AF65-F5344CB8AC3E}">
        <p14:creationId xmlns:p14="http://schemas.microsoft.com/office/powerpoint/2010/main" xmlns="" val="3466970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16014"/>
          </a:xfrm>
          <a:prstGeom prst="rect">
            <a:avLst/>
          </a:prstGeom>
          <a:gradFill>
            <a:gsLst>
              <a:gs pos="0">
                <a:srgbClr val="C00000"/>
              </a:gs>
              <a:gs pos="100000">
                <a:srgbClr val="1E0000"/>
              </a:gs>
              <a:gs pos="100000">
                <a:srgbClr val="181CC7"/>
              </a:gs>
              <a:gs pos="48000">
                <a:srgbClr val="8E0000"/>
              </a:gs>
              <a:gs pos="81300">
                <a:srgbClr val="5C0000"/>
              </a:gs>
              <a:gs pos="100000">
                <a:srgbClr val="C00000"/>
              </a:gs>
              <a:gs pos="100000">
                <a:srgbClr val="8C3D9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2130425"/>
            <a:ext cx="8839200" cy="1470025"/>
          </a:xfrm>
        </p:spPr>
        <p:txBody>
          <a:bodyPr>
            <a:noAutofit/>
          </a:bodyPr>
          <a:lstStyle/>
          <a:p>
            <a:r>
              <a:rPr lang="en-US" sz="5400" dirty="0" smtClean="0"/>
              <a:t>Clawing Back Executive Compensation</a:t>
            </a:r>
            <a:endParaRPr lang="en-US" sz="5400" dirty="0"/>
          </a:p>
        </p:txBody>
      </p:sp>
      <p:sp>
        <p:nvSpPr>
          <p:cNvPr id="3" name="Subtitle 2"/>
          <p:cNvSpPr>
            <a:spLocks noGrp="1"/>
          </p:cNvSpPr>
          <p:nvPr>
            <p:ph type="subTitle" idx="1"/>
          </p:nvPr>
        </p:nvSpPr>
        <p:spPr>
          <a:xfrm>
            <a:off x="1371600" y="4648200"/>
            <a:ext cx="6400800" cy="1752600"/>
          </a:xfrm>
        </p:spPr>
        <p:txBody>
          <a:bodyPr/>
          <a:lstStyle/>
          <a:p>
            <a:r>
              <a:rPr lang="en-US" dirty="0" smtClean="0"/>
              <a:t>James </a:t>
            </a:r>
            <a:r>
              <a:rPr lang="en-US" dirty="0" err="1" smtClean="0"/>
              <a:t>Ang</a:t>
            </a:r>
            <a:endParaRPr lang="en-US" dirty="0" smtClean="0"/>
          </a:p>
          <a:p>
            <a:r>
              <a:rPr lang="en-US" dirty="0" err="1" smtClean="0"/>
              <a:t>Yingmei</a:t>
            </a:r>
            <a:r>
              <a:rPr lang="en-US" dirty="0" smtClean="0"/>
              <a:t> Cheng</a:t>
            </a:r>
          </a:p>
          <a:p>
            <a:r>
              <a:rPr lang="en-US" dirty="0" smtClean="0"/>
              <a:t>Sarah Fulmer</a:t>
            </a:r>
            <a:endParaRPr lang="en-US" dirty="0"/>
          </a:p>
        </p:txBody>
      </p:sp>
      <p:pic>
        <p:nvPicPr>
          <p:cNvPr id="1026" name="Picture 2" descr="The Florida State Universit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76200"/>
            <a:ext cx="5381214" cy="963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051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Development</a:t>
            </a:r>
            <a:endParaRPr lang="en-US" dirty="0"/>
          </a:p>
        </p:txBody>
      </p:sp>
      <p:sp>
        <p:nvSpPr>
          <p:cNvPr id="3" name="Content Placeholder 2"/>
          <p:cNvSpPr>
            <a:spLocks noGrp="1"/>
          </p:cNvSpPr>
          <p:nvPr>
            <p:ph idx="1"/>
          </p:nvPr>
        </p:nvSpPr>
        <p:spPr/>
        <p:txBody>
          <a:bodyPr>
            <a:normAutofit/>
          </a:bodyPr>
          <a:lstStyle/>
          <a:p>
            <a:r>
              <a:rPr lang="en-US" b="1" dirty="0" smtClean="0">
                <a:solidFill>
                  <a:srgbClr val="C00000"/>
                </a:solidFill>
              </a:rPr>
              <a:t>H1: </a:t>
            </a:r>
            <a:r>
              <a:rPr lang="en-US" b="1" dirty="0">
                <a:solidFill>
                  <a:srgbClr val="C00000"/>
                </a:solidFill>
              </a:rPr>
              <a:t>The amount recoverable under Dodd-Frank will not be economically </a:t>
            </a:r>
            <a:r>
              <a:rPr lang="en-US" b="1" dirty="0" smtClean="0">
                <a:solidFill>
                  <a:srgbClr val="C00000"/>
                </a:solidFill>
              </a:rPr>
              <a:t>significant</a:t>
            </a:r>
          </a:p>
          <a:p>
            <a:endParaRPr lang="en-US" sz="1600" b="1" dirty="0">
              <a:solidFill>
                <a:srgbClr val="C00000"/>
              </a:solidFill>
            </a:endParaRPr>
          </a:p>
          <a:p>
            <a:r>
              <a:rPr lang="en-US" dirty="0" smtClean="0"/>
              <a:t>H2</a:t>
            </a:r>
            <a:r>
              <a:rPr lang="en-US" dirty="0"/>
              <a:t>: CEOs manipulate earnings to profit from stock sales and option exercises</a:t>
            </a:r>
          </a:p>
          <a:p>
            <a:endParaRPr lang="en-US" sz="1600" dirty="0" smtClean="0"/>
          </a:p>
          <a:p>
            <a:r>
              <a:rPr lang="en-US" dirty="0" smtClean="0"/>
              <a:t>H3: CEOs manipulate earnings to avoid termination</a:t>
            </a:r>
          </a:p>
        </p:txBody>
      </p:sp>
    </p:spTree>
    <p:extLst>
      <p:ext uri="{BB962C8B-B14F-4D97-AF65-F5344CB8AC3E}">
        <p14:creationId xmlns:p14="http://schemas.microsoft.com/office/powerpoint/2010/main" xmlns="" val="1269917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Incentive Compensation</a:t>
            </a:r>
            <a:endParaRPr lang="en-US" dirty="0"/>
          </a:p>
        </p:txBody>
      </p:sp>
      <p:sp>
        <p:nvSpPr>
          <p:cNvPr id="3" name="Content Placeholder 2"/>
          <p:cNvSpPr>
            <a:spLocks noGrp="1"/>
          </p:cNvSpPr>
          <p:nvPr>
            <p:ph idx="1"/>
          </p:nvPr>
        </p:nvSpPr>
        <p:spPr/>
        <p:txBody>
          <a:bodyPr>
            <a:normAutofit/>
          </a:bodyPr>
          <a:lstStyle/>
          <a:p>
            <a:r>
              <a:rPr lang="en-US" dirty="0"/>
              <a:t>Firms engage in more manipulation where executives are “incentivized” – </a:t>
            </a:r>
            <a:r>
              <a:rPr lang="en-US" dirty="0" err="1" smtClean="0"/>
              <a:t>Bergstresser</a:t>
            </a:r>
            <a:r>
              <a:rPr lang="en-US" dirty="0" smtClean="0"/>
              <a:t> </a:t>
            </a:r>
            <a:r>
              <a:rPr lang="en-US" dirty="0"/>
              <a:t>and </a:t>
            </a:r>
            <a:r>
              <a:rPr lang="en-US" dirty="0" err="1"/>
              <a:t>Philippon</a:t>
            </a:r>
            <a:r>
              <a:rPr lang="en-US" dirty="0"/>
              <a:t> (2006</a:t>
            </a:r>
            <a:r>
              <a:rPr lang="en-US" dirty="0" smtClean="0"/>
              <a:t>)</a:t>
            </a:r>
          </a:p>
          <a:p>
            <a:endParaRPr lang="en-US" dirty="0" smtClean="0"/>
          </a:p>
          <a:p>
            <a:r>
              <a:rPr lang="en-US" dirty="0" smtClean="0"/>
              <a:t>The more Equity / Total Compensation, the greater probability of accounting fraud – Erickson et al. (2006)</a:t>
            </a:r>
          </a:p>
          <a:p>
            <a:endParaRPr lang="en-US" dirty="0"/>
          </a:p>
          <a:p>
            <a:endParaRPr lang="en-US" dirty="0"/>
          </a:p>
        </p:txBody>
      </p:sp>
    </p:spTree>
    <p:extLst>
      <p:ext uri="{BB962C8B-B14F-4D97-AF65-F5344CB8AC3E}">
        <p14:creationId xmlns:p14="http://schemas.microsoft.com/office/powerpoint/2010/main" xmlns="" val="2280692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of </a:t>
            </a:r>
            <a:r>
              <a:rPr lang="en-US" dirty="0" err="1" smtClean="0"/>
              <a:t>Clawbacks</a:t>
            </a:r>
            <a:endParaRPr lang="en-US" dirty="0"/>
          </a:p>
        </p:txBody>
      </p:sp>
      <p:sp>
        <p:nvSpPr>
          <p:cNvPr id="3" name="Content Placeholder 2"/>
          <p:cNvSpPr>
            <a:spLocks noGrp="1"/>
          </p:cNvSpPr>
          <p:nvPr>
            <p:ph idx="1"/>
          </p:nvPr>
        </p:nvSpPr>
        <p:spPr/>
        <p:txBody>
          <a:bodyPr>
            <a:normAutofit lnSpcReduction="10000"/>
          </a:bodyPr>
          <a:lstStyle/>
          <a:p>
            <a:r>
              <a:rPr lang="en-US" dirty="0" smtClean="0"/>
              <a:t>Firms that </a:t>
            </a:r>
            <a:r>
              <a:rPr lang="en-US" i="1" dirty="0" smtClean="0"/>
              <a:t>voluntarily </a:t>
            </a:r>
            <a:r>
              <a:rPr lang="en-US" dirty="0" smtClean="0"/>
              <a:t>adopt </a:t>
            </a:r>
            <a:r>
              <a:rPr lang="en-US" dirty="0" err="1" smtClean="0"/>
              <a:t>clawback</a:t>
            </a:r>
            <a:r>
              <a:rPr lang="en-US" dirty="0" smtClean="0"/>
              <a:t> provisions have better financial reporting quality (</a:t>
            </a:r>
            <a:r>
              <a:rPr lang="en-US" dirty="0" err="1" smtClean="0"/>
              <a:t>deHaan</a:t>
            </a:r>
            <a:r>
              <a:rPr lang="en-US" dirty="0" smtClean="0"/>
              <a:t> et al., 2012) and lower probability of future restatement (Chan </a:t>
            </a:r>
            <a:r>
              <a:rPr lang="en-US" dirty="0" err="1" smtClean="0"/>
              <a:t>er</a:t>
            </a:r>
            <a:r>
              <a:rPr lang="en-US" dirty="0" smtClean="0"/>
              <a:t> al., 2011; Chen et al., 2012)</a:t>
            </a:r>
          </a:p>
          <a:p>
            <a:endParaRPr lang="en-US" dirty="0" smtClean="0"/>
          </a:p>
          <a:p>
            <a:r>
              <a:rPr lang="en-US" dirty="0" smtClean="0"/>
              <a:t>No evidence of enforcement, even in firms </a:t>
            </a:r>
            <a:r>
              <a:rPr lang="en-US" dirty="0"/>
              <a:t>that </a:t>
            </a:r>
            <a:r>
              <a:rPr lang="en-US" i="1" dirty="0"/>
              <a:t>voluntarily </a:t>
            </a:r>
            <a:r>
              <a:rPr lang="en-US" dirty="0"/>
              <a:t>adopt </a:t>
            </a:r>
            <a:r>
              <a:rPr lang="en-US" dirty="0" err="1"/>
              <a:t>clawback</a:t>
            </a:r>
            <a:r>
              <a:rPr lang="en-US" dirty="0"/>
              <a:t> provision- </a:t>
            </a:r>
            <a:r>
              <a:rPr lang="en-US" dirty="0" err="1"/>
              <a:t>Addy</a:t>
            </a:r>
            <a:r>
              <a:rPr lang="en-US" dirty="0"/>
              <a:t> et al. (2011); </a:t>
            </a:r>
            <a:r>
              <a:rPr lang="en-US" dirty="0" err="1"/>
              <a:t>Babenko</a:t>
            </a:r>
            <a:r>
              <a:rPr lang="en-US" dirty="0"/>
              <a:t> et al. (2012)</a:t>
            </a:r>
          </a:p>
          <a:p>
            <a:endParaRPr lang="en-US" dirty="0"/>
          </a:p>
        </p:txBody>
      </p:sp>
    </p:spTree>
    <p:extLst>
      <p:ext uri="{BB962C8B-B14F-4D97-AF65-F5344CB8AC3E}">
        <p14:creationId xmlns:p14="http://schemas.microsoft.com/office/powerpoint/2010/main" xmlns="" val="405100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Development</a:t>
            </a:r>
            <a:endParaRPr lang="en-US" dirty="0"/>
          </a:p>
        </p:txBody>
      </p:sp>
      <p:sp>
        <p:nvSpPr>
          <p:cNvPr id="3" name="Content Placeholder 2"/>
          <p:cNvSpPr>
            <a:spLocks noGrp="1"/>
          </p:cNvSpPr>
          <p:nvPr>
            <p:ph idx="1"/>
          </p:nvPr>
        </p:nvSpPr>
        <p:spPr/>
        <p:txBody>
          <a:bodyPr>
            <a:normAutofit/>
          </a:bodyPr>
          <a:lstStyle/>
          <a:p>
            <a:r>
              <a:rPr lang="en-US" dirty="0" smtClean="0"/>
              <a:t>H1: </a:t>
            </a:r>
            <a:r>
              <a:rPr lang="en-US" dirty="0"/>
              <a:t>The amount recoverable under Dodd-Frank will not be economically </a:t>
            </a:r>
            <a:r>
              <a:rPr lang="en-US" dirty="0" smtClean="0"/>
              <a:t>significant</a:t>
            </a:r>
          </a:p>
          <a:p>
            <a:endParaRPr lang="en-US" sz="1600" b="1" dirty="0">
              <a:solidFill>
                <a:srgbClr val="C00000"/>
              </a:solidFill>
            </a:endParaRPr>
          </a:p>
          <a:p>
            <a:r>
              <a:rPr lang="en-US" b="1" dirty="0" smtClean="0">
                <a:solidFill>
                  <a:srgbClr val="C00000"/>
                </a:solidFill>
              </a:rPr>
              <a:t>H2</a:t>
            </a:r>
            <a:r>
              <a:rPr lang="en-US" b="1" dirty="0">
                <a:solidFill>
                  <a:srgbClr val="C00000"/>
                </a:solidFill>
              </a:rPr>
              <a:t>: CEOs manipulate earnings to profit from stock sales and option exercises</a:t>
            </a:r>
          </a:p>
          <a:p>
            <a:endParaRPr lang="en-US" sz="1600" dirty="0" smtClean="0"/>
          </a:p>
          <a:p>
            <a:r>
              <a:rPr lang="en-US" dirty="0" smtClean="0"/>
              <a:t>H3: CEOs manipulate earnings to avoid termination</a:t>
            </a:r>
          </a:p>
        </p:txBody>
      </p:sp>
    </p:spTree>
    <p:extLst>
      <p:ext uri="{BB962C8B-B14F-4D97-AF65-F5344CB8AC3E}">
        <p14:creationId xmlns:p14="http://schemas.microsoft.com/office/powerpoint/2010/main" xmlns="" val="2072023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and Option Profits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Insiders sell more stock during misreported period – </a:t>
            </a:r>
            <a:r>
              <a:rPr lang="en-US" dirty="0"/>
              <a:t>Summers and Sweeney (1998</a:t>
            </a:r>
            <a:r>
              <a:rPr lang="en-US" dirty="0" smtClean="0"/>
              <a:t>); </a:t>
            </a:r>
            <a:r>
              <a:rPr lang="en-US" dirty="0" err="1" smtClean="0"/>
              <a:t>Beneish</a:t>
            </a:r>
            <a:r>
              <a:rPr lang="en-US" dirty="0" smtClean="0"/>
              <a:t> (1999); </a:t>
            </a:r>
            <a:r>
              <a:rPr lang="en-US" dirty="0" err="1" smtClean="0"/>
              <a:t>Beneish</a:t>
            </a:r>
            <a:r>
              <a:rPr lang="en-US" dirty="0" smtClean="0"/>
              <a:t> and </a:t>
            </a:r>
            <a:r>
              <a:rPr lang="en-US" dirty="0" err="1" smtClean="0"/>
              <a:t>Vargus</a:t>
            </a:r>
            <a:r>
              <a:rPr lang="en-US" dirty="0" smtClean="0"/>
              <a:t> (2002); </a:t>
            </a:r>
            <a:r>
              <a:rPr lang="en-US" dirty="0" err="1" smtClean="0"/>
              <a:t>Agrawal</a:t>
            </a:r>
            <a:r>
              <a:rPr lang="en-US" dirty="0" smtClean="0"/>
              <a:t> and Cooper (2006)</a:t>
            </a:r>
          </a:p>
          <a:p>
            <a:endParaRPr lang="en-US" dirty="0" smtClean="0"/>
          </a:p>
          <a:p>
            <a:r>
              <a:rPr lang="en-US" dirty="0" smtClean="0"/>
              <a:t>CEOs exercise more options during misreported periods – </a:t>
            </a:r>
            <a:r>
              <a:rPr lang="en-US" dirty="0" err="1" smtClean="0"/>
              <a:t>Kedia</a:t>
            </a:r>
            <a:r>
              <a:rPr lang="en-US" dirty="0" smtClean="0"/>
              <a:t> </a:t>
            </a:r>
            <a:r>
              <a:rPr lang="en-US" dirty="0"/>
              <a:t>and </a:t>
            </a:r>
            <a:r>
              <a:rPr lang="en-US" dirty="0" err="1"/>
              <a:t>Philippon</a:t>
            </a:r>
            <a:r>
              <a:rPr lang="en-US" dirty="0"/>
              <a:t> (2009</a:t>
            </a:r>
            <a:r>
              <a:rPr lang="en-US" dirty="0" smtClean="0"/>
              <a:t>); Burns and </a:t>
            </a:r>
            <a:r>
              <a:rPr lang="en-US" dirty="0" err="1" smtClean="0"/>
              <a:t>Kedia</a:t>
            </a:r>
            <a:r>
              <a:rPr lang="en-US" dirty="0" smtClean="0"/>
              <a:t> (2008); </a:t>
            </a:r>
            <a:r>
              <a:rPr lang="en-US" dirty="0" err="1" smtClean="0"/>
              <a:t>Efendi</a:t>
            </a:r>
            <a:r>
              <a:rPr lang="en-US" dirty="0" smtClean="0"/>
              <a:t> et al. (2007)</a:t>
            </a:r>
          </a:p>
          <a:p>
            <a:endParaRPr lang="en-US" dirty="0" smtClean="0"/>
          </a:p>
          <a:p>
            <a:r>
              <a:rPr lang="en-US" dirty="0" smtClean="0"/>
              <a:t>Greater earnings management in years the CEO exercises options – </a:t>
            </a:r>
            <a:r>
              <a:rPr lang="en-US" dirty="0" err="1" smtClean="0"/>
              <a:t>Bergstressor</a:t>
            </a:r>
            <a:r>
              <a:rPr lang="en-US" dirty="0" smtClean="0"/>
              <a:t> and </a:t>
            </a:r>
            <a:r>
              <a:rPr lang="en-US" dirty="0" err="1" smtClean="0"/>
              <a:t>Philippon</a:t>
            </a:r>
            <a:r>
              <a:rPr lang="en-US" dirty="0" smtClean="0"/>
              <a:t> (2006)</a:t>
            </a:r>
            <a:endParaRPr lang="en-US" dirty="0"/>
          </a:p>
        </p:txBody>
      </p:sp>
    </p:spTree>
    <p:extLst>
      <p:ext uri="{BB962C8B-B14F-4D97-AF65-F5344CB8AC3E}">
        <p14:creationId xmlns:p14="http://schemas.microsoft.com/office/powerpoint/2010/main" xmlns="" val="804591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Development</a:t>
            </a:r>
            <a:endParaRPr lang="en-US" dirty="0"/>
          </a:p>
        </p:txBody>
      </p:sp>
      <p:sp>
        <p:nvSpPr>
          <p:cNvPr id="3" name="Content Placeholder 2"/>
          <p:cNvSpPr>
            <a:spLocks noGrp="1"/>
          </p:cNvSpPr>
          <p:nvPr>
            <p:ph idx="1"/>
          </p:nvPr>
        </p:nvSpPr>
        <p:spPr/>
        <p:txBody>
          <a:bodyPr>
            <a:normAutofit lnSpcReduction="10000"/>
          </a:bodyPr>
          <a:lstStyle/>
          <a:p>
            <a:r>
              <a:rPr lang="en-US" dirty="0" smtClean="0"/>
              <a:t>H1: </a:t>
            </a:r>
            <a:r>
              <a:rPr lang="en-US" dirty="0"/>
              <a:t>The amount recoverable under Dodd-Frank will not be economically </a:t>
            </a:r>
            <a:r>
              <a:rPr lang="en-US" dirty="0" smtClean="0"/>
              <a:t>significant</a:t>
            </a:r>
          </a:p>
          <a:p>
            <a:endParaRPr lang="en-US" sz="1600" b="1" dirty="0">
              <a:solidFill>
                <a:srgbClr val="C00000"/>
              </a:solidFill>
            </a:endParaRPr>
          </a:p>
          <a:p>
            <a:r>
              <a:rPr lang="en-US" dirty="0" smtClean="0"/>
              <a:t>H2</a:t>
            </a:r>
            <a:r>
              <a:rPr lang="en-US" dirty="0"/>
              <a:t>: CEOs </a:t>
            </a:r>
            <a:r>
              <a:rPr lang="en-US" dirty="0" smtClean="0"/>
              <a:t>realize economically significant indirect gains from the sale of previously awarded stock and option grants</a:t>
            </a:r>
            <a:endParaRPr lang="en-US" dirty="0"/>
          </a:p>
          <a:p>
            <a:endParaRPr lang="en-US" sz="1600" dirty="0" smtClean="0"/>
          </a:p>
          <a:p>
            <a:r>
              <a:rPr lang="en-US" b="1" dirty="0" smtClean="0">
                <a:solidFill>
                  <a:srgbClr val="C00000"/>
                </a:solidFill>
              </a:rPr>
              <a:t>H3: CEOs receive indirect benefits from manipulating earnings by reducing their risk of being terminated</a:t>
            </a:r>
          </a:p>
        </p:txBody>
      </p:sp>
    </p:spTree>
    <p:extLst>
      <p:ext uri="{BB962C8B-B14F-4D97-AF65-F5344CB8AC3E}">
        <p14:creationId xmlns:p14="http://schemas.microsoft.com/office/powerpoint/2010/main" xmlns="" val="83522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Termination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CEO turnover increases following poor firms performance – </a:t>
            </a:r>
            <a:r>
              <a:rPr lang="en-US" dirty="0" err="1" smtClean="0"/>
              <a:t>Huson</a:t>
            </a:r>
            <a:r>
              <a:rPr lang="en-US" dirty="0" smtClean="0"/>
              <a:t> et al. (2001)</a:t>
            </a:r>
          </a:p>
          <a:p>
            <a:endParaRPr lang="en-US" sz="1400" dirty="0" smtClean="0"/>
          </a:p>
          <a:p>
            <a:r>
              <a:rPr lang="en-US" dirty="0" smtClean="0"/>
              <a:t>CEOs who fail to meet analysts expectations face a higher risk of termination – Farrell and </a:t>
            </a:r>
            <a:r>
              <a:rPr lang="en-US" dirty="0" err="1" smtClean="0"/>
              <a:t>Whidbee</a:t>
            </a:r>
            <a:r>
              <a:rPr lang="en-US" dirty="0" smtClean="0"/>
              <a:t> (2003)</a:t>
            </a:r>
          </a:p>
          <a:p>
            <a:endParaRPr lang="en-US" sz="1400" dirty="0" smtClean="0"/>
          </a:p>
          <a:p>
            <a:r>
              <a:rPr lang="en-US" dirty="0" smtClean="0"/>
              <a:t>51% of CEOs are terminated within two years following a restatement – Desai et al. (2006)</a:t>
            </a:r>
          </a:p>
          <a:p>
            <a:endParaRPr lang="en-US" sz="1400" dirty="0"/>
          </a:p>
          <a:p>
            <a:r>
              <a:rPr lang="en-US" dirty="0" smtClean="0"/>
              <a:t>93% of executives are terminated following SEC investigations for fraud – </a:t>
            </a:r>
            <a:r>
              <a:rPr lang="en-US" dirty="0" err="1" smtClean="0"/>
              <a:t>Karpoff</a:t>
            </a:r>
            <a:r>
              <a:rPr lang="en-US" dirty="0" smtClean="0"/>
              <a:t> et al. (2008)</a:t>
            </a:r>
          </a:p>
          <a:p>
            <a:endParaRPr lang="en-US" dirty="0"/>
          </a:p>
        </p:txBody>
      </p:sp>
    </p:spTree>
    <p:extLst>
      <p:ext uri="{BB962C8B-B14F-4D97-AF65-F5344CB8AC3E}">
        <p14:creationId xmlns:p14="http://schemas.microsoft.com/office/powerpoint/2010/main" xmlns="" val="171976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b="1" dirty="0" smtClean="0">
                <a:solidFill>
                  <a:srgbClr val="C00000"/>
                </a:solidFill>
              </a:rPr>
              <a:t>H1: Effectiveness of Dodd-Frank</a:t>
            </a:r>
          </a:p>
          <a:p>
            <a:pPr lvl="1"/>
            <a:r>
              <a:rPr lang="en-US" dirty="0" smtClean="0"/>
              <a:t>Can recover </a:t>
            </a:r>
            <a:r>
              <a:rPr lang="en-US" i="1" dirty="0" smtClean="0"/>
              <a:t>something </a:t>
            </a:r>
            <a:r>
              <a:rPr lang="en-US" dirty="0" smtClean="0"/>
              <a:t>from 93% of the CEOs</a:t>
            </a:r>
          </a:p>
          <a:p>
            <a:pPr lvl="1"/>
            <a:r>
              <a:rPr lang="en-US" dirty="0" smtClean="0"/>
              <a:t>Potential to recover 73% of Direct Gains (i.e. “excess incentive compensation”)</a:t>
            </a:r>
          </a:p>
          <a:p>
            <a:pPr lvl="2"/>
            <a:r>
              <a:rPr lang="en-US" dirty="0" smtClean="0"/>
              <a:t>Economically small amount – average dollar amount recoverable $153,00 per CEO, per fiscal year</a:t>
            </a:r>
          </a:p>
          <a:p>
            <a:pPr lvl="2"/>
            <a:r>
              <a:rPr lang="en-US" dirty="0" smtClean="0"/>
              <a:t>The remaining 27% of Direct Gains are paid more than three years prior to restatement; thus are unreachable under Dodd-Frank </a:t>
            </a:r>
          </a:p>
          <a:p>
            <a:pPr lvl="1"/>
            <a:r>
              <a:rPr lang="en-US" dirty="0" smtClean="0"/>
              <a:t>Capture less than 1% of total gain </a:t>
            </a:r>
            <a:r>
              <a:rPr lang="en-US" dirty="0"/>
              <a:t>from manipulation (Direct and Indirect Gains</a:t>
            </a:r>
            <a:r>
              <a:rPr lang="en-US" dirty="0" smtClean="0"/>
              <a:t>)</a:t>
            </a:r>
          </a:p>
          <a:p>
            <a:pPr lvl="2"/>
            <a:endParaRPr lang="en-US" dirty="0"/>
          </a:p>
        </p:txBody>
      </p:sp>
    </p:spTree>
    <p:extLst>
      <p:ext uri="{BB962C8B-B14F-4D97-AF65-F5344CB8AC3E}">
        <p14:creationId xmlns:p14="http://schemas.microsoft.com/office/powerpoint/2010/main" xmlns="" val="3146933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b="1" dirty="0">
                <a:solidFill>
                  <a:srgbClr val="C00000"/>
                </a:solidFill>
              </a:rPr>
              <a:t>H2: Gains from Insider Trading </a:t>
            </a:r>
          </a:p>
          <a:p>
            <a:pPr lvl="1"/>
            <a:r>
              <a:rPr lang="en-US" dirty="0"/>
              <a:t>Average CEO earns $3.7 million in stock gain and $3.8 million in option gains (per CEO, per year)</a:t>
            </a:r>
          </a:p>
          <a:p>
            <a:pPr lvl="1"/>
            <a:r>
              <a:rPr lang="en-US" dirty="0"/>
              <a:t>Average CEO profits by nearly $18 million during the misreported period</a:t>
            </a:r>
          </a:p>
          <a:p>
            <a:pPr marL="0" indent="0">
              <a:buNone/>
            </a:pPr>
            <a:r>
              <a:rPr lang="en-US" sz="2200" b="1" dirty="0" smtClean="0">
                <a:solidFill>
                  <a:srgbClr val="C00000"/>
                </a:solidFill>
              </a:rPr>
              <a:t> </a:t>
            </a:r>
          </a:p>
          <a:p>
            <a:r>
              <a:rPr lang="en-US" b="1" dirty="0" smtClean="0">
                <a:solidFill>
                  <a:srgbClr val="C00000"/>
                </a:solidFill>
              </a:rPr>
              <a:t>H3: Probability of Termination</a:t>
            </a:r>
          </a:p>
          <a:p>
            <a:pPr lvl="1"/>
            <a:r>
              <a:rPr lang="en-US" dirty="0" smtClean="0"/>
              <a:t>18% of the sample are able to reduce their probability of termination by at least 10%</a:t>
            </a:r>
          </a:p>
          <a:p>
            <a:pPr lvl="1"/>
            <a:r>
              <a:rPr lang="en-US" dirty="0" smtClean="0"/>
              <a:t>11% of the sample are able to reduce their probability of termination by at least 50% as result of inflation. </a:t>
            </a:r>
          </a:p>
          <a:p>
            <a:pPr lvl="1"/>
            <a:r>
              <a:rPr lang="en-US" dirty="0" smtClean="0"/>
              <a:t>Thus “survival” is a credible motive. </a:t>
            </a:r>
          </a:p>
          <a:p>
            <a:pPr lvl="1"/>
            <a:endParaRPr lang="en-US" dirty="0" smtClean="0"/>
          </a:p>
        </p:txBody>
      </p:sp>
    </p:spTree>
    <p:extLst>
      <p:ext uri="{BB962C8B-B14F-4D97-AF65-F5344CB8AC3E}">
        <p14:creationId xmlns:p14="http://schemas.microsoft.com/office/powerpoint/2010/main" xmlns="" val="1306455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Selection</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9532"/>
          <a:stretch/>
        </p:blipFill>
        <p:spPr bwMode="auto">
          <a:xfrm>
            <a:off x="1066800" y="1237556"/>
            <a:ext cx="7010400" cy="5087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2699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0950" b="21774"/>
          <a:stretch/>
        </p:blipFill>
        <p:spPr bwMode="auto">
          <a:xfrm>
            <a:off x="0" y="-55637"/>
            <a:ext cx="9144000" cy="6913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9330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Compensation Data – </a:t>
            </a:r>
            <a:r>
              <a:rPr lang="en-US" i="1" dirty="0" err="1" smtClean="0"/>
              <a:t>Execucomp</a:t>
            </a:r>
            <a:endParaRPr lang="en-US" i="1" dirty="0" smtClean="0"/>
          </a:p>
          <a:p>
            <a:endParaRPr lang="en-US" i="1" dirty="0" smtClean="0"/>
          </a:p>
          <a:p>
            <a:r>
              <a:rPr lang="en-US" dirty="0" smtClean="0"/>
              <a:t>Financial Data – </a:t>
            </a:r>
            <a:r>
              <a:rPr lang="en-US" i="1" dirty="0" smtClean="0"/>
              <a:t>10-k Reports (SEC EDGAR)</a:t>
            </a:r>
          </a:p>
          <a:p>
            <a:endParaRPr lang="en-US" dirty="0" smtClean="0"/>
          </a:p>
          <a:p>
            <a:r>
              <a:rPr lang="en-US" dirty="0" smtClean="0"/>
              <a:t>Termination Data – </a:t>
            </a:r>
            <a:r>
              <a:rPr lang="en-US" i="1" dirty="0" smtClean="0"/>
              <a:t>Lexis-Nexis Searches</a:t>
            </a:r>
          </a:p>
          <a:p>
            <a:pPr lvl="1"/>
            <a:r>
              <a:rPr lang="en-US" dirty="0" err="1" smtClean="0"/>
              <a:t>Parrino</a:t>
            </a:r>
            <a:r>
              <a:rPr lang="en-US" dirty="0" smtClean="0"/>
              <a:t> (1997) Methodology</a:t>
            </a:r>
          </a:p>
          <a:p>
            <a:endParaRPr lang="en-US" dirty="0" smtClean="0"/>
          </a:p>
          <a:p>
            <a:r>
              <a:rPr lang="en-US" dirty="0" smtClean="0"/>
              <a:t>Stock and Option Data – </a:t>
            </a:r>
            <a:r>
              <a:rPr lang="en-US" i="1" dirty="0" smtClean="0"/>
              <a:t>Thomson Reuter’s Insider Filing Database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729896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09600" y="1770937"/>
            <a:ext cx="7900988" cy="2801063"/>
            <a:chOff x="609600" y="1770937"/>
            <a:chExt cx="7900988" cy="2801063"/>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 b="59550"/>
            <a:stretch/>
          </p:blipFill>
          <p:spPr bwMode="auto">
            <a:xfrm>
              <a:off x="609600" y="1770937"/>
              <a:ext cx="7900988" cy="2801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a:off x="609600" y="4572000"/>
              <a:ext cx="7900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762000" y="3008845"/>
            <a:ext cx="4648200" cy="191555"/>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3389845"/>
            <a:ext cx="4648200" cy="191555"/>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274638"/>
            <a:ext cx="8229600" cy="1143000"/>
          </a:xfrm>
        </p:spPr>
        <p:txBody>
          <a:bodyPr/>
          <a:lstStyle/>
          <a:p>
            <a:r>
              <a:rPr lang="en-US" dirty="0" smtClean="0"/>
              <a:t>Descriptive Statistics</a:t>
            </a:r>
            <a:endParaRPr lang="en-US" dirty="0"/>
          </a:p>
        </p:txBody>
      </p:sp>
    </p:spTree>
    <p:extLst>
      <p:ext uri="{BB962C8B-B14F-4D97-AF65-F5344CB8AC3E}">
        <p14:creationId xmlns:p14="http://schemas.microsoft.com/office/powerpoint/2010/main" xmlns="" val="1273178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9600" y="1770937"/>
            <a:ext cx="7900988" cy="2801063"/>
            <a:chOff x="609600" y="1770937"/>
            <a:chExt cx="7900988" cy="2801063"/>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 b="59550"/>
            <a:stretch/>
          </p:blipFill>
          <p:spPr bwMode="auto">
            <a:xfrm>
              <a:off x="609600" y="1770937"/>
              <a:ext cx="7900988" cy="2801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Connector 8"/>
            <p:cNvCxnSpPr/>
            <p:nvPr/>
          </p:nvCxnSpPr>
          <p:spPr>
            <a:xfrm>
              <a:off x="609600" y="4572000"/>
              <a:ext cx="7900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745724" y="3962400"/>
            <a:ext cx="4648200" cy="191555"/>
          </a:xfrm>
          <a:prstGeom prst="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5724" y="4343400"/>
            <a:ext cx="4648200" cy="191555"/>
          </a:xfrm>
          <a:prstGeom prst="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274638"/>
            <a:ext cx="8229600" cy="1143000"/>
          </a:xfrm>
        </p:spPr>
        <p:txBody>
          <a:bodyPr/>
          <a:lstStyle/>
          <a:p>
            <a:r>
              <a:rPr lang="en-US" dirty="0" smtClean="0"/>
              <a:t>Descriptive Statistics</a:t>
            </a:r>
            <a:endParaRPr lang="en-US" dirty="0"/>
          </a:p>
        </p:txBody>
      </p:sp>
    </p:spTree>
    <p:extLst>
      <p:ext uri="{BB962C8B-B14F-4D97-AF65-F5344CB8AC3E}">
        <p14:creationId xmlns:p14="http://schemas.microsoft.com/office/powerpoint/2010/main" xmlns="" val="1300187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9600" y="1770937"/>
            <a:ext cx="7900988" cy="2801063"/>
            <a:chOff x="609600" y="1770937"/>
            <a:chExt cx="7900988" cy="2801063"/>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 b="59550"/>
            <a:stretch/>
          </p:blipFill>
          <p:spPr bwMode="auto">
            <a:xfrm>
              <a:off x="609600" y="1770937"/>
              <a:ext cx="7900988" cy="2801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Straight Connector 10"/>
            <p:cNvCxnSpPr/>
            <p:nvPr/>
          </p:nvCxnSpPr>
          <p:spPr>
            <a:xfrm>
              <a:off x="609600" y="4572000"/>
              <a:ext cx="7900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745724" y="3962400"/>
            <a:ext cx="4648200" cy="381000"/>
          </a:xfrm>
          <a:prstGeom prst="rect">
            <a:avLst/>
          </a:pr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274638"/>
            <a:ext cx="8229600" cy="1143000"/>
          </a:xfrm>
        </p:spPr>
        <p:txBody>
          <a:bodyPr/>
          <a:lstStyle/>
          <a:p>
            <a:r>
              <a:rPr lang="en-US" dirty="0" smtClean="0"/>
              <a:t>Descriptive Statistics</a:t>
            </a:r>
            <a:endParaRPr lang="en-US" dirty="0"/>
          </a:p>
        </p:txBody>
      </p:sp>
    </p:spTree>
    <p:extLst>
      <p:ext uri="{BB962C8B-B14F-4D97-AF65-F5344CB8AC3E}">
        <p14:creationId xmlns:p14="http://schemas.microsoft.com/office/powerpoint/2010/main" xmlns="" val="1447540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5854" y="1358813"/>
            <a:ext cx="7934960" cy="4206875"/>
            <a:chOff x="615854" y="1358813"/>
            <a:chExt cx="7934960" cy="4206875"/>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96395"/>
            <a:stretch/>
          </p:blipFill>
          <p:spPr bwMode="auto">
            <a:xfrm>
              <a:off x="626014" y="1358813"/>
              <a:ext cx="7924800" cy="241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0400"/>
            <a:stretch/>
          </p:blipFill>
          <p:spPr bwMode="auto">
            <a:xfrm>
              <a:off x="615854" y="1574800"/>
              <a:ext cx="7924800" cy="3990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Title 1"/>
          <p:cNvSpPr>
            <a:spLocks noGrp="1"/>
          </p:cNvSpPr>
          <p:nvPr>
            <p:ph type="title"/>
          </p:nvPr>
        </p:nvSpPr>
        <p:spPr>
          <a:xfrm>
            <a:off x="457200" y="274638"/>
            <a:ext cx="8229600" cy="1143000"/>
          </a:xfrm>
        </p:spPr>
        <p:txBody>
          <a:bodyPr/>
          <a:lstStyle/>
          <a:p>
            <a:r>
              <a:rPr lang="en-US" dirty="0" smtClean="0"/>
              <a:t>Descriptive Statistics</a:t>
            </a:r>
            <a:endParaRPr lang="en-US" dirty="0"/>
          </a:p>
        </p:txBody>
      </p:sp>
      <p:sp>
        <p:nvSpPr>
          <p:cNvPr id="11" name="Rectangle 10"/>
          <p:cNvSpPr/>
          <p:nvPr/>
        </p:nvSpPr>
        <p:spPr>
          <a:xfrm>
            <a:off x="626015" y="1554480"/>
            <a:ext cx="4555586" cy="2255520"/>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07183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5854" y="1358813"/>
            <a:ext cx="7934960" cy="4206875"/>
            <a:chOff x="615854" y="1358813"/>
            <a:chExt cx="7934960" cy="4206875"/>
          </a:xfrm>
        </p:grpSpPr>
        <p:pic>
          <p:nvPicPr>
            <p:cNvPr id="9" name="Picture 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96395"/>
            <a:stretch/>
          </p:blipFill>
          <p:spPr bwMode="auto">
            <a:xfrm>
              <a:off x="626014" y="1358813"/>
              <a:ext cx="7924800" cy="241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0400"/>
            <a:stretch/>
          </p:blipFill>
          <p:spPr bwMode="auto">
            <a:xfrm>
              <a:off x="615854" y="1574800"/>
              <a:ext cx="7924800" cy="3990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Title 1"/>
          <p:cNvSpPr>
            <a:spLocks noGrp="1"/>
          </p:cNvSpPr>
          <p:nvPr>
            <p:ph type="title"/>
          </p:nvPr>
        </p:nvSpPr>
        <p:spPr>
          <a:xfrm>
            <a:off x="457200" y="274638"/>
            <a:ext cx="8229600" cy="1143000"/>
          </a:xfrm>
        </p:spPr>
        <p:txBody>
          <a:bodyPr/>
          <a:lstStyle/>
          <a:p>
            <a:r>
              <a:rPr lang="en-US" dirty="0" smtClean="0"/>
              <a:t>Descriptive Statistics</a:t>
            </a:r>
            <a:endParaRPr lang="en-US" dirty="0"/>
          </a:p>
        </p:txBody>
      </p:sp>
      <p:sp>
        <p:nvSpPr>
          <p:cNvPr id="12" name="Rectangle 11"/>
          <p:cNvSpPr/>
          <p:nvPr/>
        </p:nvSpPr>
        <p:spPr>
          <a:xfrm>
            <a:off x="626015" y="3810000"/>
            <a:ext cx="4707986" cy="1753449"/>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84488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sz="4400" dirty="0"/>
              <a:t>Effectiveness of Dodd-Frank</a:t>
            </a:r>
            <a:endParaRPr lang="en-US" sz="2200" dirty="0" smtClean="0"/>
          </a:p>
          <a:p>
            <a:pPr lvl="1"/>
            <a:r>
              <a:rPr lang="en-US" sz="4000" b="1" dirty="0" smtClean="0">
                <a:solidFill>
                  <a:srgbClr val="C00000"/>
                </a:solidFill>
              </a:rPr>
              <a:t>Direct Gains (i.e. “Excess Incentive Compensation”)</a:t>
            </a:r>
          </a:p>
          <a:p>
            <a:pPr lvl="1"/>
            <a:endParaRPr lang="en-US" sz="2200" dirty="0" smtClean="0"/>
          </a:p>
          <a:p>
            <a:r>
              <a:rPr lang="en-US" sz="4400" dirty="0" smtClean="0"/>
              <a:t>Stock and Option Gains</a:t>
            </a:r>
          </a:p>
          <a:p>
            <a:endParaRPr lang="en-US" sz="2200" dirty="0" smtClean="0"/>
          </a:p>
          <a:p>
            <a:r>
              <a:rPr lang="en-US" sz="4400" dirty="0"/>
              <a:t>Probability of </a:t>
            </a:r>
            <a:r>
              <a:rPr lang="en-US" sz="4400" dirty="0" smtClean="0"/>
              <a:t>Termination</a:t>
            </a:r>
            <a:endParaRPr lang="en-US" sz="4400" dirty="0"/>
          </a:p>
        </p:txBody>
      </p:sp>
    </p:spTree>
    <p:extLst>
      <p:ext uri="{BB962C8B-B14F-4D97-AF65-F5344CB8AC3E}">
        <p14:creationId xmlns:p14="http://schemas.microsoft.com/office/powerpoint/2010/main" xmlns="" val="2668296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3400"/>
          </a:xfrm>
        </p:spPr>
        <p:txBody>
          <a:bodyPr>
            <a:normAutofit/>
          </a:bodyPr>
          <a:lstStyle/>
          <a:p>
            <a:r>
              <a:rPr lang="en-US" sz="2900" dirty="0" smtClean="0"/>
              <a:t>CEOs are rewarded for positive performance and shielded from negative performance – </a:t>
            </a:r>
            <a:r>
              <a:rPr lang="en-US" sz="2900" dirty="0" err="1" smtClean="0"/>
              <a:t>Gaver</a:t>
            </a:r>
            <a:r>
              <a:rPr lang="en-US" sz="2900" dirty="0" smtClean="0"/>
              <a:t> and </a:t>
            </a:r>
            <a:r>
              <a:rPr lang="en-US" sz="2900" dirty="0" err="1" smtClean="0"/>
              <a:t>Gaver</a:t>
            </a:r>
            <a:r>
              <a:rPr lang="en-US" sz="2900" dirty="0" smtClean="0"/>
              <a:t> (1998)</a:t>
            </a:r>
          </a:p>
          <a:p>
            <a:pPr lvl="1"/>
            <a:r>
              <a:rPr lang="en-US" sz="2200" dirty="0" smtClean="0"/>
              <a:t>Examine positive and negative performance variables separately </a:t>
            </a:r>
            <a:endParaRPr lang="en-US" sz="2200" dirty="0"/>
          </a:p>
        </p:txBody>
      </p:sp>
      <p:sp>
        <p:nvSpPr>
          <p:cNvPr id="2" name="TextBox 1"/>
          <p:cNvSpPr txBox="1"/>
          <p:nvPr/>
        </p:nvSpPr>
        <p:spPr>
          <a:xfrm>
            <a:off x="1219200" y="3708737"/>
            <a:ext cx="7162800" cy="1015663"/>
          </a:xfrm>
          <a:prstGeom prst="rect">
            <a:avLst/>
          </a:prstGeom>
          <a:noFill/>
        </p:spPr>
        <p:txBody>
          <a:bodyPr wrap="square" rtlCol="0">
            <a:spAutoFit/>
          </a:bodyPr>
          <a:lstStyle/>
          <a:p>
            <a:r>
              <a:rPr lang="en-US" sz="2000" b="1" dirty="0">
                <a:solidFill>
                  <a:srgbClr val="C00000"/>
                </a:solidFill>
              </a:rPr>
              <a:t>Cash Incentive = α + β</a:t>
            </a:r>
            <a:r>
              <a:rPr lang="en-US" sz="2000" b="1" baseline="-25000" dirty="0">
                <a:solidFill>
                  <a:srgbClr val="C00000"/>
                </a:solidFill>
              </a:rPr>
              <a:t>1</a:t>
            </a:r>
            <a:r>
              <a:rPr lang="en-US" sz="2000" b="1" dirty="0">
                <a:solidFill>
                  <a:srgbClr val="C00000"/>
                </a:solidFill>
              </a:rPr>
              <a:t>Log(Assets) + β</a:t>
            </a:r>
            <a:r>
              <a:rPr lang="en-US" sz="2000" b="1" baseline="-25000" dirty="0">
                <a:solidFill>
                  <a:srgbClr val="C00000"/>
                </a:solidFill>
              </a:rPr>
              <a:t>2</a:t>
            </a:r>
            <a:r>
              <a:rPr lang="en-US" sz="2000" b="1" dirty="0">
                <a:solidFill>
                  <a:srgbClr val="C00000"/>
                </a:solidFill>
              </a:rPr>
              <a:t>NI_Pos + β</a:t>
            </a:r>
            <a:r>
              <a:rPr lang="en-US" sz="2000" b="1" baseline="-25000" dirty="0">
                <a:solidFill>
                  <a:srgbClr val="C00000"/>
                </a:solidFill>
              </a:rPr>
              <a:t>3</a:t>
            </a:r>
            <a:r>
              <a:rPr lang="en-US" sz="2000" b="1" dirty="0">
                <a:solidFill>
                  <a:srgbClr val="C00000"/>
                </a:solidFill>
              </a:rPr>
              <a:t>NI_Neg + </a:t>
            </a:r>
            <a:r>
              <a:rPr lang="en-US" sz="2000" b="1" dirty="0" smtClean="0">
                <a:solidFill>
                  <a:srgbClr val="C00000"/>
                </a:solidFill>
              </a:rPr>
              <a:t>ε</a:t>
            </a:r>
          </a:p>
          <a:p>
            <a:endParaRPr lang="en-US" sz="2000" b="1" dirty="0">
              <a:solidFill>
                <a:srgbClr val="C00000"/>
              </a:solidFill>
            </a:endParaRPr>
          </a:p>
          <a:p>
            <a:r>
              <a:rPr lang="en-US" sz="2000" b="1" dirty="0">
                <a:solidFill>
                  <a:srgbClr val="C00000"/>
                </a:solidFill>
              </a:rPr>
              <a:t>Equity Incentive = α + β</a:t>
            </a:r>
            <a:r>
              <a:rPr lang="en-US" sz="2000" b="1" baseline="-25000" dirty="0">
                <a:solidFill>
                  <a:srgbClr val="C00000"/>
                </a:solidFill>
              </a:rPr>
              <a:t>1</a:t>
            </a:r>
            <a:r>
              <a:rPr lang="en-US" sz="2000" b="1" dirty="0">
                <a:solidFill>
                  <a:srgbClr val="C00000"/>
                </a:solidFill>
              </a:rPr>
              <a:t>Log(Assets) + β</a:t>
            </a:r>
            <a:r>
              <a:rPr lang="en-US" sz="2000" b="1" baseline="-25000" dirty="0">
                <a:solidFill>
                  <a:srgbClr val="C00000"/>
                </a:solidFill>
              </a:rPr>
              <a:t>2</a:t>
            </a:r>
            <a:r>
              <a:rPr lang="en-US" sz="2000" b="1" dirty="0">
                <a:solidFill>
                  <a:srgbClr val="C00000"/>
                </a:solidFill>
              </a:rPr>
              <a:t>Ret_Pos + β</a:t>
            </a:r>
            <a:r>
              <a:rPr lang="en-US" sz="2000" b="1" baseline="-25000" dirty="0">
                <a:solidFill>
                  <a:srgbClr val="C00000"/>
                </a:solidFill>
              </a:rPr>
              <a:t>3</a:t>
            </a:r>
            <a:r>
              <a:rPr lang="en-US" sz="2000" b="1" dirty="0">
                <a:solidFill>
                  <a:srgbClr val="C00000"/>
                </a:solidFill>
              </a:rPr>
              <a:t>Ret_Neg + ε</a:t>
            </a:r>
            <a:r>
              <a:rPr lang="en-US" sz="2000" b="1" dirty="0" smtClean="0">
                <a:solidFill>
                  <a:srgbClr val="C00000"/>
                </a:solidFill>
              </a:rPr>
              <a:t> </a:t>
            </a:r>
            <a:endParaRPr lang="en-US" sz="2000" b="1" dirty="0">
              <a:solidFill>
                <a:srgbClr val="C00000"/>
              </a:solidFill>
            </a:endParaRPr>
          </a:p>
        </p:txBody>
      </p:sp>
      <p:sp>
        <p:nvSpPr>
          <p:cNvPr id="6" name="Title 1"/>
          <p:cNvSpPr>
            <a:spLocks noGrp="1"/>
          </p:cNvSpPr>
          <p:nvPr>
            <p:ph type="title"/>
          </p:nvPr>
        </p:nvSpPr>
        <p:spPr>
          <a:xfrm>
            <a:off x="457200" y="274638"/>
            <a:ext cx="8229600" cy="1143000"/>
          </a:xfrm>
        </p:spPr>
        <p:txBody>
          <a:bodyPr/>
          <a:lstStyle/>
          <a:p>
            <a:r>
              <a:rPr lang="en-US" dirty="0" smtClean="0"/>
              <a:t>Direct Gains</a:t>
            </a:r>
            <a:endParaRPr lang="en-US" dirty="0"/>
          </a:p>
        </p:txBody>
      </p:sp>
    </p:spTree>
    <p:extLst>
      <p:ext uri="{BB962C8B-B14F-4D97-AF65-F5344CB8AC3E}">
        <p14:creationId xmlns:p14="http://schemas.microsoft.com/office/powerpoint/2010/main" xmlns="" val="4014341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88755"/>
          <a:stretch/>
        </p:blipFill>
        <p:spPr bwMode="auto">
          <a:xfrm>
            <a:off x="1635264" y="449926"/>
            <a:ext cx="1456338" cy="6103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939" r="40257"/>
          <a:stretch/>
        </p:blipFill>
        <p:spPr bwMode="auto">
          <a:xfrm>
            <a:off x="2953407" y="449926"/>
            <a:ext cx="4377820" cy="6103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5943600" y="2133600"/>
            <a:ext cx="1143000" cy="1143000"/>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13360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522" r="1078"/>
          <a:stretch/>
        </p:blipFill>
        <p:spPr bwMode="auto">
          <a:xfrm>
            <a:off x="3048000" y="449926"/>
            <a:ext cx="4196080" cy="6103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867400" y="3200400"/>
            <a:ext cx="1143000" cy="1172506"/>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88755"/>
          <a:stretch/>
        </p:blipFill>
        <p:spPr bwMode="auto">
          <a:xfrm>
            <a:off x="1635264" y="449926"/>
            <a:ext cx="1456338" cy="6103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1162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5588" t="26275" r="53073" b="17177"/>
          <a:stretch/>
        </p:blipFill>
        <p:spPr bwMode="auto">
          <a:xfrm>
            <a:off x="197552" y="678562"/>
            <a:ext cx="8818733" cy="5370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853744" y="6019800"/>
            <a:ext cx="6172200" cy="307777"/>
          </a:xfrm>
          <a:prstGeom prst="rect">
            <a:avLst/>
          </a:prstGeom>
          <a:noFill/>
        </p:spPr>
        <p:txBody>
          <a:bodyPr wrap="square" rtlCol="0">
            <a:spAutoFit/>
          </a:bodyPr>
          <a:lstStyle/>
          <a:p>
            <a:r>
              <a:rPr lang="en-US" sz="1400" i="1" dirty="0" smtClean="0"/>
              <a:t>Source: </a:t>
            </a:r>
            <a:r>
              <a:rPr lang="en-US" sz="1400" i="1" dirty="0" err="1" smtClean="0"/>
              <a:t>Frydman</a:t>
            </a:r>
            <a:r>
              <a:rPr lang="en-US" sz="1400" i="1" dirty="0" smtClean="0"/>
              <a:t> and </a:t>
            </a:r>
            <a:r>
              <a:rPr lang="en-US" sz="1400" i="1" dirty="0" err="1" smtClean="0"/>
              <a:t>Jenter</a:t>
            </a:r>
            <a:r>
              <a:rPr lang="en-US" sz="1400" i="1" dirty="0" smtClean="0"/>
              <a:t>  (2010) CEO Compensation, Working paper</a:t>
            </a:r>
            <a:endParaRPr lang="en-US" sz="1400" i="1" dirty="0"/>
          </a:p>
        </p:txBody>
      </p:sp>
    </p:spTree>
    <p:extLst>
      <p:ext uri="{BB962C8B-B14F-4D97-AF65-F5344CB8AC3E}">
        <p14:creationId xmlns:p14="http://schemas.microsoft.com/office/powerpoint/2010/main" xmlns="" val="1377437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Gains</a:t>
            </a:r>
            <a:endParaRPr lang="en-US" dirty="0"/>
          </a:p>
        </p:txBody>
      </p:sp>
      <p:sp>
        <p:nvSpPr>
          <p:cNvPr id="3" name="Content Placeholder 2"/>
          <p:cNvSpPr>
            <a:spLocks noGrp="1"/>
          </p:cNvSpPr>
          <p:nvPr>
            <p:ph idx="1"/>
          </p:nvPr>
        </p:nvSpPr>
        <p:spPr/>
        <p:txBody>
          <a:bodyPr>
            <a:normAutofit fontScale="55000" lnSpcReduction="20000"/>
          </a:bodyPr>
          <a:lstStyle/>
          <a:p>
            <a:r>
              <a:rPr lang="en-US" sz="3600" dirty="0"/>
              <a:t>Dodd-Frank Section 954: </a:t>
            </a:r>
          </a:p>
          <a:p>
            <a:pPr marL="0" indent="0">
              <a:buNone/>
            </a:pPr>
            <a:r>
              <a:rPr lang="en-US" sz="3600" dirty="0" smtClean="0"/>
              <a:t>	“</a:t>
            </a:r>
            <a:r>
              <a:rPr lang="en-US" sz="3600" dirty="0"/>
              <a:t>in excess of what would have been paid to the executive </a:t>
            </a:r>
            <a:endParaRPr lang="en-US" sz="3600" dirty="0" smtClean="0"/>
          </a:p>
          <a:p>
            <a:pPr marL="0" indent="0">
              <a:buNone/>
            </a:pPr>
            <a:r>
              <a:rPr lang="en-US" sz="3600" dirty="0"/>
              <a:t> </a:t>
            </a:r>
            <a:r>
              <a:rPr lang="en-US" sz="3600" dirty="0" smtClean="0"/>
              <a:t>               officer </a:t>
            </a:r>
            <a:r>
              <a:rPr lang="en-US" sz="3600" dirty="0"/>
              <a:t>under the accounting restatement”</a:t>
            </a:r>
          </a:p>
          <a:p>
            <a:endParaRPr lang="en-US" sz="3600" b="1" dirty="0"/>
          </a:p>
          <a:p>
            <a:r>
              <a:rPr lang="en-US" sz="3600" b="1" dirty="0" smtClean="0"/>
              <a:t>Direct Gain (i.e. “Excess Incentive Comp.”) </a:t>
            </a:r>
            <a:r>
              <a:rPr lang="en-US" sz="3600" b="1" dirty="0"/>
              <a:t>= </a:t>
            </a:r>
            <a:r>
              <a:rPr lang="en-US" sz="3600" b="1" dirty="0" err="1"/>
              <a:t>Unrestated</a:t>
            </a:r>
            <a:r>
              <a:rPr lang="en-US" sz="3600" b="1" dirty="0"/>
              <a:t> </a:t>
            </a:r>
            <a:r>
              <a:rPr lang="en-US" sz="3600" b="1" dirty="0" smtClean="0"/>
              <a:t>Compensation </a:t>
            </a:r>
            <a:r>
              <a:rPr lang="en-US" sz="3600" b="1" dirty="0"/>
              <a:t>– Restated </a:t>
            </a:r>
            <a:r>
              <a:rPr lang="en-US" sz="3600" b="1" dirty="0" smtClean="0"/>
              <a:t>Compensation</a:t>
            </a:r>
            <a:endParaRPr lang="en-US" sz="3600" b="1" dirty="0"/>
          </a:p>
          <a:p>
            <a:endParaRPr lang="en-US" sz="3300" dirty="0" smtClean="0"/>
          </a:p>
          <a:p>
            <a:r>
              <a:rPr lang="en-US" sz="3300" dirty="0" smtClean="0"/>
              <a:t>Methodology: Apply regression coefficients to estimate “</a:t>
            </a:r>
            <a:r>
              <a:rPr lang="en-US" sz="3300" dirty="0" err="1" smtClean="0"/>
              <a:t>Unrestated</a:t>
            </a:r>
            <a:r>
              <a:rPr lang="en-US" sz="3300" dirty="0" smtClean="0"/>
              <a:t>” Compensation and “Restated” Compensation</a:t>
            </a:r>
          </a:p>
          <a:p>
            <a:pPr lvl="1"/>
            <a:r>
              <a:rPr lang="en-US" dirty="0" smtClean="0"/>
              <a:t>“Restated” stock returns based on what price </a:t>
            </a:r>
            <a:r>
              <a:rPr lang="en-US" i="1" dirty="0" smtClean="0"/>
              <a:t>would have been </a:t>
            </a:r>
            <a:r>
              <a:rPr lang="en-US" dirty="0" smtClean="0"/>
              <a:t>absent manipulation</a:t>
            </a:r>
          </a:p>
          <a:p>
            <a:pPr lvl="2"/>
            <a:r>
              <a:rPr lang="en-US" dirty="0" smtClean="0"/>
              <a:t>Johnson et al. (2008) find stock prices drop 14.9% upon disclosure of fraud; </a:t>
            </a:r>
          </a:p>
          <a:p>
            <a:pPr lvl="2"/>
            <a:r>
              <a:rPr lang="en-US" dirty="0" smtClean="0"/>
              <a:t>Desai et al. (2006); </a:t>
            </a:r>
            <a:r>
              <a:rPr lang="en-US" dirty="0" err="1"/>
              <a:t>Palmrose</a:t>
            </a:r>
            <a:r>
              <a:rPr lang="en-US" dirty="0"/>
              <a:t> (2004</a:t>
            </a:r>
            <a:r>
              <a:rPr lang="en-US" dirty="0" smtClean="0"/>
              <a:t>); </a:t>
            </a:r>
            <a:r>
              <a:rPr lang="en-US" dirty="0" err="1" smtClean="0"/>
              <a:t>Kedia</a:t>
            </a:r>
            <a:r>
              <a:rPr lang="en-US" dirty="0" smtClean="0"/>
              <a:t> </a:t>
            </a:r>
            <a:r>
              <a:rPr lang="en-US" dirty="0"/>
              <a:t>and </a:t>
            </a:r>
            <a:r>
              <a:rPr lang="en-US" dirty="0" err="1"/>
              <a:t>Philippon</a:t>
            </a:r>
            <a:r>
              <a:rPr lang="en-US" dirty="0"/>
              <a:t> (2009)</a:t>
            </a:r>
            <a:r>
              <a:rPr lang="en-US" dirty="0" smtClean="0"/>
              <a:t> find 3-day market returns of -10% to -11% upon restatement </a:t>
            </a:r>
            <a:r>
              <a:rPr lang="en-US" dirty="0"/>
              <a:t>announcement</a:t>
            </a:r>
            <a:r>
              <a:rPr lang="en-US" dirty="0" smtClean="0"/>
              <a:t>;</a:t>
            </a:r>
          </a:p>
          <a:p>
            <a:pPr lvl="2"/>
            <a:r>
              <a:rPr lang="en-US" dirty="0" smtClean="0"/>
              <a:t>Burk (2010) finds 1-day decline of 5.5%.</a:t>
            </a:r>
          </a:p>
          <a:p>
            <a:pPr lvl="2"/>
            <a:r>
              <a:rPr lang="en-US" dirty="0" smtClean="0"/>
              <a:t>Lower Bound = 5%; Upper Bound = 15%</a:t>
            </a:r>
          </a:p>
        </p:txBody>
      </p:sp>
    </p:spTree>
    <p:extLst>
      <p:ext uri="{BB962C8B-B14F-4D97-AF65-F5344CB8AC3E}">
        <p14:creationId xmlns:p14="http://schemas.microsoft.com/office/powerpoint/2010/main" xmlns="" val="1095842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Gains</a:t>
            </a:r>
            <a:endParaRPr lang="en-US" dirty="0"/>
          </a:p>
        </p:txBody>
      </p:sp>
      <p:sp>
        <p:nvSpPr>
          <p:cNvPr id="3" name="Content Placeholder 2"/>
          <p:cNvSpPr>
            <a:spLocks noGrp="1"/>
          </p:cNvSpPr>
          <p:nvPr>
            <p:ph idx="1"/>
          </p:nvPr>
        </p:nvSpPr>
        <p:spPr/>
        <p:txBody>
          <a:bodyPr>
            <a:normAutofit/>
          </a:bodyPr>
          <a:lstStyle/>
          <a:p>
            <a:r>
              <a:rPr lang="en-US" sz="2800" dirty="0" smtClean="0"/>
              <a:t>Methodology: Apply regression coefficients to estimate (1) “</a:t>
            </a:r>
            <a:r>
              <a:rPr lang="en-US" sz="2800" dirty="0" err="1" smtClean="0"/>
              <a:t>Unrestated</a:t>
            </a:r>
            <a:r>
              <a:rPr lang="en-US" sz="2800" dirty="0" smtClean="0"/>
              <a:t>” Compensation and (2) “Restated” Compensation</a:t>
            </a:r>
          </a:p>
          <a:p>
            <a:endParaRPr lang="en-US" sz="2800" dirty="0" smtClean="0"/>
          </a:p>
        </p:txBody>
      </p:sp>
      <p:sp>
        <p:nvSpPr>
          <p:cNvPr id="5" name="Rectangle 4"/>
          <p:cNvSpPr/>
          <p:nvPr/>
        </p:nvSpPr>
        <p:spPr>
          <a:xfrm>
            <a:off x="762000" y="3142089"/>
            <a:ext cx="8305800" cy="2877711"/>
          </a:xfrm>
          <a:prstGeom prst="rect">
            <a:avLst/>
          </a:prstGeom>
        </p:spPr>
        <p:txBody>
          <a:bodyPr wrap="square">
            <a:spAutoFit/>
          </a:bodyPr>
          <a:lstStyle/>
          <a:p>
            <a:r>
              <a:rPr lang="en-US" sz="2600" dirty="0" smtClean="0"/>
              <a:t>“Direct Cash Gain” = Cash-Based </a:t>
            </a:r>
            <a:r>
              <a:rPr lang="en-US" sz="2600" dirty="0" err="1" smtClean="0"/>
              <a:t>Incentive</a:t>
            </a:r>
            <a:r>
              <a:rPr lang="en-US" sz="2800" baseline="-25000" dirty="0" err="1" smtClean="0"/>
              <a:t>Unrestated</a:t>
            </a:r>
            <a:r>
              <a:rPr lang="en-US" sz="2600" dirty="0" smtClean="0"/>
              <a:t> – Cash-Based </a:t>
            </a:r>
            <a:r>
              <a:rPr lang="en-US" sz="2600" dirty="0" err="1" smtClean="0"/>
              <a:t>Incentive</a:t>
            </a:r>
            <a:r>
              <a:rPr lang="en-US" sz="2800" baseline="-25000" dirty="0" err="1" smtClean="0"/>
              <a:t>Restated</a:t>
            </a:r>
            <a:r>
              <a:rPr lang="en-US" sz="2800" baseline="-25000" dirty="0" smtClean="0"/>
              <a:t> </a:t>
            </a:r>
            <a:endParaRPr lang="en-US" sz="2600" dirty="0" smtClean="0"/>
          </a:p>
          <a:p>
            <a:r>
              <a:rPr lang="en-US" sz="1700" dirty="0" smtClean="0"/>
              <a:t>   α </a:t>
            </a:r>
            <a:r>
              <a:rPr lang="en-US" sz="1700" dirty="0"/>
              <a:t>+ </a:t>
            </a:r>
            <a:r>
              <a:rPr lang="en-US" sz="1700" dirty="0" smtClean="0"/>
              <a:t>β</a:t>
            </a:r>
            <a:r>
              <a:rPr lang="en-US" sz="1700" baseline="-25000" dirty="0" smtClean="0"/>
              <a:t>1</a:t>
            </a:r>
            <a:r>
              <a:rPr lang="en-US" sz="1700" dirty="0" smtClean="0"/>
              <a:t>Log(Assets) </a:t>
            </a:r>
            <a:r>
              <a:rPr lang="en-US" sz="1700" dirty="0"/>
              <a:t>+ </a:t>
            </a:r>
            <a:r>
              <a:rPr lang="en-US" sz="1700" dirty="0" smtClean="0"/>
              <a:t>[β</a:t>
            </a:r>
            <a:r>
              <a:rPr lang="en-US" sz="1700" baseline="-25000" dirty="0" smtClean="0"/>
              <a:t>2</a:t>
            </a:r>
            <a:r>
              <a:rPr lang="en-US" sz="1700" dirty="0" smtClean="0"/>
              <a:t>NI</a:t>
            </a:r>
            <a:r>
              <a:rPr lang="en-US" sz="1700" baseline="-25000" dirty="0" smtClean="0"/>
              <a:t>U</a:t>
            </a:r>
            <a:r>
              <a:rPr lang="en-US" sz="1700" dirty="0" smtClean="0"/>
              <a:t>_Pos </a:t>
            </a:r>
            <a:r>
              <a:rPr lang="en-US" sz="1700" dirty="0"/>
              <a:t>+ </a:t>
            </a:r>
            <a:r>
              <a:rPr lang="en-US" sz="1700" dirty="0" smtClean="0"/>
              <a:t>β</a:t>
            </a:r>
            <a:r>
              <a:rPr lang="en-US" sz="1700" baseline="-25000" dirty="0" smtClean="0"/>
              <a:t>3</a:t>
            </a:r>
            <a:r>
              <a:rPr lang="en-US" sz="1700" dirty="0" smtClean="0"/>
              <a:t>NI</a:t>
            </a:r>
            <a:r>
              <a:rPr lang="en-US" sz="1700" baseline="-25000" dirty="0" smtClean="0"/>
              <a:t>U</a:t>
            </a:r>
            <a:r>
              <a:rPr lang="en-US" sz="1700" dirty="0" smtClean="0"/>
              <a:t>_Neg]  – [β</a:t>
            </a:r>
            <a:r>
              <a:rPr lang="en-US" sz="1700" baseline="-25000" dirty="0" smtClean="0"/>
              <a:t>2</a:t>
            </a:r>
            <a:r>
              <a:rPr lang="en-US" sz="1700" dirty="0" smtClean="0"/>
              <a:t>NI</a:t>
            </a:r>
            <a:r>
              <a:rPr lang="en-US" sz="1700" baseline="-25000" dirty="0" smtClean="0"/>
              <a:t>R</a:t>
            </a:r>
            <a:r>
              <a:rPr lang="en-US" sz="1700" dirty="0" smtClean="0"/>
              <a:t>_Pos </a:t>
            </a:r>
            <a:r>
              <a:rPr lang="en-US" sz="1700" dirty="0"/>
              <a:t>+ </a:t>
            </a:r>
            <a:r>
              <a:rPr lang="en-US" sz="1700" dirty="0" smtClean="0"/>
              <a:t>β</a:t>
            </a:r>
            <a:r>
              <a:rPr lang="en-US" sz="1700" baseline="-25000" dirty="0" smtClean="0"/>
              <a:t>3</a:t>
            </a:r>
            <a:r>
              <a:rPr lang="en-US" sz="1700" dirty="0" smtClean="0"/>
              <a:t>NI</a:t>
            </a:r>
            <a:r>
              <a:rPr lang="en-US" sz="1700" baseline="-25000" dirty="0" smtClean="0"/>
              <a:t>R</a:t>
            </a:r>
            <a:r>
              <a:rPr lang="en-US" sz="1700" dirty="0" smtClean="0"/>
              <a:t>_Neg] </a:t>
            </a:r>
            <a:r>
              <a:rPr lang="en-US" sz="1700" dirty="0"/>
              <a:t>+ </a:t>
            </a:r>
            <a:r>
              <a:rPr lang="en-US" sz="1700" dirty="0" smtClean="0"/>
              <a:t>ε</a:t>
            </a:r>
          </a:p>
          <a:p>
            <a:endParaRPr lang="en-US" sz="2600" dirty="0" smtClean="0"/>
          </a:p>
          <a:p>
            <a:r>
              <a:rPr lang="en-US" sz="2600" dirty="0" smtClean="0"/>
              <a:t>“Direct Equity Gain” = Equity-Based </a:t>
            </a:r>
            <a:r>
              <a:rPr lang="en-US" sz="2600" dirty="0" err="1" smtClean="0"/>
              <a:t>Incentive</a:t>
            </a:r>
            <a:r>
              <a:rPr lang="en-US" sz="2800" baseline="-25000" dirty="0" err="1" smtClean="0"/>
              <a:t>Unrestated</a:t>
            </a:r>
            <a:r>
              <a:rPr lang="en-US" sz="2600" dirty="0" smtClean="0"/>
              <a:t> </a:t>
            </a:r>
            <a:r>
              <a:rPr lang="en-US" sz="2600" dirty="0"/>
              <a:t>–</a:t>
            </a:r>
            <a:r>
              <a:rPr lang="en-US" sz="2600" dirty="0" smtClean="0"/>
              <a:t> Equity-Based </a:t>
            </a:r>
            <a:r>
              <a:rPr lang="en-US" sz="2600" dirty="0" err="1" smtClean="0"/>
              <a:t>Incentive</a:t>
            </a:r>
            <a:r>
              <a:rPr lang="en-US" sz="2800" baseline="-25000" dirty="0" err="1" smtClean="0"/>
              <a:t>Restated</a:t>
            </a:r>
            <a:r>
              <a:rPr lang="en-US" sz="2600" dirty="0" smtClean="0"/>
              <a:t> </a:t>
            </a:r>
          </a:p>
          <a:p>
            <a:r>
              <a:rPr lang="en-US" sz="1600" dirty="0" smtClean="0"/>
              <a:t>    </a:t>
            </a:r>
            <a:r>
              <a:rPr lang="en-US" sz="1600" dirty="0"/>
              <a:t>α + </a:t>
            </a:r>
            <a:r>
              <a:rPr lang="en-US" sz="1600" dirty="0" smtClean="0"/>
              <a:t>β</a:t>
            </a:r>
            <a:r>
              <a:rPr lang="en-US" sz="1600" baseline="-25000" dirty="0" smtClean="0"/>
              <a:t>1</a:t>
            </a:r>
            <a:r>
              <a:rPr lang="en-US" sz="1600" dirty="0" smtClean="0"/>
              <a:t>Log(Assets) + [β</a:t>
            </a:r>
            <a:r>
              <a:rPr lang="en-US" sz="1600" baseline="-25000" dirty="0" smtClean="0"/>
              <a:t>2</a:t>
            </a:r>
            <a:r>
              <a:rPr lang="en-US" sz="1600" dirty="0" smtClean="0"/>
              <a:t>Ret</a:t>
            </a:r>
            <a:r>
              <a:rPr lang="en-US" sz="1600" baseline="-25000" dirty="0" smtClean="0"/>
              <a:t>U</a:t>
            </a:r>
            <a:r>
              <a:rPr lang="en-US" sz="1600" dirty="0" smtClean="0"/>
              <a:t>_Pos </a:t>
            </a:r>
            <a:r>
              <a:rPr lang="en-US" sz="1600" dirty="0"/>
              <a:t>+ </a:t>
            </a:r>
            <a:r>
              <a:rPr lang="en-US" sz="1600" dirty="0" smtClean="0"/>
              <a:t>β</a:t>
            </a:r>
            <a:r>
              <a:rPr lang="en-US" sz="1600" baseline="-25000" dirty="0" smtClean="0"/>
              <a:t>3</a:t>
            </a:r>
            <a:r>
              <a:rPr lang="en-US" sz="1600" dirty="0" smtClean="0"/>
              <a:t>Ret</a:t>
            </a:r>
            <a:r>
              <a:rPr lang="en-US" sz="1600" baseline="-25000" dirty="0" smtClean="0"/>
              <a:t>U</a:t>
            </a:r>
            <a:r>
              <a:rPr lang="en-US" sz="1600" dirty="0" smtClean="0"/>
              <a:t>_Neg] – [β</a:t>
            </a:r>
            <a:r>
              <a:rPr lang="en-US" sz="1600" baseline="-25000" dirty="0" smtClean="0"/>
              <a:t>2</a:t>
            </a:r>
            <a:r>
              <a:rPr lang="en-US" sz="1600" dirty="0" smtClean="0"/>
              <a:t>Ret</a:t>
            </a:r>
            <a:r>
              <a:rPr lang="en-US" sz="1600" baseline="-25000" dirty="0" smtClean="0"/>
              <a:t>R</a:t>
            </a:r>
            <a:r>
              <a:rPr lang="en-US" sz="1600" dirty="0" smtClean="0"/>
              <a:t>_Pos </a:t>
            </a:r>
            <a:r>
              <a:rPr lang="en-US" sz="1600" dirty="0"/>
              <a:t>+ </a:t>
            </a:r>
            <a:r>
              <a:rPr lang="en-US" sz="1600" dirty="0" smtClean="0"/>
              <a:t>β</a:t>
            </a:r>
            <a:r>
              <a:rPr lang="en-US" sz="1600" baseline="-25000" dirty="0" smtClean="0"/>
              <a:t>3</a:t>
            </a:r>
            <a:r>
              <a:rPr lang="en-US" sz="1600" dirty="0" smtClean="0"/>
              <a:t>Ret</a:t>
            </a:r>
            <a:r>
              <a:rPr lang="en-US" sz="1600" baseline="-25000" dirty="0" smtClean="0"/>
              <a:t>R</a:t>
            </a:r>
            <a:r>
              <a:rPr lang="en-US" sz="1600" dirty="0" smtClean="0"/>
              <a:t>_Neg] </a:t>
            </a:r>
            <a:r>
              <a:rPr lang="en-US" sz="1600" dirty="0"/>
              <a:t>+ ε</a:t>
            </a:r>
          </a:p>
          <a:p>
            <a:endParaRPr lang="en-US" sz="1600" dirty="0"/>
          </a:p>
        </p:txBody>
      </p:sp>
    </p:spTree>
    <p:extLst>
      <p:ext uri="{BB962C8B-B14F-4D97-AF65-F5344CB8AC3E}">
        <p14:creationId xmlns:p14="http://schemas.microsoft.com/office/powerpoint/2010/main" xmlns="" val="150428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8004" y="3352800"/>
            <a:ext cx="8349584" cy="1489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Current Incentive Compensation</a:t>
            </a:r>
          </a:p>
        </p:txBody>
      </p:sp>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34333"/>
          <a:stretch/>
        </p:blipFill>
        <p:spPr bwMode="auto">
          <a:xfrm>
            <a:off x="514350" y="1600200"/>
            <a:ext cx="8115300"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7131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8005" y="3387090"/>
            <a:ext cx="8349584" cy="1489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Current Incentive Compensation</a:t>
            </a:r>
          </a:p>
        </p:txBody>
      </p:sp>
      <p:sp>
        <p:nvSpPr>
          <p:cNvPr id="4" name="TextBox 3"/>
          <p:cNvSpPr txBox="1"/>
          <p:nvPr/>
        </p:nvSpPr>
        <p:spPr>
          <a:xfrm>
            <a:off x="609600" y="1674674"/>
            <a:ext cx="7924800" cy="1754326"/>
          </a:xfrm>
          <a:prstGeom prst="rect">
            <a:avLst/>
          </a:prstGeom>
          <a:noFill/>
        </p:spPr>
        <p:txBody>
          <a:bodyPr wrap="square" rtlCol="0">
            <a:spAutoFit/>
          </a:bodyPr>
          <a:lstStyle/>
          <a:p>
            <a:pPr marL="285750" indent="-285750">
              <a:buFont typeface="Arial" pitchFamily="34" charset="0"/>
              <a:buChar char="•"/>
            </a:pPr>
            <a:r>
              <a:rPr lang="en-US" sz="2400" b="1" dirty="0" smtClean="0"/>
              <a:t>SOX Section 304:</a:t>
            </a:r>
          </a:p>
          <a:p>
            <a:r>
              <a:rPr lang="en-US" sz="2200" dirty="0" smtClean="0"/>
              <a:t>              “any bonus or other incentive-based or equity-based    </a:t>
            </a:r>
          </a:p>
          <a:p>
            <a:r>
              <a:rPr lang="en-US" sz="2200" dirty="0"/>
              <a:t> </a:t>
            </a:r>
            <a:r>
              <a:rPr lang="en-US" sz="2200" dirty="0" smtClean="0"/>
              <a:t>              compensation . . . and any profits realized from the sale</a:t>
            </a:r>
          </a:p>
          <a:p>
            <a:r>
              <a:rPr lang="en-US" sz="2200" dirty="0"/>
              <a:t> </a:t>
            </a:r>
            <a:r>
              <a:rPr lang="en-US" sz="2200" dirty="0" smtClean="0"/>
              <a:t>              of securities”</a:t>
            </a:r>
          </a:p>
          <a:p>
            <a:endParaRPr lang="en-US" dirty="0"/>
          </a:p>
        </p:txBody>
      </p:sp>
    </p:spTree>
    <p:extLst>
      <p:ext uri="{BB962C8B-B14F-4D97-AF65-F5344CB8AC3E}">
        <p14:creationId xmlns:p14="http://schemas.microsoft.com/office/powerpoint/2010/main" xmlns="" val="3052287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30019"/>
          <a:stretch/>
        </p:blipFill>
        <p:spPr bwMode="auto">
          <a:xfrm>
            <a:off x="455491" y="1905001"/>
            <a:ext cx="8324458" cy="315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Dodd-Frank </a:t>
            </a:r>
            <a:r>
              <a:rPr lang="en-US" dirty="0" err="1" smtClean="0"/>
              <a:t>Clawback</a:t>
            </a:r>
            <a:endParaRPr lang="en-US" dirty="0"/>
          </a:p>
        </p:txBody>
      </p:sp>
    </p:spTree>
    <p:extLst>
      <p:ext uri="{BB962C8B-B14F-4D97-AF65-F5344CB8AC3E}">
        <p14:creationId xmlns:p14="http://schemas.microsoft.com/office/powerpoint/2010/main" xmlns="" val="1064833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r>
              <a:rPr lang="en-US" sz="4400" dirty="0"/>
              <a:t>Effectiveness of Dodd-Frank</a:t>
            </a:r>
            <a:endParaRPr lang="en-US" sz="2200" dirty="0" smtClean="0"/>
          </a:p>
          <a:p>
            <a:pPr lvl="1"/>
            <a:r>
              <a:rPr lang="en-US" sz="4000" dirty="0" smtClean="0"/>
              <a:t>Excess Incentive Compensation</a:t>
            </a:r>
          </a:p>
          <a:p>
            <a:endParaRPr lang="en-US" sz="2200" b="1" dirty="0" smtClean="0">
              <a:solidFill>
                <a:srgbClr val="C00000"/>
              </a:solidFill>
            </a:endParaRPr>
          </a:p>
          <a:p>
            <a:r>
              <a:rPr lang="en-US" sz="4400" b="1" dirty="0" smtClean="0">
                <a:solidFill>
                  <a:srgbClr val="C00000"/>
                </a:solidFill>
              </a:rPr>
              <a:t>Stock and Option Gains (Indirect Gains)</a:t>
            </a:r>
          </a:p>
          <a:p>
            <a:endParaRPr lang="en-US" sz="2200" dirty="0" smtClean="0"/>
          </a:p>
          <a:p>
            <a:r>
              <a:rPr lang="en-US" sz="4400" dirty="0"/>
              <a:t>Probability of </a:t>
            </a:r>
            <a:r>
              <a:rPr lang="en-US" sz="4400" dirty="0" smtClean="0"/>
              <a:t>Termination</a:t>
            </a:r>
            <a:endParaRPr lang="en-US" sz="4400" dirty="0"/>
          </a:p>
        </p:txBody>
      </p:sp>
    </p:spTree>
    <p:extLst>
      <p:ext uri="{BB962C8B-B14F-4D97-AF65-F5344CB8AC3E}">
        <p14:creationId xmlns:p14="http://schemas.microsoft.com/office/powerpoint/2010/main" xmlns="" val="2342196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and Option Profits</a:t>
            </a:r>
          </a:p>
        </p:txBody>
      </p:sp>
      <p:sp>
        <p:nvSpPr>
          <p:cNvPr id="3" name="Content Placeholder 2"/>
          <p:cNvSpPr>
            <a:spLocks noGrp="1"/>
          </p:cNvSpPr>
          <p:nvPr>
            <p:ph idx="1"/>
          </p:nvPr>
        </p:nvSpPr>
        <p:spPr/>
        <p:txBody>
          <a:bodyPr>
            <a:normAutofit/>
          </a:bodyPr>
          <a:lstStyle/>
          <a:p>
            <a:r>
              <a:rPr lang="en-US" dirty="0" smtClean="0"/>
              <a:t>Methodology: </a:t>
            </a:r>
          </a:p>
          <a:p>
            <a:pPr lvl="1"/>
            <a:r>
              <a:rPr lang="en-US" dirty="0" smtClean="0"/>
              <a:t>Collect insider trading from Thomson Reuters</a:t>
            </a:r>
          </a:p>
          <a:p>
            <a:pPr lvl="2"/>
            <a:r>
              <a:rPr lang="en-US" dirty="0" smtClean="0"/>
              <a:t>Insider transactions for 217 firm-year observations: </a:t>
            </a:r>
          </a:p>
          <a:p>
            <a:pPr lvl="3"/>
            <a:r>
              <a:rPr lang="en-US" dirty="0" smtClean="0"/>
              <a:t>175 stock gains (98 CEOs)</a:t>
            </a:r>
          </a:p>
          <a:p>
            <a:pPr lvl="3"/>
            <a:r>
              <a:rPr lang="en-US" dirty="0" smtClean="0"/>
              <a:t>158 option gain</a:t>
            </a:r>
            <a:r>
              <a:rPr lang="en-US" dirty="0"/>
              <a:t> </a:t>
            </a:r>
            <a:r>
              <a:rPr lang="en-US" dirty="0" smtClean="0"/>
              <a:t>(93 CEOs) </a:t>
            </a:r>
          </a:p>
          <a:p>
            <a:pPr lvl="3"/>
            <a:endParaRPr lang="en-US" dirty="0" smtClean="0"/>
          </a:p>
          <a:p>
            <a:pPr marL="457200" lvl="1" indent="0">
              <a:buNone/>
            </a:pPr>
            <a:r>
              <a:rPr lang="en-US" sz="2600" dirty="0" smtClean="0"/>
              <a:t>Stock Gain = (Price Paid – Basis) x Shares</a:t>
            </a:r>
          </a:p>
          <a:p>
            <a:pPr marL="457200" lvl="1" indent="0">
              <a:buNone/>
            </a:pPr>
            <a:endParaRPr lang="en-US" sz="800" dirty="0" smtClean="0"/>
          </a:p>
          <a:p>
            <a:pPr marL="457200" lvl="1" indent="0">
              <a:buNone/>
            </a:pPr>
            <a:r>
              <a:rPr lang="en-US" sz="2600" dirty="0" smtClean="0"/>
              <a:t>Option Gain = (Market Price – Exercise Price) x Options</a:t>
            </a:r>
          </a:p>
          <a:p>
            <a:pPr lvl="1"/>
            <a:endParaRPr lang="en-US" dirty="0"/>
          </a:p>
        </p:txBody>
      </p:sp>
    </p:spTree>
    <p:extLst>
      <p:ext uri="{BB962C8B-B14F-4D97-AF65-F5344CB8AC3E}">
        <p14:creationId xmlns:p14="http://schemas.microsoft.com/office/powerpoint/2010/main" xmlns="" val="637347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and Option Profits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5225" y="2337701"/>
            <a:ext cx="8590234" cy="1929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28600" y="3090672"/>
            <a:ext cx="3733800" cy="228600"/>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3630168"/>
            <a:ext cx="3733800" cy="228600"/>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00101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and Option Profits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5225" y="2337701"/>
            <a:ext cx="8590234" cy="1929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28600" y="3352800"/>
            <a:ext cx="3733800" cy="228600"/>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3892296"/>
            <a:ext cx="3733800" cy="228600"/>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5764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and Option Profits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1304" y="2366393"/>
            <a:ext cx="8612981" cy="1443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429000" y="3090672"/>
            <a:ext cx="2514600" cy="228600"/>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32054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Problem</a:t>
            </a:r>
            <a:endParaRPr lang="en-US" dirty="0"/>
          </a:p>
        </p:txBody>
      </p:sp>
      <p:sp>
        <p:nvSpPr>
          <p:cNvPr id="3" name="Content Placeholder 2"/>
          <p:cNvSpPr>
            <a:spLocks noGrp="1"/>
          </p:cNvSpPr>
          <p:nvPr>
            <p:ph idx="1"/>
          </p:nvPr>
        </p:nvSpPr>
        <p:spPr/>
        <p:txBody>
          <a:bodyPr/>
          <a:lstStyle/>
          <a:p>
            <a:r>
              <a:rPr lang="en-US" dirty="0" smtClean="0"/>
              <a:t>Incentive compensation aligns management interest with shareholders – </a:t>
            </a:r>
            <a:r>
              <a:rPr lang="en-US" dirty="0" err="1" smtClean="0"/>
              <a:t>Mehran</a:t>
            </a:r>
            <a:r>
              <a:rPr lang="en-US" dirty="0" smtClean="0"/>
              <a:t> (1995); Jensen and Murphy (1990)</a:t>
            </a:r>
          </a:p>
          <a:p>
            <a:r>
              <a:rPr lang="en-US" dirty="0" smtClean="0"/>
              <a:t>Incentive compensation, particularly stock options, encourages management to manipulate earnings – Klinger et al. (2002)</a:t>
            </a:r>
          </a:p>
          <a:p>
            <a:endParaRPr lang="en-US" dirty="0"/>
          </a:p>
        </p:txBody>
      </p:sp>
    </p:spTree>
    <p:extLst>
      <p:ext uri="{BB962C8B-B14F-4D97-AF65-F5344CB8AC3E}">
        <p14:creationId xmlns:p14="http://schemas.microsoft.com/office/powerpoint/2010/main" xmlns="" val="4186377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61572"/>
          <a:stretch/>
        </p:blipFill>
        <p:spPr bwMode="auto">
          <a:xfrm>
            <a:off x="455491" y="1905001"/>
            <a:ext cx="8324458" cy="1732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74038" b="945"/>
          <a:stretch/>
        </p:blipFill>
        <p:spPr bwMode="auto">
          <a:xfrm>
            <a:off x="455491" y="3825241"/>
            <a:ext cx="8324458" cy="1127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Dodd-Frank </a:t>
            </a:r>
            <a:r>
              <a:rPr lang="en-US" dirty="0" err="1" smtClean="0"/>
              <a:t>Clawback</a:t>
            </a:r>
            <a:endParaRPr lang="en-US" dirty="0"/>
          </a:p>
        </p:txBody>
      </p:sp>
    </p:spTree>
    <p:extLst>
      <p:ext uri="{BB962C8B-B14F-4D97-AF65-F5344CB8AC3E}">
        <p14:creationId xmlns:p14="http://schemas.microsoft.com/office/powerpoint/2010/main" xmlns="" val="2329231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6457" t="5275" r="24675" b="2887"/>
          <a:stretch/>
        </p:blipFill>
        <p:spPr bwMode="auto">
          <a:xfrm>
            <a:off x="1563183" y="2667000"/>
            <a:ext cx="2963357"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Dodd-Frank </a:t>
            </a:r>
            <a:r>
              <a:rPr lang="en-US" dirty="0" err="1" smtClean="0"/>
              <a:t>Clawback</a:t>
            </a:r>
            <a:endParaRPr lang="en-US" dirty="0"/>
          </a:p>
        </p:txBody>
      </p:sp>
      <p:grpSp>
        <p:nvGrpSpPr>
          <p:cNvPr id="4" name="Group 3"/>
          <p:cNvGrpSpPr>
            <a:grpSpLocks noChangeAspect="1"/>
          </p:cNvGrpSpPr>
          <p:nvPr/>
        </p:nvGrpSpPr>
        <p:grpSpPr>
          <a:xfrm>
            <a:off x="1563184" y="1765518"/>
            <a:ext cx="7580816" cy="4339650"/>
            <a:chOff x="685800" y="2065451"/>
            <a:chExt cx="6161999" cy="3527446"/>
          </a:xfrm>
        </p:grpSpPr>
        <p:pic>
          <p:nvPicPr>
            <p:cNvPr id="6" name="Picture 7"/>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5746" r="23953"/>
            <a:stretch/>
          </p:blipFill>
          <p:spPr bwMode="auto">
            <a:xfrm rot="4247783">
              <a:off x="4399492" y="2998649"/>
              <a:ext cx="1432312" cy="1708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685800" y="2065451"/>
              <a:ext cx="6161999" cy="3527446"/>
            </a:xfrm>
            <a:prstGeom prst="rect">
              <a:avLst/>
            </a:prstGeom>
            <a:noFill/>
          </p:spPr>
          <p:txBody>
            <a:bodyPr wrap="square" rtlCol="0">
              <a:spAutoFit/>
            </a:bodyPr>
            <a:lstStyle/>
            <a:p>
              <a:r>
                <a:rPr lang="en-US" sz="2600" b="1" dirty="0" smtClean="0"/>
                <a:t>Recovery Under </a:t>
              </a:r>
              <a:r>
                <a:rPr lang="en-US" sz="2600" b="1" dirty="0" err="1" smtClean="0"/>
                <a:t>Clawback</a:t>
              </a:r>
              <a:r>
                <a:rPr lang="en-US" sz="2600" b="1" dirty="0" smtClean="0"/>
                <a:t> Provisions</a:t>
              </a:r>
            </a:p>
            <a:p>
              <a:r>
                <a:rPr lang="en-US" dirty="0" smtClean="0"/>
                <a:t>         </a:t>
              </a:r>
              <a:r>
                <a:rPr lang="en-US" sz="2200" dirty="0" smtClean="0"/>
                <a:t>Dodd-Frank			Sarbanes Oxley</a:t>
              </a:r>
              <a:endParaRPr lang="en-US" sz="2200" dirty="0"/>
            </a:p>
            <a:p>
              <a:r>
                <a:rPr lang="en-US" dirty="0" smtClean="0"/>
                <a:t> </a:t>
              </a:r>
            </a:p>
            <a:p>
              <a:r>
                <a:rPr lang="en-US" sz="1400" dirty="0" smtClean="0"/>
                <a:t>                                                                 $64.6 million               	                                     $1.19 billion</a:t>
              </a:r>
            </a:p>
            <a:p>
              <a:r>
                <a:rPr lang="en-US" sz="1400" dirty="0" smtClean="0"/>
                <a:t>    			</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a:t> </a:t>
              </a:r>
              <a:r>
                <a:rPr lang="en-US" sz="1400" dirty="0" smtClean="0"/>
                <a:t>                                                    of $4.4 billion Total Gains (Direct and Indirect)	</a:t>
              </a:r>
              <a:endParaRPr lang="en-US" sz="1400" dirty="0"/>
            </a:p>
          </p:txBody>
        </p:sp>
      </p:grpSp>
    </p:spTree>
    <p:extLst>
      <p:ext uri="{BB962C8B-B14F-4D97-AF65-F5344CB8AC3E}">
        <p14:creationId xmlns:p14="http://schemas.microsoft.com/office/powerpoint/2010/main" xmlns="" val="417619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sz="4400" dirty="0"/>
              <a:t>Effectiveness of Dodd-Frank</a:t>
            </a:r>
            <a:endParaRPr lang="en-US" sz="2200" dirty="0" smtClean="0"/>
          </a:p>
          <a:p>
            <a:pPr lvl="1"/>
            <a:r>
              <a:rPr lang="en-US" sz="4000" dirty="0" smtClean="0"/>
              <a:t>Excess Incentive Compensation</a:t>
            </a:r>
          </a:p>
          <a:p>
            <a:endParaRPr lang="en-US" sz="2200" dirty="0" smtClean="0"/>
          </a:p>
          <a:p>
            <a:r>
              <a:rPr lang="en-US" sz="4400" dirty="0" smtClean="0"/>
              <a:t>Stock and Option Gains</a:t>
            </a:r>
          </a:p>
          <a:p>
            <a:endParaRPr lang="en-US" sz="2200" dirty="0" smtClean="0"/>
          </a:p>
          <a:p>
            <a:r>
              <a:rPr lang="en-US" sz="4400" b="1" dirty="0">
                <a:solidFill>
                  <a:srgbClr val="C00000"/>
                </a:solidFill>
              </a:rPr>
              <a:t>Probability of </a:t>
            </a:r>
            <a:r>
              <a:rPr lang="en-US" sz="4400" b="1" dirty="0" smtClean="0">
                <a:solidFill>
                  <a:srgbClr val="C00000"/>
                </a:solidFill>
              </a:rPr>
              <a:t>Termination</a:t>
            </a:r>
            <a:endParaRPr lang="en-US" sz="4400" b="1" dirty="0">
              <a:solidFill>
                <a:srgbClr val="C00000"/>
              </a:solidFill>
            </a:endParaRPr>
          </a:p>
        </p:txBody>
      </p:sp>
    </p:spTree>
    <p:extLst>
      <p:ext uri="{BB962C8B-B14F-4D97-AF65-F5344CB8AC3E}">
        <p14:creationId xmlns:p14="http://schemas.microsoft.com/office/powerpoint/2010/main" xmlns="" val="1910503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a:t>Fired = α + </a:t>
            </a:r>
            <a:r>
              <a:rPr lang="en-US" dirty="0" smtClean="0"/>
              <a:t>β</a:t>
            </a:r>
            <a:r>
              <a:rPr lang="en-US" baseline="-25000" dirty="0" smtClean="0"/>
              <a:t>1</a:t>
            </a:r>
            <a:r>
              <a:rPr lang="en-US" dirty="0" smtClean="0"/>
              <a:t>Log(Assets) </a:t>
            </a:r>
            <a:r>
              <a:rPr lang="en-US" dirty="0"/>
              <a:t>+ β</a:t>
            </a:r>
            <a:r>
              <a:rPr lang="en-US" baseline="-25000" dirty="0"/>
              <a:t>2</a:t>
            </a:r>
            <a:r>
              <a:rPr lang="en-US" dirty="0"/>
              <a:t>Tenure + β</a:t>
            </a:r>
            <a:r>
              <a:rPr lang="en-US" baseline="-25000" dirty="0"/>
              <a:t>3</a:t>
            </a:r>
            <a:r>
              <a:rPr lang="en-US" dirty="0"/>
              <a:t>NI + </a:t>
            </a:r>
            <a:r>
              <a:rPr lang="en-US" dirty="0" smtClean="0"/>
              <a:t>   </a:t>
            </a:r>
          </a:p>
          <a:p>
            <a:pPr marL="0" indent="0">
              <a:buNone/>
            </a:pPr>
            <a:r>
              <a:rPr lang="en-US" dirty="0"/>
              <a:t> </a:t>
            </a:r>
            <a:r>
              <a:rPr lang="en-US" dirty="0" smtClean="0"/>
              <a:t>                 β</a:t>
            </a:r>
            <a:r>
              <a:rPr lang="en-US" baseline="-25000" dirty="0" smtClean="0"/>
              <a:t>4</a:t>
            </a:r>
            <a:r>
              <a:rPr lang="en-US" dirty="0" smtClean="0"/>
              <a:t>Neg_NI </a:t>
            </a:r>
            <a:r>
              <a:rPr lang="en-US" dirty="0"/>
              <a:t>+ β</a:t>
            </a:r>
            <a:r>
              <a:rPr lang="en-US" baseline="-25000" dirty="0"/>
              <a:t>5</a:t>
            </a:r>
            <a:r>
              <a:rPr lang="en-US" dirty="0"/>
              <a:t>NI_Down + β</a:t>
            </a:r>
            <a:r>
              <a:rPr lang="en-US" baseline="-25000" dirty="0"/>
              <a:t>6</a:t>
            </a:r>
            <a:r>
              <a:rPr lang="en-US" dirty="0"/>
              <a:t>Loss2 + ε	</a:t>
            </a:r>
            <a:endParaRPr lang="en-US" dirty="0" smtClean="0"/>
          </a:p>
          <a:p>
            <a:endParaRPr lang="en-US" dirty="0"/>
          </a:p>
          <a:p>
            <a:r>
              <a:rPr lang="en-US" dirty="0" smtClean="0"/>
              <a:t>Fired =    </a:t>
            </a:r>
          </a:p>
          <a:p>
            <a:pPr marL="0" indent="0">
              <a:buNone/>
            </a:pPr>
            <a:r>
              <a:rPr lang="en-US" dirty="0" smtClean="0"/>
              <a:t>   </a:t>
            </a:r>
          </a:p>
          <a:p>
            <a:r>
              <a:rPr lang="en-US" dirty="0" err="1" smtClean="0"/>
              <a:t>Neg_NI</a:t>
            </a:r>
            <a:r>
              <a:rPr lang="en-US" dirty="0" smtClean="0"/>
              <a:t> = </a:t>
            </a:r>
          </a:p>
          <a:p>
            <a:endParaRPr lang="en-US" dirty="0" smtClean="0"/>
          </a:p>
          <a:p>
            <a:r>
              <a:rPr lang="en-US" dirty="0" err="1" smtClean="0"/>
              <a:t>NI_Down</a:t>
            </a:r>
            <a:r>
              <a:rPr lang="en-US" dirty="0" smtClean="0"/>
              <a:t> =</a:t>
            </a:r>
          </a:p>
          <a:p>
            <a:endParaRPr lang="en-US" dirty="0" smtClean="0"/>
          </a:p>
          <a:p>
            <a:r>
              <a:rPr lang="en-US" dirty="0" smtClean="0"/>
              <a:t>Loss2 =</a:t>
            </a:r>
            <a:endParaRPr lang="en-US" dirty="0"/>
          </a:p>
          <a:p>
            <a:pPr algn="r"/>
            <a:endParaRPr lang="en-US" dirty="0"/>
          </a:p>
        </p:txBody>
      </p:sp>
      <p:sp>
        <p:nvSpPr>
          <p:cNvPr id="7" name="Left Brace 6"/>
          <p:cNvSpPr/>
          <p:nvPr/>
        </p:nvSpPr>
        <p:spPr>
          <a:xfrm>
            <a:off x="2645949" y="2650249"/>
            <a:ext cx="533400" cy="64633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999542" y="2650247"/>
            <a:ext cx="4488739" cy="646331"/>
          </a:xfrm>
          <a:prstGeom prst="rect">
            <a:avLst/>
          </a:prstGeom>
          <a:noFill/>
        </p:spPr>
        <p:txBody>
          <a:bodyPr wrap="square" rtlCol="0">
            <a:spAutoFit/>
          </a:bodyPr>
          <a:lstStyle/>
          <a:p>
            <a:r>
              <a:rPr lang="en-US" dirty="0" smtClean="0"/>
              <a:t>1    if </a:t>
            </a:r>
            <a:r>
              <a:rPr lang="en-US" dirty="0"/>
              <a:t>CEO fired (involuntary turnover</a:t>
            </a:r>
            <a:r>
              <a:rPr lang="en-US" dirty="0" smtClean="0"/>
              <a:t>) </a:t>
            </a:r>
            <a:endParaRPr lang="en-US" dirty="0"/>
          </a:p>
          <a:p>
            <a:r>
              <a:rPr lang="en-US" dirty="0" smtClean="0"/>
              <a:t>0    otherwise </a:t>
            </a:r>
            <a:r>
              <a:rPr lang="en-US" dirty="0"/>
              <a:t>(no turnover or voluntary</a:t>
            </a:r>
            <a:r>
              <a:rPr lang="en-US" dirty="0" smtClean="0"/>
              <a:t>)</a:t>
            </a:r>
            <a:endParaRPr lang="en-US" dirty="0"/>
          </a:p>
        </p:txBody>
      </p:sp>
      <p:sp>
        <p:nvSpPr>
          <p:cNvPr id="9" name="TextBox 8"/>
          <p:cNvSpPr txBox="1"/>
          <p:nvPr/>
        </p:nvSpPr>
        <p:spPr>
          <a:xfrm>
            <a:off x="2999542" y="3564647"/>
            <a:ext cx="4135277" cy="646331"/>
          </a:xfrm>
          <a:prstGeom prst="rect">
            <a:avLst/>
          </a:prstGeom>
          <a:noFill/>
        </p:spPr>
        <p:txBody>
          <a:bodyPr wrap="square" rtlCol="0">
            <a:spAutoFit/>
          </a:bodyPr>
          <a:lstStyle/>
          <a:p>
            <a:r>
              <a:rPr lang="en-US" dirty="0" smtClean="0"/>
              <a:t>1    </a:t>
            </a:r>
            <a:r>
              <a:rPr lang="en-US" dirty="0"/>
              <a:t>if net </a:t>
            </a:r>
            <a:r>
              <a:rPr lang="en-US" dirty="0" smtClean="0"/>
              <a:t>income </a:t>
            </a:r>
            <a:r>
              <a:rPr lang="en-US" dirty="0"/>
              <a:t>is </a:t>
            </a:r>
            <a:r>
              <a:rPr lang="en-US" dirty="0" smtClean="0"/>
              <a:t>negative</a:t>
            </a:r>
          </a:p>
          <a:p>
            <a:r>
              <a:rPr lang="en-US" dirty="0" smtClean="0"/>
              <a:t>0    otherwise</a:t>
            </a:r>
            <a:endParaRPr lang="en-US" dirty="0"/>
          </a:p>
        </p:txBody>
      </p:sp>
      <p:sp>
        <p:nvSpPr>
          <p:cNvPr id="10" name="TextBox 9"/>
          <p:cNvSpPr txBox="1"/>
          <p:nvPr/>
        </p:nvSpPr>
        <p:spPr>
          <a:xfrm>
            <a:off x="2999542" y="4459070"/>
            <a:ext cx="4430089" cy="646331"/>
          </a:xfrm>
          <a:prstGeom prst="rect">
            <a:avLst/>
          </a:prstGeom>
          <a:noFill/>
        </p:spPr>
        <p:txBody>
          <a:bodyPr wrap="square" rtlCol="0">
            <a:spAutoFit/>
          </a:bodyPr>
          <a:lstStyle/>
          <a:p>
            <a:r>
              <a:rPr lang="en-US" dirty="0" smtClean="0"/>
              <a:t>1    </a:t>
            </a:r>
            <a:r>
              <a:rPr lang="en-US" dirty="0"/>
              <a:t>if net income decreased from prior </a:t>
            </a:r>
            <a:r>
              <a:rPr lang="en-US" dirty="0" smtClean="0"/>
              <a:t>year </a:t>
            </a:r>
          </a:p>
          <a:p>
            <a:r>
              <a:rPr lang="en-US" dirty="0" smtClean="0"/>
              <a:t>0    otherwise</a:t>
            </a:r>
            <a:endParaRPr lang="en-US" dirty="0"/>
          </a:p>
        </p:txBody>
      </p:sp>
      <p:sp>
        <p:nvSpPr>
          <p:cNvPr id="11" name="TextBox 10"/>
          <p:cNvSpPr txBox="1"/>
          <p:nvPr/>
        </p:nvSpPr>
        <p:spPr>
          <a:xfrm>
            <a:off x="3006365" y="5449668"/>
            <a:ext cx="4800600" cy="646331"/>
          </a:xfrm>
          <a:prstGeom prst="rect">
            <a:avLst/>
          </a:prstGeom>
          <a:noFill/>
        </p:spPr>
        <p:txBody>
          <a:bodyPr wrap="square" rtlCol="0">
            <a:spAutoFit/>
          </a:bodyPr>
          <a:lstStyle/>
          <a:p>
            <a:r>
              <a:rPr lang="en-US" dirty="0"/>
              <a:t>1 </a:t>
            </a:r>
            <a:r>
              <a:rPr lang="en-US" dirty="0" smtClean="0"/>
              <a:t>   if </a:t>
            </a:r>
            <a:r>
              <a:rPr lang="en-US" dirty="0"/>
              <a:t>net income </a:t>
            </a:r>
            <a:r>
              <a:rPr lang="en-US" dirty="0" smtClean="0"/>
              <a:t>is negative for </a:t>
            </a:r>
            <a:r>
              <a:rPr lang="en-US" dirty="0"/>
              <a:t>prior two </a:t>
            </a:r>
            <a:r>
              <a:rPr lang="en-US" dirty="0" smtClean="0"/>
              <a:t>years </a:t>
            </a:r>
          </a:p>
          <a:p>
            <a:r>
              <a:rPr lang="en-US" dirty="0" smtClean="0"/>
              <a:t>0    otherwise</a:t>
            </a:r>
            <a:endParaRPr lang="en-US" dirty="0"/>
          </a:p>
        </p:txBody>
      </p:sp>
      <p:sp>
        <p:nvSpPr>
          <p:cNvPr id="12" name="Left Brace 11"/>
          <p:cNvSpPr/>
          <p:nvPr/>
        </p:nvSpPr>
        <p:spPr>
          <a:xfrm>
            <a:off x="2639019" y="3567347"/>
            <a:ext cx="533400" cy="64633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2639019" y="4459071"/>
            <a:ext cx="533400" cy="64633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2621732" y="5449669"/>
            <a:ext cx="533400" cy="64633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925343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62224" y="609600"/>
            <a:ext cx="3152776" cy="5638800"/>
            <a:chOff x="5257800" y="412705"/>
            <a:chExt cx="2067560" cy="4558044"/>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69167" b="55824"/>
            <a:stretch/>
          </p:blipFill>
          <p:spPr bwMode="auto">
            <a:xfrm>
              <a:off x="5257800" y="412705"/>
              <a:ext cx="2067560" cy="2787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72633" r="69167" b="-687"/>
            <a:stretch/>
          </p:blipFill>
          <p:spPr bwMode="auto">
            <a:xfrm>
              <a:off x="5257800" y="3200400"/>
              <a:ext cx="2067560" cy="1770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8" name="Rectangle 7"/>
          <p:cNvSpPr/>
          <p:nvPr/>
        </p:nvSpPr>
        <p:spPr>
          <a:xfrm>
            <a:off x="2438400" y="3200397"/>
            <a:ext cx="2971800" cy="857887"/>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66628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3970"/>
          <a:stretch/>
        </p:blipFill>
        <p:spPr bwMode="auto">
          <a:xfrm>
            <a:off x="1219201" y="1686892"/>
            <a:ext cx="7081085" cy="3902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1219200" y="1686892"/>
            <a:ext cx="7081085" cy="2275508"/>
          </a:xfrm>
          <a:prstGeom prst="rect">
            <a:avLst/>
          </a:prstGeom>
          <a:solidFill>
            <a:schemeClr val="accent4">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39" b="88192"/>
          <a:stretch/>
        </p:blipFill>
        <p:spPr bwMode="auto">
          <a:xfrm>
            <a:off x="1219200" y="863600"/>
            <a:ext cx="7081085" cy="81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867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899082" y="1447800"/>
            <a:ext cx="4654118" cy="1292662"/>
            <a:chOff x="1213282" y="1600200"/>
            <a:chExt cx="3511118" cy="1292662"/>
          </a:xfrm>
        </p:grpSpPr>
        <p:sp>
          <p:nvSpPr>
            <p:cNvPr id="4" name="TextBox 3"/>
            <p:cNvSpPr txBox="1"/>
            <p:nvPr/>
          </p:nvSpPr>
          <p:spPr>
            <a:xfrm>
              <a:off x="1213282" y="1600200"/>
              <a:ext cx="3511118" cy="1292662"/>
            </a:xfrm>
            <a:prstGeom prst="rect">
              <a:avLst/>
            </a:prstGeom>
            <a:noFill/>
          </p:spPr>
          <p:txBody>
            <a:bodyPr wrap="square" rtlCol="0">
              <a:spAutoFit/>
            </a:bodyPr>
            <a:lstStyle/>
            <a:p>
              <a:r>
                <a:rPr lang="el-GR" sz="2600" dirty="0" smtClean="0"/>
                <a:t>Δ</a:t>
              </a:r>
              <a:r>
                <a:rPr lang="en-US" sz="2600" dirty="0" err="1" smtClean="0"/>
                <a:t>Prob</a:t>
              </a:r>
              <a:r>
                <a:rPr lang="en-US" sz="2600" dirty="0" smtClean="0"/>
                <a:t> = </a:t>
              </a:r>
              <a:r>
                <a:rPr lang="en-US" sz="2600" dirty="0" err="1" smtClean="0"/>
                <a:t>Prob</a:t>
              </a:r>
              <a:r>
                <a:rPr lang="en-US" sz="2600" baseline="-25000" dirty="0" err="1" smtClean="0"/>
                <a:t>Unrestated</a:t>
              </a:r>
              <a:r>
                <a:rPr lang="en-US" sz="2600" dirty="0" smtClean="0"/>
                <a:t> – </a:t>
              </a:r>
              <a:r>
                <a:rPr lang="en-US" sz="2600" dirty="0" err="1" smtClean="0"/>
                <a:t>Prob</a:t>
              </a:r>
              <a:r>
                <a:rPr lang="en-US" sz="2600" baseline="-25000" dirty="0" err="1" smtClean="0"/>
                <a:t>Restated</a:t>
              </a:r>
              <a:endParaRPr lang="en-US" sz="2600" baseline="-25000" dirty="0" smtClean="0"/>
            </a:p>
            <a:p>
              <a:r>
                <a:rPr lang="en-US" sz="2600" dirty="0"/>
                <a:t> </a:t>
              </a:r>
              <a:r>
                <a:rPr lang="en-US" sz="2600" dirty="0" smtClean="0"/>
                <a:t>	          </a:t>
              </a:r>
              <a:r>
                <a:rPr lang="en-US" sz="2600" dirty="0" err="1" smtClean="0"/>
                <a:t>Prob</a:t>
              </a:r>
              <a:r>
                <a:rPr lang="en-US" sz="2600" baseline="-25000" dirty="0" err="1" smtClean="0"/>
                <a:t>Restated</a:t>
              </a:r>
              <a:endParaRPr lang="en-US" sz="2600" dirty="0"/>
            </a:p>
          </p:txBody>
        </p:sp>
        <p:cxnSp>
          <p:nvCxnSpPr>
            <p:cNvPr id="7" name="Straight Connector 6"/>
            <p:cNvCxnSpPr/>
            <p:nvPr/>
          </p:nvCxnSpPr>
          <p:spPr>
            <a:xfrm>
              <a:off x="2137525" y="2072640"/>
              <a:ext cx="25868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952500" y="4346138"/>
            <a:ext cx="7239000" cy="923330"/>
          </a:xfrm>
          <a:prstGeom prst="rect">
            <a:avLst/>
          </a:prstGeom>
          <a:noFill/>
        </p:spPr>
        <p:txBody>
          <a:bodyPr wrap="square" rtlCol="0">
            <a:spAutoFit/>
          </a:bodyPr>
          <a:lstStyle/>
          <a:p>
            <a:endParaRPr lang="en-US" sz="1200" dirty="0" smtClean="0"/>
          </a:p>
          <a:p>
            <a:r>
              <a:rPr lang="el-GR" sz="2400" dirty="0" smtClean="0"/>
              <a:t>Δ</a:t>
            </a:r>
            <a:r>
              <a:rPr lang="en-US" sz="2400" dirty="0" err="1" smtClean="0"/>
              <a:t>Prob</a:t>
            </a:r>
            <a:r>
              <a:rPr lang="en-US" sz="2400" dirty="0" smtClean="0"/>
              <a:t> &lt; -12.763% </a:t>
            </a:r>
            <a:r>
              <a:rPr lang="en-US" sz="2400" dirty="0" smtClean="0">
                <a:sym typeface="Wingdings" pitchFamily="2" charset="2"/>
              </a:rPr>
              <a:t></a:t>
            </a:r>
            <a:r>
              <a:rPr lang="en-US" sz="2400" dirty="0" smtClean="0"/>
              <a:t> “Termination Avoidance CEOs”</a:t>
            </a:r>
          </a:p>
          <a:p>
            <a:endParaRPr lang="en-US" dirty="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2857500"/>
            <a:ext cx="8418858"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828800" y="3352800"/>
            <a:ext cx="838200" cy="576072"/>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5400" y="3352800"/>
            <a:ext cx="914400" cy="576072"/>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27329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Termination</a:t>
            </a:r>
            <a:endParaRPr lang="en-US" dirty="0"/>
          </a:p>
        </p:txBody>
      </p:sp>
      <p:sp>
        <p:nvSpPr>
          <p:cNvPr id="3" name="Content Placeholder 2"/>
          <p:cNvSpPr>
            <a:spLocks noGrp="1"/>
          </p:cNvSpPr>
          <p:nvPr>
            <p:ph idx="1"/>
          </p:nvPr>
        </p:nvSpPr>
        <p:spPr/>
        <p:txBody>
          <a:bodyPr>
            <a:normAutofit/>
          </a:bodyPr>
          <a:lstStyle/>
          <a:p>
            <a:r>
              <a:rPr lang="en-US" sz="3600" dirty="0" smtClean="0"/>
              <a:t>Gain from Delayed Termination: </a:t>
            </a:r>
          </a:p>
          <a:p>
            <a:endParaRPr lang="en-US" sz="1200" dirty="0" smtClean="0"/>
          </a:p>
          <a:p>
            <a:pPr marL="457200" lvl="1" indent="0">
              <a:buNone/>
            </a:pPr>
            <a:r>
              <a:rPr lang="en-US" sz="2200" b="1" dirty="0" smtClean="0">
                <a:solidFill>
                  <a:srgbClr val="C00000"/>
                </a:solidFill>
              </a:rPr>
              <a:t>(</a:t>
            </a:r>
            <a:r>
              <a:rPr lang="el-GR" sz="2200" b="1" dirty="0" smtClean="0">
                <a:solidFill>
                  <a:srgbClr val="C00000"/>
                </a:solidFill>
              </a:rPr>
              <a:t>Δ</a:t>
            </a:r>
            <a:r>
              <a:rPr lang="en-US" sz="2200" b="1" dirty="0" err="1" smtClean="0">
                <a:solidFill>
                  <a:srgbClr val="C00000"/>
                </a:solidFill>
              </a:rPr>
              <a:t>TerminationRisk</a:t>
            </a:r>
            <a:r>
              <a:rPr lang="en-US" sz="2200" b="1" dirty="0" smtClean="0">
                <a:solidFill>
                  <a:srgbClr val="C00000"/>
                </a:solidFill>
              </a:rPr>
              <a:t> for </a:t>
            </a:r>
            <a:r>
              <a:rPr lang="en-US" sz="2200" b="1" dirty="0" err="1" smtClean="0">
                <a:solidFill>
                  <a:srgbClr val="C00000"/>
                </a:solidFill>
              </a:rPr>
              <a:t>CEO</a:t>
            </a:r>
            <a:r>
              <a:rPr lang="en-US" sz="2200" b="1" baseline="-25000" dirty="0" err="1" smtClean="0">
                <a:solidFill>
                  <a:srgbClr val="C00000"/>
                </a:solidFill>
              </a:rPr>
              <a:t>k</a:t>
            </a:r>
            <a:r>
              <a:rPr lang="en-US" sz="2200" b="1" dirty="0" smtClean="0">
                <a:solidFill>
                  <a:srgbClr val="C00000"/>
                </a:solidFill>
              </a:rPr>
              <a:t>) x (</a:t>
            </a:r>
            <a:r>
              <a:rPr lang="en-US" sz="2200" b="1" dirty="0" err="1" smtClean="0">
                <a:solidFill>
                  <a:srgbClr val="C00000"/>
                </a:solidFill>
              </a:rPr>
              <a:t>CEO</a:t>
            </a:r>
            <a:r>
              <a:rPr lang="en-US" sz="2200" b="1" baseline="-25000" dirty="0" err="1">
                <a:solidFill>
                  <a:srgbClr val="C00000"/>
                </a:solidFill>
              </a:rPr>
              <a:t>k</a:t>
            </a:r>
            <a:r>
              <a:rPr lang="en-US" sz="2200" b="1" dirty="0" smtClean="0">
                <a:solidFill>
                  <a:srgbClr val="C00000"/>
                </a:solidFill>
              </a:rPr>
              <a:t> Comp</a:t>
            </a:r>
            <a:r>
              <a:rPr lang="en-US" sz="2200" b="1" baseline="-25000" dirty="0" smtClean="0">
                <a:solidFill>
                  <a:srgbClr val="C00000"/>
                </a:solidFill>
              </a:rPr>
              <a:t>t-1</a:t>
            </a:r>
            <a:r>
              <a:rPr lang="en-US" sz="2200" b="1" dirty="0" smtClean="0">
                <a:solidFill>
                  <a:srgbClr val="C00000"/>
                </a:solidFill>
              </a:rPr>
              <a:t>) x (Number of Years)</a:t>
            </a:r>
          </a:p>
          <a:p>
            <a:pPr lvl="1"/>
            <a:endParaRPr lang="en-US" sz="1200" i="1" dirty="0" smtClean="0"/>
          </a:p>
          <a:p>
            <a:pPr lvl="1"/>
            <a:r>
              <a:rPr lang="en-US" dirty="0" smtClean="0"/>
              <a:t>Average</a:t>
            </a:r>
            <a:r>
              <a:rPr lang="en-US" i="1" dirty="0" smtClean="0"/>
              <a:t> </a:t>
            </a:r>
            <a:r>
              <a:rPr lang="en-US" dirty="0" smtClean="0"/>
              <a:t>gain of $22.47 million (per CEO)</a:t>
            </a:r>
            <a:endParaRPr lang="en-US" i="1" dirty="0" smtClean="0"/>
          </a:p>
          <a:p>
            <a:pPr lvl="1"/>
            <a:r>
              <a:rPr lang="en-US" dirty="0" smtClean="0"/>
              <a:t>Aggregate gain of $1.55 billion (aggregate)</a:t>
            </a:r>
          </a:p>
          <a:p>
            <a:pPr lvl="1"/>
            <a:endParaRPr lang="en-US" dirty="0"/>
          </a:p>
        </p:txBody>
      </p:sp>
    </p:spTree>
    <p:extLst>
      <p:ext uri="{BB962C8B-B14F-4D97-AF65-F5344CB8AC3E}">
        <p14:creationId xmlns:p14="http://schemas.microsoft.com/office/powerpoint/2010/main" xmlns="" val="3328815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7750" y="1219200"/>
            <a:ext cx="7048500" cy="500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Robustness</a:t>
            </a:r>
            <a:endParaRPr lang="en-US" dirty="0"/>
          </a:p>
        </p:txBody>
      </p:sp>
      <p:sp>
        <p:nvSpPr>
          <p:cNvPr id="4" name="Rectangle 3"/>
          <p:cNvSpPr/>
          <p:nvPr/>
        </p:nvSpPr>
        <p:spPr>
          <a:xfrm>
            <a:off x="990600" y="1600200"/>
            <a:ext cx="4343400" cy="228600"/>
          </a:xfrm>
          <a:prstGeom prst="rect">
            <a:avLst/>
          </a:pr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47750" y="3346703"/>
            <a:ext cx="4210050" cy="182880"/>
          </a:xfrm>
          <a:prstGeom prst="rect">
            <a:avLst/>
          </a:pr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7750" y="5029200"/>
            <a:ext cx="4210050" cy="228600"/>
          </a:xfrm>
          <a:prstGeom prst="rect">
            <a:avLst/>
          </a:pr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86398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4438" y="190500"/>
            <a:ext cx="6715125"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800600" y="1752600"/>
            <a:ext cx="3128963" cy="182880"/>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599" y="3886200"/>
            <a:ext cx="3128963" cy="182880"/>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6096000"/>
            <a:ext cx="3128963" cy="182880"/>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33363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994338540"/>
              </p:ext>
            </p:extLst>
          </p:nvPr>
        </p:nvGraphicFramePr>
        <p:xfrm>
          <a:off x="228600" y="762000"/>
          <a:ext cx="8610600" cy="5120640"/>
        </p:xfrm>
        <a:graphic>
          <a:graphicData uri="http://schemas.openxmlformats.org/drawingml/2006/table">
            <a:tbl>
              <a:tblPr firstRow="1" bandRow="1">
                <a:tableStyleId>{5C22544A-7EE6-4342-B048-85BDC9FD1C3A}</a:tableStyleId>
              </a:tblPr>
              <a:tblGrid>
                <a:gridCol w="1828800"/>
                <a:gridCol w="1752600"/>
                <a:gridCol w="1676400"/>
                <a:gridCol w="1600200"/>
                <a:gridCol w="1752600"/>
              </a:tblGrid>
              <a:tr h="0">
                <a:tc>
                  <a:txBody>
                    <a:bodyPr/>
                    <a:lstStyle/>
                    <a:p>
                      <a:pPr algn="ctr"/>
                      <a:endParaRPr lang="en-US" dirty="0" smtClean="0"/>
                    </a:p>
                    <a:p>
                      <a:pPr algn="ctr"/>
                      <a:r>
                        <a:rPr lang="en-US" dirty="0" smtClean="0"/>
                        <a:t>CEO</a:t>
                      </a:r>
                      <a:endParaRPr lang="en-US" dirty="0"/>
                    </a:p>
                  </a:txBody>
                  <a:tcPr/>
                </a:tc>
                <a:tc>
                  <a:txBody>
                    <a:bodyPr/>
                    <a:lstStyle/>
                    <a:p>
                      <a:pPr algn="ctr"/>
                      <a:endParaRPr lang="en-US" dirty="0" smtClean="0"/>
                    </a:p>
                    <a:p>
                      <a:pPr algn="ctr"/>
                      <a:r>
                        <a:rPr lang="en-US" dirty="0" smtClean="0"/>
                        <a:t>Company</a:t>
                      </a:r>
                      <a:endParaRPr lang="en-US" dirty="0"/>
                    </a:p>
                  </a:txBody>
                  <a:tcPr/>
                </a:tc>
                <a:tc>
                  <a:txBody>
                    <a:bodyPr/>
                    <a:lstStyle/>
                    <a:p>
                      <a:pPr algn="ctr"/>
                      <a:r>
                        <a:rPr lang="en-US" dirty="0" smtClean="0"/>
                        <a:t>Restatement Period</a:t>
                      </a:r>
                      <a:endParaRPr lang="en-US" dirty="0"/>
                    </a:p>
                  </a:txBody>
                  <a:tcPr/>
                </a:tc>
                <a:tc>
                  <a:txBody>
                    <a:bodyPr/>
                    <a:lstStyle/>
                    <a:p>
                      <a:pPr algn="ctr"/>
                      <a:r>
                        <a:rPr lang="en-US" dirty="0" smtClean="0"/>
                        <a:t>Total Incentive Compensation</a:t>
                      </a:r>
                      <a:endParaRPr lang="en-US" dirty="0"/>
                    </a:p>
                  </a:txBody>
                  <a:tcPr/>
                </a:tc>
                <a:tc>
                  <a:txBody>
                    <a:bodyPr/>
                    <a:lstStyle/>
                    <a:p>
                      <a:pPr algn="ctr"/>
                      <a:r>
                        <a:rPr lang="en-US" dirty="0" smtClean="0"/>
                        <a:t>Stock / Option</a:t>
                      </a:r>
                      <a:r>
                        <a:rPr lang="en-US" baseline="0" dirty="0" smtClean="0"/>
                        <a:t> Profits</a:t>
                      </a:r>
                      <a:endParaRPr lang="en-US" dirty="0"/>
                    </a:p>
                  </a:txBody>
                  <a:tcPr/>
                </a:tc>
              </a:tr>
              <a:tr h="370840">
                <a:tc>
                  <a:txBody>
                    <a:bodyPr/>
                    <a:lstStyle/>
                    <a:p>
                      <a:r>
                        <a:rPr lang="en-US" dirty="0" smtClean="0"/>
                        <a:t>Bernie </a:t>
                      </a:r>
                      <a:r>
                        <a:rPr lang="en-US" dirty="0" err="1" smtClean="0"/>
                        <a:t>Ebbers</a:t>
                      </a:r>
                      <a:endParaRPr lang="en-US" dirty="0"/>
                    </a:p>
                  </a:txBody>
                  <a:tcPr/>
                </a:tc>
                <a:tc>
                  <a:txBody>
                    <a:bodyPr/>
                    <a:lstStyle/>
                    <a:p>
                      <a:r>
                        <a:rPr lang="en-US" dirty="0" smtClean="0"/>
                        <a:t>MCI</a:t>
                      </a:r>
                      <a:r>
                        <a:rPr lang="en-US" baseline="0" dirty="0" smtClean="0"/>
                        <a:t> (WorldCom)</a:t>
                      </a:r>
                      <a:endParaRPr lang="en-US" dirty="0"/>
                    </a:p>
                  </a:txBody>
                  <a:tcPr/>
                </a:tc>
                <a:tc>
                  <a:txBody>
                    <a:bodyPr/>
                    <a:lstStyle/>
                    <a:p>
                      <a:r>
                        <a:rPr lang="en-US" dirty="0" smtClean="0"/>
                        <a:t>1999-2002; </a:t>
                      </a:r>
                    </a:p>
                    <a:p>
                      <a:r>
                        <a:rPr lang="en-US" dirty="0" smtClean="0"/>
                        <a:t>$69.9</a:t>
                      </a:r>
                      <a:r>
                        <a:rPr lang="en-US" baseline="0" dirty="0" smtClean="0"/>
                        <a:t> billion</a:t>
                      </a:r>
                      <a:endParaRPr lang="en-US" dirty="0"/>
                    </a:p>
                  </a:txBody>
                  <a:tcPr/>
                </a:tc>
                <a:tc>
                  <a:txBody>
                    <a:bodyPr/>
                    <a:lstStyle/>
                    <a:p>
                      <a:r>
                        <a:rPr lang="en-US" dirty="0" smtClean="0"/>
                        <a:t>$100 million</a:t>
                      </a:r>
                      <a:endParaRPr lang="en-US" dirty="0"/>
                    </a:p>
                  </a:txBody>
                  <a:tcPr/>
                </a:tc>
                <a:tc>
                  <a:txBody>
                    <a:bodyPr/>
                    <a:lstStyle/>
                    <a:p>
                      <a:r>
                        <a:rPr lang="en-US" dirty="0" smtClean="0"/>
                        <a:t>$430 million “loan” for stock</a:t>
                      </a:r>
                      <a:endParaRPr lang="en-US" dirty="0"/>
                    </a:p>
                  </a:txBody>
                  <a:tcPr/>
                </a:tc>
              </a:tr>
              <a:tr h="370840">
                <a:tc>
                  <a:txBody>
                    <a:bodyPr/>
                    <a:lstStyle/>
                    <a:p>
                      <a:r>
                        <a:rPr lang="en-US" dirty="0" smtClean="0"/>
                        <a:t>Maurice Greenberg</a:t>
                      </a:r>
                      <a:endParaRPr lang="en-US" dirty="0"/>
                    </a:p>
                  </a:txBody>
                  <a:tcPr/>
                </a:tc>
                <a:tc>
                  <a:txBody>
                    <a:bodyPr/>
                    <a:lstStyle/>
                    <a:p>
                      <a:r>
                        <a:rPr lang="en-US" dirty="0" smtClean="0"/>
                        <a:t>AIG</a:t>
                      </a:r>
                      <a:endParaRPr lang="en-US" dirty="0"/>
                    </a:p>
                  </a:txBody>
                  <a:tcPr/>
                </a:tc>
                <a:tc>
                  <a:txBody>
                    <a:bodyPr/>
                    <a:lstStyle/>
                    <a:p>
                      <a:r>
                        <a:rPr lang="en-US" dirty="0" smtClean="0"/>
                        <a:t>2000-2005; </a:t>
                      </a:r>
                    </a:p>
                    <a:p>
                      <a:r>
                        <a:rPr lang="en-US" dirty="0" smtClean="0"/>
                        <a:t>$3.4 billion</a:t>
                      </a:r>
                      <a:endParaRPr lang="en-US" dirty="0"/>
                    </a:p>
                  </a:txBody>
                  <a:tcPr/>
                </a:tc>
                <a:tc>
                  <a:txBody>
                    <a:bodyPr/>
                    <a:lstStyle/>
                    <a:p>
                      <a:r>
                        <a:rPr lang="en-US" dirty="0" smtClean="0"/>
                        <a:t>$121.7 million</a:t>
                      </a:r>
                      <a:endParaRPr lang="en-US" dirty="0"/>
                    </a:p>
                  </a:txBody>
                  <a:tcPr/>
                </a:tc>
                <a:tc>
                  <a:txBody>
                    <a:bodyPr/>
                    <a:lstStyle/>
                    <a:p>
                      <a:endParaRPr lang="en-US" dirty="0"/>
                    </a:p>
                  </a:txBody>
                  <a:tcPr/>
                </a:tc>
              </a:tr>
              <a:tr h="370840">
                <a:tc>
                  <a:txBody>
                    <a:bodyPr/>
                    <a:lstStyle/>
                    <a:p>
                      <a:r>
                        <a:rPr lang="en-US" dirty="0" smtClean="0"/>
                        <a:t>Richard </a:t>
                      </a:r>
                      <a:r>
                        <a:rPr lang="en-US" dirty="0" err="1" smtClean="0"/>
                        <a:t>Scrushy</a:t>
                      </a:r>
                      <a:endParaRPr lang="en-US" dirty="0"/>
                    </a:p>
                  </a:txBody>
                  <a:tcPr/>
                </a:tc>
                <a:tc>
                  <a:txBody>
                    <a:bodyPr/>
                    <a:lstStyle/>
                    <a:p>
                      <a:r>
                        <a:rPr lang="en-US" dirty="0" smtClean="0"/>
                        <a:t>HealthSouth</a:t>
                      </a:r>
                      <a:endParaRPr lang="en-US" dirty="0"/>
                    </a:p>
                  </a:txBody>
                  <a:tcPr/>
                </a:tc>
                <a:tc>
                  <a:txBody>
                    <a:bodyPr/>
                    <a:lstStyle/>
                    <a:p>
                      <a:r>
                        <a:rPr lang="en-US" dirty="0" smtClean="0"/>
                        <a:t>1996-2002;</a:t>
                      </a:r>
                    </a:p>
                    <a:p>
                      <a:r>
                        <a:rPr lang="en-US" dirty="0" smtClean="0"/>
                        <a:t>$2.6 billion</a:t>
                      </a:r>
                      <a:endParaRPr lang="en-US" dirty="0"/>
                    </a:p>
                  </a:txBody>
                  <a:tcPr/>
                </a:tc>
                <a:tc>
                  <a:txBody>
                    <a:bodyPr/>
                    <a:lstStyle/>
                    <a:p>
                      <a:r>
                        <a:rPr lang="en-US" dirty="0" smtClean="0"/>
                        <a:t>$259 million</a:t>
                      </a:r>
                      <a:endParaRPr lang="en-US" dirty="0"/>
                    </a:p>
                  </a:txBody>
                  <a:tcPr/>
                </a:tc>
                <a:tc>
                  <a:txBody>
                    <a:bodyPr/>
                    <a:lstStyle/>
                    <a:p>
                      <a:r>
                        <a:rPr lang="en-US" dirty="0" smtClean="0"/>
                        <a:t>$74 million</a:t>
                      </a:r>
                      <a:endParaRPr lang="en-US" dirty="0"/>
                    </a:p>
                  </a:txBody>
                  <a:tcPr/>
                </a:tc>
              </a:tr>
              <a:tr h="370840">
                <a:tc>
                  <a:txBody>
                    <a:bodyPr/>
                    <a:lstStyle/>
                    <a:p>
                      <a:r>
                        <a:rPr lang="en-US" dirty="0" smtClean="0"/>
                        <a:t>William McGuire</a:t>
                      </a:r>
                      <a:endParaRPr lang="en-US" dirty="0"/>
                    </a:p>
                  </a:txBody>
                  <a:tcPr/>
                </a:tc>
                <a:tc>
                  <a:txBody>
                    <a:bodyPr/>
                    <a:lstStyle/>
                    <a:p>
                      <a:r>
                        <a:rPr lang="en-US" dirty="0" smtClean="0"/>
                        <a:t>United</a:t>
                      </a:r>
                      <a:r>
                        <a:rPr lang="en-US" baseline="0" dirty="0" smtClean="0"/>
                        <a:t> Health</a:t>
                      </a:r>
                      <a:endParaRPr lang="en-US" dirty="0"/>
                    </a:p>
                  </a:txBody>
                  <a:tcPr/>
                </a:tc>
                <a:tc>
                  <a:txBody>
                    <a:bodyPr/>
                    <a:lstStyle/>
                    <a:p>
                      <a:r>
                        <a:rPr lang="en-US" dirty="0" smtClean="0"/>
                        <a:t>1994-2005;</a:t>
                      </a:r>
                    </a:p>
                    <a:p>
                      <a:r>
                        <a:rPr lang="en-US" dirty="0" smtClean="0"/>
                        <a:t>$1.5 billion</a:t>
                      </a:r>
                      <a:endParaRPr lang="en-US" dirty="0"/>
                    </a:p>
                  </a:txBody>
                  <a:tcPr/>
                </a:tc>
                <a:tc>
                  <a:txBody>
                    <a:bodyPr/>
                    <a:lstStyle/>
                    <a:p>
                      <a:r>
                        <a:rPr lang="en-US" dirty="0" smtClean="0"/>
                        <a:t>$246.3 million</a:t>
                      </a:r>
                      <a:endParaRPr lang="en-US" dirty="0"/>
                    </a:p>
                  </a:txBody>
                  <a:tcPr/>
                </a:tc>
                <a:tc>
                  <a:txBody>
                    <a:bodyPr/>
                    <a:lstStyle/>
                    <a:p>
                      <a:r>
                        <a:rPr lang="en-US" dirty="0" smtClean="0"/>
                        <a:t>$390 million</a:t>
                      </a:r>
                      <a:endParaRPr lang="en-US" dirty="0"/>
                    </a:p>
                  </a:txBody>
                  <a:tcPr/>
                </a:tc>
              </a:tr>
              <a:tr h="370840">
                <a:tc>
                  <a:txBody>
                    <a:bodyPr/>
                    <a:lstStyle/>
                    <a:p>
                      <a:r>
                        <a:rPr lang="en-US" dirty="0" smtClean="0"/>
                        <a:t>Paul </a:t>
                      </a:r>
                      <a:r>
                        <a:rPr lang="en-US" dirty="0" err="1" smtClean="0"/>
                        <a:t>Allaire</a:t>
                      </a:r>
                      <a:endParaRPr lang="en-US" dirty="0"/>
                    </a:p>
                  </a:txBody>
                  <a:tcPr/>
                </a:tc>
                <a:tc>
                  <a:txBody>
                    <a:bodyPr/>
                    <a:lstStyle/>
                    <a:p>
                      <a:r>
                        <a:rPr lang="en-US" dirty="0" err="1" smtClean="0"/>
                        <a:t>Zerox</a:t>
                      </a:r>
                      <a:endParaRPr lang="en-US" dirty="0"/>
                    </a:p>
                  </a:txBody>
                  <a:tcPr/>
                </a:tc>
                <a:tc>
                  <a:txBody>
                    <a:bodyPr/>
                    <a:lstStyle/>
                    <a:p>
                      <a:r>
                        <a:rPr lang="en-US" dirty="0" smtClean="0"/>
                        <a:t>1997-2000;</a:t>
                      </a:r>
                    </a:p>
                    <a:p>
                      <a:r>
                        <a:rPr lang="en-US" dirty="0" smtClean="0"/>
                        <a:t>$1.4 billion</a:t>
                      </a:r>
                      <a:endParaRPr lang="en-US" dirty="0"/>
                    </a:p>
                  </a:txBody>
                  <a:tcPr/>
                </a:tc>
                <a:tc>
                  <a:txBody>
                    <a:bodyPr/>
                    <a:lstStyle/>
                    <a:p>
                      <a:r>
                        <a:rPr lang="en-US" dirty="0" smtClean="0"/>
                        <a:t>$41.6 million</a:t>
                      </a:r>
                      <a:endParaRPr lang="en-US" dirty="0"/>
                    </a:p>
                  </a:txBody>
                  <a:tcPr/>
                </a:tc>
                <a:tc>
                  <a:txBody>
                    <a:bodyPr/>
                    <a:lstStyle/>
                    <a:p>
                      <a:r>
                        <a:rPr lang="en-US" dirty="0" smtClean="0"/>
                        <a:t>$35.3 million</a:t>
                      </a:r>
                      <a:endParaRPr lang="en-US" dirty="0"/>
                    </a:p>
                  </a:txBody>
                  <a:tcPr/>
                </a:tc>
              </a:tr>
              <a:tr h="370840">
                <a:tc>
                  <a:txBody>
                    <a:bodyPr/>
                    <a:lstStyle/>
                    <a:p>
                      <a:r>
                        <a:rPr lang="en-US" dirty="0" smtClean="0"/>
                        <a:t>Sanjay</a:t>
                      </a:r>
                      <a:r>
                        <a:rPr lang="en-US" baseline="0" dirty="0" smtClean="0"/>
                        <a:t> Kumar</a:t>
                      </a:r>
                      <a:endParaRPr lang="en-US" dirty="0"/>
                    </a:p>
                  </a:txBody>
                  <a:tcPr/>
                </a:tc>
                <a:tc>
                  <a:txBody>
                    <a:bodyPr/>
                    <a:lstStyle/>
                    <a:p>
                      <a:r>
                        <a:rPr lang="en-US" dirty="0" smtClean="0"/>
                        <a:t>Computer Associates</a:t>
                      </a:r>
                      <a:endParaRPr lang="en-US" dirty="0"/>
                    </a:p>
                  </a:txBody>
                  <a:tcPr/>
                </a:tc>
                <a:tc>
                  <a:txBody>
                    <a:bodyPr/>
                    <a:lstStyle/>
                    <a:p>
                      <a:r>
                        <a:rPr lang="en-US" dirty="0" smtClean="0"/>
                        <a:t>1999-2000;</a:t>
                      </a:r>
                    </a:p>
                    <a:p>
                      <a:r>
                        <a:rPr lang="en-US" dirty="0" smtClean="0"/>
                        <a:t>$2.2 billion</a:t>
                      </a:r>
                      <a:endParaRPr lang="en-US" dirty="0"/>
                    </a:p>
                  </a:txBody>
                  <a:tcPr/>
                </a:tc>
                <a:tc>
                  <a:txBody>
                    <a:bodyPr/>
                    <a:lstStyle/>
                    <a:p>
                      <a:r>
                        <a:rPr lang="en-US" dirty="0" smtClean="0"/>
                        <a:t>$30.7 million</a:t>
                      </a:r>
                      <a:endParaRPr lang="en-US" dirty="0"/>
                    </a:p>
                  </a:txBody>
                  <a:tcPr/>
                </a:tc>
                <a:tc>
                  <a:txBody>
                    <a:bodyPr/>
                    <a:lstStyle/>
                    <a:p>
                      <a:endParaRPr lang="en-US" dirty="0"/>
                    </a:p>
                  </a:txBody>
                  <a:tcPr/>
                </a:tc>
              </a:tr>
              <a:tr h="370840">
                <a:tc>
                  <a:txBody>
                    <a:bodyPr/>
                    <a:lstStyle/>
                    <a:p>
                      <a:r>
                        <a:rPr lang="en-US" dirty="0" smtClean="0"/>
                        <a:t>Joseph </a:t>
                      </a:r>
                      <a:r>
                        <a:rPr lang="en-US" dirty="0" err="1" smtClean="0"/>
                        <a:t>Nacchio</a:t>
                      </a:r>
                      <a:endParaRPr lang="en-US" dirty="0"/>
                    </a:p>
                  </a:txBody>
                  <a:tcPr/>
                </a:tc>
                <a:tc>
                  <a:txBody>
                    <a:bodyPr/>
                    <a:lstStyle/>
                    <a:p>
                      <a:r>
                        <a:rPr lang="en-US" dirty="0" smtClean="0"/>
                        <a:t>Qwest Communications</a:t>
                      </a:r>
                      <a:endParaRPr lang="en-US" dirty="0"/>
                    </a:p>
                  </a:txBody>
                  <a:tcPr/>
                </a:tc>
                <a:tc>
                  <a:txBody>
                    <a:bodyPr/>
                    <a:lstStyle/>
                    <a:p>
                      <a:r>
                        <a:rPr lang="en-US" dirty="0" smtClean="0"/>
                        <a:t>2000-2001; </a:t>
                      </a:r>
                    </a:p>
                    <a:p>
                      <a:r>
                        <a:rPr lang="en-US" dirty="0" smtClean="0"/>
                        <a:t>$2.5 billion</a:t>
                      </a:r>
                      <a:endParaRPr lang="en-US" dirty="0"/>
                    </a:p>
                  </a:txBody>
                  <a:tcPr/>
                </a:tc>
                <a:tc>
                  <a:txBody>
                    <a:bodyPr/>
                    <a:lstStyle/>
                    <a:p>
                      <a:r>
                        <a:rPr lang="en-US" dirty="0" smtClean="0"/>
                        <a:t>$76.4 million</a:t>
                      </a:r>
                      <a:endParaRPr lang="en-US" dirty="0"/>
                    </a:p>
                  </a:txBody>
                  <a:tcPr/>
                </a:tc>
                <a:tc>
                  <a:txBody>
                    <a:bodyPr/>
                    <a:lstStyle/>
                    <a:p>
                      <a:r>
                        <a:rPr lang="en-US" dirty="0" smtClean="0"/>
                        <a:t>$52 million</a:t>
                      </a:r>
                      <a:endParaRPr lang="en-US" dirty="0"/>
                    </a:p>
                  </a:txBody>
                  <a:tcPr/>
                </a:tc>
              </a:tr>
            </a:tbl>
          </a:graphicData>
        </a:graphic>
      </p:graphicFrame>
    </p:spTree>
    <p:extLst>
      <p:ext uri="{BB962C8B-B14F-4D97-AF65-F5344CB8AC3E}">
        <p14:creationId xmlns:p14="http://schemas.microsoft.com/office/powerpoint/2010/main" xmlns="" val="3625254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a:t>
            </a:r>
            <a:endParaRPr lang="en-US" dirty="0"/>
          </a:p>
        </p:txBody>
      </p:sp>
      <p:sp>
        <p:nvSpPr>
          <p:cNvPr id="5" name="Content Placeholder 2"/>
          <p:cNvSpPr>
            <a:spLocks noGrp="1"/>
          </p:cNvSpPr>
          <p:nvPr>
            <p:ph idx="1"/>
          </p:nvPr>
        </p:nvSpPr>
        <p:spPr>
          <a:xfrm>
            <a:off x="457200" y="1600200"/>
            <a:ext cx="8229600" cy="4525963"/>
          </a:xfrm>
        </p:spPr>
        <p:txBody>
          <a:bodyPr>
            <a:normAutofit/>
          </a:bodyPr>
          <a:lstStyle/>
          <a:p>
            <a:r>
              <a:rPr lang="en-US" dirty="0" smtClean="0"/>
              <a:t>Post-Dodd-Frank Period</a:t>
            </a:r>
          </a:p>
          <a:p>
            <a:r>
              <a:rPr lang="en-US" dirty="0" smtClean="0"/>
              <a:t>NEED TO ADD NOTES</a:t>
            </a:r>
            <a:endParaRPr lang="en-US" dirty="0"/>
          </a:p>
        </p:txBody>
      </p:sp>
    </p:spTree>
    <p:extLst>
      <p:ext uri="{BB962C8B-B14F-4D97-AF65-F5344CB8AC3E}">
        <p14:creationId xmlns:p14="http://schemas.microsoft.com/office/powerpoint/2010/main" xmlns="" val="1586648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4343400"/>
          </a:xfrm>
        </p:spPr>
        <p:txBody>
          <a:bodyPr>
            <a:normAutofit fontScale="77500" lnSpcReduction="20000"/>
          </a:bodyPr>
          <a:lstStyle/>
          <a:p>
            <a:r>
              <a:rPr lang="en-US" b="1" dirty="0" smtClean="0"/>
              <a:t>Problem: </a:t>
            </a:r>
            <a:r>
              <a:rPr lang="en-US" dirty="0" smtClean="0"/>
              <a:t>CEOs inflate earnings for personal gain </a:t>
            </a:r>
          </a:p>
          <a:p>
            <a:pPr lvl="1"/>
            <a:r>
              <a:rPr lang="en-US" dirty="0" smtClean="0"/>
              <a:t>Average CEO increases wealth by $18 million as a result of misreporting. </a:t>
            </a:r>
          </a:p>
          <a:p>
            <a:pPr lvl="1"/>
            <a:r>
              <a:rPr lang="en-US" dirty="0" smtClean="0"/>
              <a:t>Only a small portion of Total Gains subject to </a:t>
            </a:r>
            <a:r>
              <a:rPr lang="en-US" dirty="0" err="1" smtClean="0"/>
              <a:t>clawback</a:t>
            </a:r>
            <a:endParaRPr lang="en-US" dirty="0" smtClean="0"/>
          </a:p>
          <a:p>
            <a:pPr lvl="1"/>
            <a:r>
              <a:rPr lang="en-US" dirty="0" smtClean="0"/>
              <a:t>A large portion of CEOs are able to avoid or delay termination by misreporting</a:t>
            </a:r>
          </a:p>
          <a:p>
            <a:pPr lvl="1"/>
            <a:endParaRPr lang="en-US" dirty="0" smtClean="0"/>
          </a:p>
          <a:p>
            <a:r>
              <a:rPr lang="en-US" b="1" dirty="0" smtClean="0"/>
              <a:t>Purpose of Section 954: </a:t>
            </a:r>
            <a:r>
              <a:rPr lang="en-US" dirty="0" smtClean="0"/>
              <a:t>To hold executives accountable by removing incentive to manipulate</a:t>
            </a:r>
          </a:p>
          <a:p>
            <a:endParaRPr lang="en-US" dirty="0" smtClean="0"/>
          </a:p>
          <a:p>
            <a:r>
              <a:rPr lang="en-US" b="1" dirty="0" smtClean="0"/>
              <a:t>Limitations: </a:t>
            </a:r>
            <a:r>
              <a:rPr lang="en-US" dirty="0" smtClean="0"/>
              <a:t>does not require recovery profits from the sale of stock and option exercises</a:t>
            </a:r>
          </a:p>
        </p:txBody>
      </p:sp>
    </p:spTree>
    <p:extLst>
      <p:ext uri="{BB962C8B-B14F-4D97-AF65-F5344CB8AC3E}">
        <p14:creationId xmlns:p14="http://schemas.microsoft.com/office/powerpoint/2010/main" xmlns="" val="801953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Result: </a:t>
            </a:r>
            <a:r>
              <a:rPr lang="en-US" dirty="0"/>
              <a:t>Dodd-Frank has broad reach but limited application. </a:t>
            </a:r>
          </a:p>
          <a:p>
            <a:pPr lvl="1"/>
            <a:r>
              <a:rPr lang="en-US" dirty="0"/>
              <a:t>Potential to recover </a:t>
            </a:r>
            <a:r>
              <a:rPr lang="en-US" i="1" dirty="0"/>
              <a:t>something </a:t>
            </a:r>
            <a:r>
              <a:rPr lang="en-US" dirty="0"/>
              <a:t>from 93% of CEOs</a:t>
            </a:r>
          </a:p>
          <a:p>
            <a:pPr lvl="1"/>
            <a:r>
              <a:rPr lang="en-US" dirty="0"/>
              <a:t>Potential to recover </a:t>
            </a:r>
            <a:r>
              <a:rPr lang="en-US" dirty="0" smtClean="0"/>
              <a:t>73% </a:t>
            </a:r>
            <a:r>
              <a:rPr lang="en-US" dirty="0"/>
              <a:t>of </a:t>
            </a:r>
            <a:r>
              <a:rPr lang="en-US" dirty="0" smtClean="0"/>
              <a:t>Direct Gains </a:t>
            </a:r>
          </a:p>
          <a:p>
            <a:pPr lvl="1"/>
            <a:r>
              <a:rPr lang="en-US" dirty="0" smtClean="0"/>
              <a:t>Does not reach Indirect Gains </a:t>
            </a:r>
            <a:endParaRPr lang="en-US" dirty="0"/>
          </a:p>
          <a:p>
            <a:pPr lvl="1"/>
            <a:r>
              <a:rPr lang="en-US" dirty="0"/>
              <a:t>Limited recovery of less than 1% of </a:t>
            </a:r>
            <a:r>
              <a:rPr lang="en-US" dirty="0" smtClean="0"/>
              <a:t>Total </a:t>
            </a:r>
            <a:r>
              <a:rPr lang="en-US" dirty="0"/>
              <a:t>G</a:t>
            </a:r>
            <a:r>
              <a:rPr lang="en-US" dirty="0" smtClean="0"/>
              <a:t>ains</a:t>
            </a:r>
            <a:endParaRPr lang="en-US" dirty="0"/>
          </a:p>
          <a:p>
            <a:endParaRPr lang="en-US" dirty="0" smtClean="0"/>
          </a:p>
          <a:p>
            <a:r>
              <a:rPr lang="en-US" b="1" dirty="0" smtClean="0"/>
              <a:t>Effectiveness: </a:t>
            </a:r>
          </a:p>
          <a:p>
            <a:pPr lvl="1"/>
            <a:r>
              <a:rPr lang="en-US" dirty="0" smtClean="0"/>
              <a:t>Depends on how vigorously boards willing to purse executives. </a:t>
            </a:r>
          </a:p>
          <a:p>
            <a:pPr lvl="2"/>
            <a:r>
              <a:rPr lang="en-US" dirty="0" smtClean="0"/>
              <a:t>Personal and professional relationships</a:t>
            </a:r>
          </a:p>
          <a:p>
            <a:pPr lvl="2"/>
            <a:r>
              <a:rPr lang="en-US" dirty="0" smtClean="0"/>
              <a:t>Cost of litigation &gt; Amount recoverable</a:t>
            </a:r>
          </a:p>
          <a:p>
            <a:pPr marL="457200" lvl="1" indent="0">
              <a:buNone/>
            </a:pPr>
            <a:endParaRPr lang="en-US" dirty="0" smtClean="0"/>
          </a:p>
          <a:p>
            <a:pPr lvl="1"/>
            <a:endParaRPr lang="en-US" dirty="0"/>
          </a:p>
        </p:txBody>
      </p:sp>
    </p:spTree>
    <p:extLst>
      <p:ext uri="{BB962C8B-B14F-4D97-AF65-F5344CB8AC3E}">
        <p14:creationId xmlns:p14="http://schemas.microsoft.com/office/powerpoint/2010/main" xmlns="" val="2767477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to Agency Problem</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Monitoring by the Board of Directors</a:t>
            </a:r>
          </a:p>
          <a:p>
            <a:pPr lvl="1"/>
            <a:r>
              <a:rPr lang="en-US" dirty="0" smtClean="0"/>
              <a:t>The greater the CEO power, the less effective the Board monitoring – </a:t>
            </a:r>
            <a:r>
              <a:rPr lang="en-US" dirty="0" err="1" smtClean="0"/>
              <a:t>Hermalin</a:t>
            </a:r>
            <a:r>
              <a:rPr lang="en-US" dirty="0" smtClean="0"/>
              <a:t> and </a:t>
            </a:r>
            <a:r>
              <a:rPr lang="en-US" dirty="0" err="1" smtClean="0"/>
              <a:t>Weisbach</a:t>
            </a:r>
            <a:r>
              <a:rPr lang="en-US" dirty="0" smtClean="0"/>
              <a:t> (1998)</a:t>
            </a:r>
          </a:p>
          <a:p>
            <a:pPr lvl="1"/>
            <a:r>
              <a:rPr lang="en-US" dirty="0" smtClean="0"/>
              <a:t>Board monitoring weakens over the CEO’s tenure – Ryan et al. (2009)</a:t>
            </a:r>
          </a:p>
          <a:p>
            <a:pPr lvl="1"/>
            <a:r>
              <a:rPr lang="en-US" dirty="0" smtClean="0"/>
              <a:t>Directors have an incentive to appease management – </a:t>
            </a:r>
            <a:r>
              <a:rPr lang="en-US" dirty="0" err="1" smtClean="0"/>
              <a:t>Bebchuck</a:t>
            </a:r>
            <a:r>
              <a:rPr lang="en-US" dirty="0" smtClean="0"/>
              <a:t> and Fried (2003)</a:t>
            </a:r>
          </a:p>
          <a:p>
            <a:r>
              <a:rPr lang="en-US" b="1" dirty="0" smtClean="0"/>
              <a:t>Shareholder Activism / Shareholder Litigation</a:t>
            </a:r>
          </a:p>
          <a:p>
            <a:pPr lvl="1"/>
            <a:r>
              <a:rPr lang="en-US" dirty="0" smtClean="0"/>
              <a:t>Shareholder activism is generally ineffective in changing corporate policy – Romano (2003); Klein and </a:t>
            </a:r>
            <a:r>
              <a:rPr lang="en-US" dirty="0" err="1" smtClean="0"/>
              <a:t>Zur</a:t>
            </a:r>
            <a:r>
              <a:rPr lang="en-US" dirty="0" smtClean="0"/>
              <a:t> (2009); </a:t>
            </a:r>
            <a:r>
              <a:rPr lang="en-US" dirty="0" err="1" smtClean="0"/>
              <a:t>Admati</a:t>
            </a:r>
            <a:r>
              <a:rPr lang="en-US" dirty="0" smtClean="0"/>
              <a:t> and </a:t>
            </a:r>
            <a:r>
              <a:rPr lang="en-US" dirty="0" err="1" smtClean="0"/>
              <a:t>Pfleiderer</a:t>
            </a:r>
            <a:r>
              <a:rPr lang="en-US" dirty="0" smtClean="0"/>
              <a:t> (2009)</a:t>
            </a:r>
          </a:p>
          <a:p>
            <a:r>
              <a:rPr lang="en-US" b="1" dirty="0" smtClean="0">
                <a:solidFill>
                  <a:srgbClr val="C00000"/>
                </a:solidFill>
              </a:rPr>
              <a:t>Government Intervention / </a:t>
            </a:r>
            <a:r>
              <a:rPr lang="en-US" b="1" dirty="0" err="1" smtClean="0">
                <a:solidFill>
                  <a:srgbClr val="C00000"/>
                </a:solidFill>
              </a:rPr>
              <a:t>Clawback</a:t>
            </a:r>
            <a:r>
              <a:rPr lang="en-US" b="1" dirty="0" smtClean="0">
                <a:solidFill>
                  <a:srgbClr val="C00000"/>
                </a:solidFill>
              </a:rPr>
              <a:t> Provisions</a:t>
            </a:r>
          </a:p>
          <a:p>
            <a:pPr lvl="1"/>
            <a:r>
              <a:rPr lang="en-US" dirty="0" smtClean="0"/>
              <a:t>SOX Section 304</a:t>
            </a:r>
          </a:p>
          <a:p>
            <a:pPr lvl="1"/>
            <a:r>
              <a:rPr lang="en-US" dirty="0" smtClean="0"/>
              <a:t>Dodd-Frank Section 954</a:t>
            </a:r>
            <a:endParaRPr lang="en-US" dirty="0"/>
          </a:p>
        </p:txBody>
      </p:sp>
    </p:spTree>
    <p:extLst>
      <p:ext uri="{BB962C8B-B14F-4D97-AF65-F5344CB8AC3E}">
        <p14:creationId xmlns:p14="http://schemas.microsoft.com/office/powerpoint/2010/main" xmlns="" val="271774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
            </a:r>
            <a:r>
              <a:rPr lang="en-US" dirty="0" err="1" smtClean="0"/>
              <a:t>Clawbacks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Contractual or Statutory provision that allows a firm to recover fraudulently or erroneously paid compensation</a:t>
            </a:r>
          </a:p>
          <a:p>
            <a:r>
              <a:rPr lang="en-US" b="1" dirty="0" smtClean="0"/>
              <a:t>SOX 304</a:t>
            </a:r>
          </a:p>
          <a:p>
            <a:pPr lvl="1"/>
            <a:r>
              <a:rPr lang="en-US" dirty="0" smtClean="0"/>
              <a:t>requires “misconduct” to trigger </a:t>
            </a:r>
            <a:r>
              <a:rPr lang="en-US" dirty="0" err="1" smtClean="0"/>
              <a:t>clawback</a:t>
            </a:r>
            <a:endParaRPr lang="en-US" dirty="0" smtClean="0"/>
          </a:p>
          <a:p>
            <a:pPr lvl="1"/>
            <a:r>
              <a:rPr lang="en-US" dirty="0" smtClean="0"/>
              <a:t>ALL incentive compensation AND profits from the sale of stock and options for 12 months following misstatement</a:t>
            </a:r>
          </a:p>
          <a:p>
            <a:r>
              <a:rPr lang="en-US" b="1" dirty="0" smtClean="0"/>
              <a:t>Dodd-Frank 954</a:t>
            </a:r>
          </a:p>
          <a:p>
            <a:pPr lvl="1"/>
            <a:r>
              <a:rPr lang="en-US" dirty="0" smtClean="0"/>
              <a:t>All exchange-listed firms must adopt </a:t>
            </a:r>
            <a:r>
              <a:rPr lang="en-US" dirty="0" err="1" smtClean="0"/>
              <a:t>Clawback</a:t>
            </a:r>
            <a:r>
              <a:rPr lang="en-US" dirty="0" smtClean="0"/>
              <a:t> Policies</a:t>
            </a:r>
          </a:p>
          <a:p>
            <a:pPr lvl="1"/>
            <a:r>
              <a:rPr lang="en-US" dirty="0" smtClean="0"/>
              <a:t>Applies to all “material” restatements (does not require  misconduct)</a:t>
            </a:r>
          </a:p>
          <a:p>
            <a:pPr lvl="1"/>
            <a:r>
              <a:rPr lang="en-US" dirty="0" smtClean="0"/>
              <a:t>Only recovers “excess” incentive compensation</a:t>
            </a:r>
          </a:p>
          <a:p>
            <a:pPr lvl="1"/>
            <a:r>
              <a:rPr lang="en-US" dirty="0" smtClean="0"/>
              <a:t>Does not apply to recover profits from sale of stock and options </a:t>
            </a:r>
            <a:endParaRPr lang="en-US" dirty="0"/>
          </a:p>
        </p:txBody>
      </p:sp>
    </p:spTree>
    <p:extLst>
      <p:ext uri="{BB962C8B-B14F-4D97-AF65-F5344CB8AC3E}">
        <p14:creationId xmlns:p14="http://schemas.microsoft.com/office/powerpoint/2010/main" xmlns="" val="187382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450" b="5935"/>
          <a:stretch/>
        </p:blipFill>
        <p:spPr bwMode="auto">
          <a:xfrm>
            <a:off x="533400" y="228601"/>
            <a:ext cx="8153400" cy="5920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33400" y="228601"/>
            <a:ext cx="8077200" cy="5920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4566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 to Manipulate</a:t>
            </a:r>
            <a:endParaRPr lang="en-US"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n-US" dirty="0"/>
              <a:t>Earnings manipulation is more prevalent where CEOs are “incentivized” – </a:t>
            </a:r>
            <a:r>
              <a:rPr lang="en-US" dirty="0" err="1" smtClean="0"/>
              <a:t>Bergstresser</a:t>
            </a:r>
            <a:r>
              <a:rPr lang="en-US" dirty="0" smtClean="0"/>
              <a:t> </a:t>
            </a:r>
            <a:r>
              <a:rPr lang="en-US" dirty="0"/>
              <a:t>and </a:t>
            </a:r>
            <a:r>
              <a:rPr lang="en-US" dirty="0" err="1"/>
              <a:t>Philippon</a:t>
            </a:r>
            <a:r>
              <a:rPr lang="en-US" dirty="0"/>
              <a:t> (2006</a:t>
            </a:r>
            <a:r>
              <a:rPr lang="en-US" dirty="0" smtClean="0"/>
              <a:t>)</a:t>
            </a:r>
          </a:p>
          <a:p>
            <a:endParaRPr lang="en-US" sz="1900" dirty="0" smtClean="0"/>
          </a:p>
          <a:p>
            <a:r>
              <a:rPr lang="en-US" dirty="0" smtClean="0"/>
              <a:t>Executives exercise “unusually large” amount of options and sell large amounts of stock during periods of misreporting – Erickson et al. (2006)</a:t>
            </a:r>
            <a:endParaRPr lang="en-US" dirty="0"/>
          </a:p>
          <a:p>
            <a:endParaRPr lang="en-US" sz="1900" dirty="0"/>
          </a:p>
          <a:p>
            <a:r>
              <a:rPr lang="en-US" dirty="0"/>
              <a:t>Executives manipulate earnings to maintain stock prices or to prevent price decreases – </a:t>
            </a:r>
            <a:r>
              <a:rPr lang="en-US" dirty="0" err="1"/>
              <a:t>Efendi</a:t>
            </a:r>
            <a:r>
              <a:rPr lang="en-US" dirty="0"/>
              <a:t> et al. (2007); Johnson et al. (2008). </a:t>
            </a:r>
            <a:endParaRPr lang="en-US" dirty="0" smtClean="0"/>
          </a:p>
          <a:p>
            <a:endParaRPr lang="en-US" sz="1900" dirty="0"/>
          </a:p>
          <a:p>
            <a:r>
              <a:rPr lang="en-US" dirty="0"/>
              <a:t>Executives manipulate: (a) to prevent decline in earnings; (b) to avoid missing analyst forecasts; and (c) to avoid reporting negative earnings – </a:t>
            </a:r>
            <a:r>
              <a:rPr lang="en-US" dirty="0" err="1"/>
              <a:t>Burgstahler</a:t>
            </a:r>
            <a:r>
              <a:rPr lang="en-US" dirty="0"/>
              <a:t> and </a:t>
            </a:r>
            <a:r>
              <a:rPr lang="en-US" dirty="0" err="1"/>
              <a:t>Dichev</a:t>
            </a:r>
            <a:r>
              <a:rPr lang="en-US" dirty="0"/>
              <a:t> (1997</a:t>
            </a:r>
            <a:r>
              <a:rPr lang="en-US" dirty="0" smtClean="0"/>
              <a:t>)</a:t>
            </a:r>
          </a:p>
          <a:p>
            <a:endParaRPr lang="en-US" sz="1900" dirty="0"/>
          </a:p>
          <a:p>
            <a:r>
              <a:rPr lang="en-US" dirty="0" smtClean="0"/>
              <a:t>CEOs </a:t>
            </a:r>
            <a:r>
              <a:rPr lang="en-US" dirty="0"/>
              <a:t>at poorly performing firms are more likely to be terminated – Warner et al. (1988); </a:t>
            </a:r>
            <a:r>
              <a:rPr lang="en-US" dirty="0" err="1"/>
              <a:t>Arthuad</a:t>
            </a:r>
            <a:r>
              <a:rPr lang="en-US" dirty="0"/>
              <a:t>-Day et al. (2006</a:t>
            </a:r>
            <a:r>
              <a:rPr lang="en-US" dirty="0" smtClean="0"/>
              <a:t>)</a:t>
            </a:r>
          </a:p>
          <a:p>
            <a:endParaRPr lang="en-US" sz="2100" dirty="0"/>
          </a:p>
          <a:p>
            <a:endParaRPr lang="en-US" sz="1900" dirty="0"/>
          </a:p>
          <a:p>
            <a:endParaRPr lang="en-US" dirty="0"/>
          </a:p>
        </p:txBody>
      </p:sp>
    </p:spTree>
    <p:extLst>
      <p:ext uri="{BB962C8B-B14F-4D97-AF65-F5344CB8AC3E}">
        <p14:creationId xmlns:p14="http://schemas.microsoft.com/office/powerpoint/2010/main" xmlns="" val="647676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4138</TotalTime>
  <Words>4521</Words>
  <Application>Microsoft Office PowerPoint</Application>
  <PresentationFormat>On-screen Show (4:3)</PresentationFormat>
  <Paragraphs>434</Paragraphs>
  <Slides>52</Slides>
  <Notes>42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Clawing Back Executive Compensation</vt:lpstr>
      <vt:lpstr>Slide 2</vt:lpstr>
      <vt:lpstr>Slide 3</vt:lpstr>
      <vt:lpstr>Agency Problem</vt:lpstr>
      <vt:lpstr>Slide 5</vt:lpstr>
      <vt:lpstr>Solutions to Agency Problem</vt:lpstr>
      <vt:lpstr>Overview of Clawbacks</vt:lpstr>
      <vt:lpstr>Slide 8</vt:lpstr>
      <vt:lpstr>Incentives to Manipulate</vt:lpstr>
      <vt:lpstr>Hypothesis Development</vt:lpstr>
      <vt:lpstr>Current Incentive Compensation</vt:lpstr>
      <vt:lpstr>Enforcement of Clawbacks</vt:lpstr>
      <vt:lpstr>Hypothesis Development</vt:lpstr>
      <vt:lpstr>Stock and Option Profits</vt:lpstr>
      <vt:lpstr>Hypothesis Development</vt:lpstr>
      <vt:lpstr>Probability of Termination</vt:lpstr>
      <vt:lpstr>Summary of Results</vt:lpstr>
      <vt:lpstr>Summary of Results</vt:lpstr>
      <vt:lpstr>Sample Selection</vt:lpstr>
      <vt:lpstr>Data</vt:lpstr>
      <vt:lpstr>Descriptive Statistics</vt:lpstr>
      <vt:lpstr>Descriptive Statistics</vt:lpstr>
      <vt:lpstr>Descriptive Statistics</vt:lpstr>
      <vt:lpstr>Descriptive Statistics</vt:lpstr>
      <vt:lpstr>Descriptive Statistics</vt:lpstr>
      <vt:lpstr>Results</vt:lpstr>
      <vt:lpstr>Direct Gains</vt:lpstr>
      <vt:lpstr>Slide 28</vt:lpstr>
      <vt:lpstr>Slide 29</vt:lpstr>
      <vt:lpstr>Direct Gains</vt:lpstr>
      <vt:lpstr>Direct Gains</vt:lpstr>
      <vt:lpstr>Current Incentive Compensation</vt:lpstr>
      <vt:lpstr>Current Incentive Compensation</vt:lpstr>
      <vt:lpstr>Dodd-Frank Clawback</vt:lpstr>
      <vt:lpstr>Results</vt:lpstr>
      <vt:lpstr>Stock and Option Profits</vt:lpstr>
      <vt:lpstr>Stock and Option Profits</vt:lpstr>
      <vt:lpstr>Stock and Option Profits</vt:lpstr>
      <vt:lpstr>Stock and Option Profits</vt:lpstr>
      <vt:lpstr>Dodd-Frank Clawback</vt:lpstr>
      <vt:lpstr>Dodd-Frank Clawback</vt:lpstr>
      <vt:lpstr>Results</vt:lpstr>
      <vt:lpstr>Slide 43</vt:lpstr>
      <vt:lpstr>Slide 44</vt:lpstr>
      <vt:lpstr>Slide 45</vt:lpstr>
      <vt:lpstr>Slide 46</vt:lpstr>
      <vt:lpstr>Probability of Termination</vt:lpstr>
      <vt:lpstr>Robustness</vt:lpstr>
      <vt:lpstr>Slide 49</vt:lpstr>
      <vt:lpstr>Robustness</vt:lpstr>
      <vt:lpstr>Conclusion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Clawing Back Executive Compensation: How Effective is Dodd-Frank?</dc:title>
  <dc:creator>Bachman</dc:creator>
  <cp:lastModifiedBy>JamesAng</cp:lastModifiedBy>
  <cp:revision>159</cp:revision>
  <cp:lastPrinted>2012-01-19T19:37:37Z</cp:lastPrinted>
  <dcterms:created xsi:type="dcterms:W3CDTF">2012-01-09T16:41:18Z</dcterms:created>
  <dcterms:modified xsi:type="dcterms:W3CDTF">2012-12-06T20:43:59Z</dcterms:modified>
</cp:coreProperties>
</file>